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5" r:id="rId5"/>
    <p:sldMasterId id="2147483823" r:id="rId6"/>
    <p:sldMasterId id="2147483824" r:id="rId7"/>
  </p:sldMasterIdLst>
  <p:notesMasterIdLst>
    <p:notesMasterId r:id="rId48"/>
  </p:notesMasterIdLst>
  <p:handoutMasterIdLst>
    <p:handoutMasterId r:id="rId49"/>
  </p:handoutMasterIdLst>
  <p:sldIdLst>
    <p:sldId id="256" r:id="rId8"/>
    <p:sldId id="740" r:id="rId9"/>
    <p:sldId id="849" r:id="rId10"/>
    <p:sldId id="951" r:id="rId11"/>
    <p:sldId id="932" r:id="rId12"/>
    <p:sldId id="923" r:id="rId13"/>
    <p:sldId id="936" r:id="rId14"/>
    <p:sldId id="937" r:id="rId15"/>
    <p:sldId id="900" r:id="rId16"/>
    <p:sldId id="901" r:id="rId17"/>
    <p:sldId id="956" r:id="rId18"/>
    <p:sldId id="957" r:id="rId19"/>
    <p:sldId id="955" r:id="rId20"/>
    <p:sldId id="952" r:id="rId21"/>
    <p:sldId id="953" r:id="rId22"/>
    <p:sldId id="954" r:id="rId23"/>
    <p:sldId id="917" r:id="rId24"/>
    <p:sldId id="918" r:id="rId25"/>
    <p:sldId id="919" r:id="rId26"/>
    <p:sldId id="921" r:id="rId27"/>
    <p:sldId id="920" r:id="rId28"/>
    <p:sldId id="922" r:id="rId29"/>
    <p:sldId id="903" r:id="rId30"/>
    <p:sldId id="904" r:id="rId31"/>
    <p:sldId id="905" r:id="rId32"/>
    <p:sldId id="906" r:id="rId33"/>
    <p:sldId id="911" r:id="rId34"/>
    <p:sldId id="913" r:id="rId35"/>
    <p:sldId id="907" r:id="rId36"/>
    <p:sldId id="908" r:id="rId37"/>
    <p:sldId id="909" r:id="rId38"/>
    <p:sldId id="910" r:id="rId39"/>
    <p:sldId id="926" r:id="rId40"/>
    <p:sldId id="927" r:id="rId41"/>
    <p:sldId id="928" r:id="rId42"/>
    <p:sldId id="929" r:id="rId43"/>
    <p:sldId id="939" r:id="rId44"/>
    <p:sldId id="941" r:id="rId45"/>
    <p:sldId id="942" r:id="rId46"/>
    <p:sldId id="940"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0000CC"/>
    <a:srgbClr val="106636"/>
    <a:srgbClr val="FFFF99"/>
    <a:srgbClr val="0000FF"/>
    <a:srgbClr val="008000"/>
    <a:srgbClr val="FF0000"/>
    <a:srgbClr val="000099"/>
    <a:srgbClr val="00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4" autoAdjust="0"/>
    <p:restoredTop sz="92238" autoAdjust="0"/>
  </p:normalViewPr>
  <p:slideViewPr>
    <p:cSldViewPr snapToGrid="0" showGuides="1">
      <p:cViewPr>
        <p:scale>
          <a:sx n="61" d="100"/>
          <a:sy n="61" d="100"/>
        </p:scale>
        <p:origin x="-594" y="-198"/>
      </p:cViewPr>
      <p:guideLst>
        <p:guide orient="horz" pos="312"/>
        <p:guide pos="288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3" d="100"/>
          <a:sy n="93" d="100"/>
        </p:scale>
        <p:origin x="-29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scnas5p.sc.science.doe.gov\kung\My%20Documents\BESAC\Feb14\FY%202015%20PR%2001-29-14v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kung\Desktop\Fully%20Funded%20Stats_CSGB_DMS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ung\Desktop\Fully%20Funded%20Stats_CSGB_DM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cshare.osc.doe.gov\SC-22\EFRC%20Operations\General%20Information\EFRC%20VGs%20and%20presentations\2015-12-15%20Congressional%20Briefing\Topical%20Distribu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cshare.osc.doe.gov\SC-22\EFRC%20Operations\General%20Information\EFRC%20VGs%20and%20presentations\2015-12-15%20Congressional%20Briefing\Topical%20Distribu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cshare.osc.doe.gov\SC-22\EFRC%20Operations\General%20Information\EFRC%20VGs%20and%20presentations\Partner_Institutions_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cnas5p\Home\kung\My%20Documents\15\FY15%20President%20Request\Copy%20of%20FY%202015%20PR%2002-11-14v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cnas5p.sc.science.doe.gov\kung\My%20Documents\15\Budget%20Rollout\FY%202015%20Request%203-4-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ofPieChart>
        <c:ofPieType val="bar"/>
        <c:varyColors val="1"/>
        <c:ser>
          <c:idx val="0"/>
          <c:order val="0"/>
          <c:dPt>
            <c:idx val="0"/>
            <c:bubble3D val="0"/>
            <c:spPr>
              <a:solidFill>
                <a:srgbClr val="FFFF99"/>
              </a:solidFill>
            </c:spPr>
          </c:dPt>
          <c:dPt>
            <c:idx val="1"/>
            <c:bubble3D val="0"/>
            <c:spPr>
              <a:solidFill>
                <a:srgbClr val="FF3399"/>
              </a:solidFill>
            </c:spPr>
          </c:dPt>
          <c:dPt>
            <c:idx val="2"/>
            <c:bubble3D val="0"/>
            <c:spPr>
              <a:solidFill>
                <a:srgbClr val="00EA6A"/>
              </a:solidFill>
            </c:spPr>
          </c:dPt>
          <c:dPt>
            <c:idx val="3"/>
            <c:bubble3D val="0"/>
            <c:spPr>
              <a:solidFill>
                <a:srgbClr val="FFB84F"/>
              </a:solidFill>
            </c:spPr>
          </c:dPt>
          <c:dPt>
            <c:idx val="4"/>
            <c:bubble3D val="0"/>
            <c:spPr>
              <a:solidFill>
                <a:srgbClr val="00FFFF"/>
              </a:solidFill>
            </c:spPr>
          </c:dPt>
          <c:dPt>
            <c:idx val="5"/>
            <c:bubble3D val="0"/>
            <c:spPr>
              <a:solidFill>
                <a:schemeClr val="tx2">
                  <a:lumMod val="40000"/>
                  <a:lumOff val="60000"/>
                </a:schemeClr>
              </a:solidFill>
            </c:spPr>
          </c:dPt>
          <c:dPt>
            <c:idx val="6"/>
            <c:bubble3D val="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dPt>
          <c:dPt>
            <c:idx val="7"/>
            <c:bubble3D val="0"/>
            <c: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c:spPr>
          </c:dPt>
          <c:dPt>
            <c:idx val="8"/>
            <c:bubble3D val="0"/>
            <c:sp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c:spPr>
          </c:dPt>
          <c:dPt>
            <c:idx val="9"/>
            <c:bubble3D val="0"/>
            <c:spPr>
              <a:solidFill>
                <a:srgbClr val="0066FF"/>
              </a:solidFill>
            </c:spPr>
          </c:dPt>
          <c:cat>
            <c:strRef>
              <c:f>'[2]FY13 Operating Plan Pie Chart'!$C$7:$C$15</c:f>
              <c:strCache>
                <c:ptCount val="9"/>
                <c:pt idx="0">
                  <c:v>MSE Research</c:v>
                </c:pt>
                <c:pt idx="1">
                  <c:v>CSGB Research</c:v>
                </c:pt>
                <c:pt idx="2">
                  <c:v>EFRCs+Hubs</c:v>
                </c:pt>
                <c:pt idx="3">
                  <c:v>SUF Research</c:v>
                </c:pt>
                <c:pt idx="4">
                  <c:v>Constructions + OPC+MIE</c:v>
                </c:pt>
                <c:pt idx="5">
                  <c:v>SBIR/STTP + GPP</c:v>
                </c:pt>
                <c:pt idx="6">
                  <c:v>NSRC</c:v>
                </c:pt>
                <c:pt idx="7">
                  <c:v>neutron</c:v>
                </c:pt>
                <c:pt idx="8">
                  <c:v>Light Sources</c:v>
                </c:pt>
              </c:strCache>
            </c:strRef>
          </c:cat>
          <c:val>
            <c:numRef>
              <c:f>'[2]FY13 Operating Plan Pie Chart'!$D$7:$D$15</c:f>
              <c:numCache>
                <c:formatCode>General</c:formatCode>
                <c:ptCount val="9"/>
                <c:pt idx="0">
                  <c:v>265969</c:v>
                </c:pt>
                <c:pt idx="1">
                  <c:v>236349</c:v>
                </c:pt>
                <c:pt idx="2">
                  <c:v>148474</c:v>
                </c:pt>
                <c:pt idx="3">
                  <c:v>26691</c:v>
                </c:pt>
                <c:pt idx="4">
                  <c:v>126103</c:v>
                </c:pt>
                <c:pt idx="5">
                  <c:v>49910</c:v>
                </c:pt>
                <c:pt idx="6">
                  <c:v>100500</c:v>
                </c:pt>
                <c:pt idx="7">
                  <c:v>246000</c:v>
                </c:pt>
                <c:pt idx="8">
                  <c:v>396170</c:v>
                </c:pt>
              </c:numCache>
            </c:numRef>
          </c:val>
        </c:ser>
        <c:dLbls>
          <c:showLegendKey val="0"/>
          <c:showVal val="0"/>
          <c:showCatName val="0"/>
          <c:showSerName val="0"/>
          <c:showPercent val="0"/>
          <c:showBubbleSize val="0"/>
          <c:showLeaderLines val="1"/>
        </c:dLbls>
        <c:gapWidth val="100"/>
        <c:splitType val="pos"/>
        <c:splitPos val="3"/>
        <c:secondPieSize val="75"/>
        <c:serLines/>
      </c:ofPieChart>
    </c:plotArea>
    <c:plotVisOnly val="1"/>
    <c:dispBlanksAs val="zero"/>
    <c:showDLblsOverMax val="0"/>
  </c:chart>
  <c:spPr>
    <a:no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2848464287401371"/>
          <c:y val="2.6215368912219306E-2"/>
          <c:w val="0.73415562873118689"/>
          <c:h val="0.84694043452901724"/>
        </c:manualLayout>
      </c:layout>
      <c:barChart>
        <c:barDir val="col"/>
        <c:grouping val="clustered"/>
        <c:varyColors val="0"/>
        <c:ser>
          <c:idx val="0"/>
          <c:order val="0"/>
          <c:tx>
            <c:strRef>
              <c:f>Renewals!$B$2:$C$2</c:f>
              <c:strCache>
                <c:ptCount val="1"/>
              </c:strCache>
            </c:strRef>
          </c:tx>
          <c:invertIfNegative val="0"/>
          <c:cat>
            <c:strRef>
              <c:f>Renewals!$D$1:$N$1</c:f>
              <c:strCache>
                <c:ptCount val="7"/>
                <c:pt idx="1">
                  <c:v>DMSE</c:v>
                </c:pt>
                <c:pt idx="6">
                  <c:v>CSGB</c:v>
                </c:pt>
              </c:strCache>
            </c:strRef>
          </c:cat>
          <c:val>
            <c:numRef>
              <c:f>Renewals!$D$2:$N$2</c:f>
            </c:numRef>
          </c:val>
        </c:ser>
        <c:ser>
          <c:idx val="1"/>
          <c:order val="1"/>
          <c:tx>
            <c:strRef>
              <c:f>Renewals!$B$3:$C$3</c:f>
              <c:strCache>
                <c:ptCount val="1"/>
              </c:strCache>
            </c:strRef>
          </c:tx>
          <c:invertIfNegative val="0"/>
          <c:cat>
            <c:strRef>
              <c:f>Renewals!$D$1:$N$1</c:f>
              <c:strCache>
                <c:ptCount val="7"/>
                <c:pt idx="1">
                  <c:v>DMSE</c:v>
                </c:pt>
                <c:pt idx="6">
                  <c:v>CSGB</c:v>
                </c:pt>
              </c:strCache>
            </c:strRef>
          </c:cat>
          <c:val>
            <c:numRef>
              <c:f>Renewals!$D$3:$N$3</c:f>
            </c:numRef>
          </c:val>
        </c:ser>
        <c:ser>
          <c:idx val="2"/>
          <c:order val="2"/>
          <c:tx>
            <c:strRef>
              <c:f>Renewals!$B$4:$C$4</c:f>
              <c:strCache>
                <c:ptCount val="1"/>
                <c:pt idx="0">
                  <c:v>Total Renewal Propoals</c:v>
                </c:pt>
              </c:strCache>
            </c:strRef>
          </c:tx>
          <c:spPr>
            <a:solidFill>
              <a:srgbClr val="00B050"/>
            </a:solidFill>
          </c:spPr>
          <c:invertIfNegative val="0"/>
          <c:cat>
            <c:strRef>
              <c:f>Renewals!$D$1:$N$1</c:f>
              <c:strCache>
                <c:ptCount val="7"/>
                <c:pt idx="1">
                  <c:v>DMSE</c:v>
                </c:pt>
                <c:pt idx="6">
                  <c:v>CSGB</c:v>
                </c:pt>
              </c:strCache>
            </c:strRef>
          </c:cat>
          <c:val>
            <c:numRef>
              <c:f>Renewals!$D$4:$N$4</c:f>
              <c:numCache>
                <c:formatCode>General</c:formatCode>
                <c:ptCount val="9"/>
                <c:pt idx="0">
                  <c:v>143</c:v>
                </c:pt>
                <c:pt idx="5">
                  <c:v>239</c:v>
                </c:pt>
              </c:numCache>
            </c:numRef>
          </c:val>
        </c:ser>
        <c:ser>
          <c:idx val="3"/>
          <c:order val="3"/>
          <c:tx>
            <c:strRef>
              <c:f>Renewals!#REF!</c:f>
              <c:strCache>
                <c:ptCount val="1"/>
                <c:pt idx="0">
                  <c:v>#REF!</c:v>
                </c:pt>
              </c:strCache>
            </c:strRef>
          </c:tx>
          <c:invertIfNegative val="0"/>
          <c:cat>
            <c:strRef>
              <c:f>Renewals!$D$1:$N$1</c:f>
              <c:strCache>
                <c:ptCount val="7"/>
                <c:pt idx="1">
                  <c:v>DMSE</c:v>
                </c:pt>
                <c:pt idx="6">
                  <c:v>CSGB</c:v>
                </c:pt>
              </c:strCache>
            </c:strRef>
          </c:cat>
          <c:val>
            <c:numRef>
              <c:f>Renewals!#REF!</c:f>
              <c:numCache>
                <c:formatCode>General</c:formatCode>
                <c:ptCount val="1"/>
                <c:pt idx="0">
                  <c:v>1</c:v>
                </c:pt>
              </c:numCache>
            </c:numRef>
          </c:val>
        </c:ser>
        <c:ser>
          <c:idx val="4"/>
          <c:order val="4"/>
          <c:tx>
            <c:strRef>
              <c:f>Renewals!#REF!</c:f>
              <c:strCache>
                <c:ptCount val="1"/>
                <c:pt idx="0">
                  <c:v>#REF!</c:v>
                </c:pt>
              </c:strCache>
            </c:strRef>
          </c:tx>
          <c:invertIfNegative val="0"/>
          <c:cat>
            <c:strRef>
              <c:f>Renewals!$D$1:$N$1</c:f>
              <c:strCache>
                <c:ptCount val="7"/>
                <c:pt idx="1">
                  <c:v>DMSE</c:v>
                </c:pt>
                <c:pt idx="6">
                  <c:v>CSGB</c:v>
                </c:pt>
              </c:strCache>
            </c:strRef>
          </c:cat>
          <c:val>
            <c:numRef>
              <c:f>Renewals!#REF!</c:f>
              <c:numCache>
                <c:formatCode>General</c:formatCode>
                <c:ptCount val="1"/>
                <c:pt idx="0">
                  <c:v>1</c:v>
                </c:pt>
              </c:numCache>
            </c:numRef>
          </c:val>
        </c:ser>
        <c:ser>
          <c:idx val="5"/>
          <c:order val="5"/>
          <c:tx>
            <c:strRef>
              <c:f>Renewals!#REF!</c:f>
              <c:strCache>
                <c:ptCount val="1"/>
                <c:pt idx="0">
                  <c:v>#REF!</c:v>
                </c:pt>
              </c:strCache>
            </c:strRef>
          </c:tx>
          <c:invertIfNegative val="0"/>
          <c:cat>
            <c:strRef>
              <c:f>Renewals!$D$1:$N$1</c:f>
              <c:strCache>
                <c:ptCount val="7"/>
                <c:pt idx="1">
                  <c:v>DMSE</c:v>
                </c:pt>
                <c:pt idx="6">
                  <c:v>CSGB</c:v>
                </c:pt>
              </c:strCache>
            </c:strRef>
          </c:cat>
          <c:val>
            <c:numRef>
              <c:f>Renewals!#REF!</c:f>
              <c:numCache>
                <c:formatCode>General</c:formatCode>
                <c:ptCount val="1"/>
                <c:pt idx="0">
                  <c:v>1</c:v>
                </c:pt>
              </c:numCache>
            </c:numRef>
          </c:val>
        </c:ser>
        <c:ser>
          <c:idx val="6"/>
          <c:order val="6"/>
          <c:tx>
            <c:strRef>
              <c:f>Renewals!$B$5:$C$5</c:f>
              <c:strCache>
                <c:ptCount val="1"/>
                <c:pt idx="0">
                  <c:v>NCE</c:v>
                </c:pt>
              </c:strCache>
            </c:strRef>
          </c:tx>
          <c:spPr>
            <a:solidFill>
              <a:srgbClr val="3366FF"/>
            </a:solidFill>
          </c:spPr>
          <c:invertIfNegative val="0"/>
          <c:cat>
            <c:strRef>
              <c:f>Renewals!$D$1:$N$1</c:f>
              <c:strCache>
                <c:ptCount val="7"/>
                <c:pt idx="1">
                  <c:v>DMSE</c:v>
                </c:pt>
                <c:pt idx="6">
                  <c:v>CSGB</c:v>
                </c:pt>
              </c:strCache>
            </c:strRef>
          </c:cat>
          <c:val>
            <c:numRef>
              <c:f>Renewals!$D$5:$N$5</c:f>
              <c:numCache>
                <c:formatCode>General</c:formatCode>
                <c:ptCount val="9"/>
                <c:pt idx="1">
                  <c:v>42</c:v>
                </c:pt>
                <c:pt idx="6">
                  <c:v>78</c:v>
                </c:pt>
              </c:numCache>
            </c:numRef>
          </c:val>
        </c:ser>
        <c:ser>
          <c:idx val="7"/>
          <c:order val="7"/>
          <c:tx>
            <c:strRef>
              <c:f>Renewals!$B$6:$C$6</c:f>
              <c:strCache>
                <c:ptCount val="1"/>
                <c:pt idx="0">
                  <c:v>Renewals (2 &amp; 3 Yrs)</c:v>
                </c:pt>
              </c:strCache>
            </c:strRef>
          </c:tx>
          <c:spPr>
            <a:solidFill>
              <a:srgbClr val="FF3399"/>
            </a:solidFill>
          </c:spPr>
          <c:invertIfNegative val="0"/>
          <c:cat>
            <c:strRef>
              <c:f>Renewals!$D$1:$N$1</c:f>
              <c:strCache>
                <c:ptCount val="7"/>
                <c:pt idx="1">
                  <c:v>DMSE</c:v>
                </c:pt>
                <c:pt idx="6">
                  <c:v>CSGB</c:v>
                </c:pt>
              </c:strCache>
            </c:strRef>
          </c:cat>
          <c:val>
            <c:numRef>
              <c:f>Renewals!$D$6:$N$6</c:f>
              <c:numCache>
                <c:formatCode>General</c:formatCode>
                <c:ptCount val="9"/>
                <c:pt idx="2">
                  <c:v>66</c:v>
                </c:pt>
                <c:pt idx="7">
                  <c:v>79</c:v>
                </c:pt>
              </c:numCache>
            </c:numRef>
          </c:val>
        </c:ser>
        <c:ser>
          <c:idx val="8"/>
          <c:order val="8"/>
          <c:tx>
            <c:strRef>
              <c:f>Renewals!$B$7:$C$7</c:f>
              <c:strCache>
                <c:ptCount val="1"/>
                <c:pt idx="0">
                  <c:v>Renewals (1 Ys)</c:v>
                </c:pt>
              </c:strCache>
            </c:strRef>
          </c:tx>
          <c:spPr>
            <a:solidFill>
              <a:srgbClr val="FFFF00"/>
            </a:solidFill>
          </c:spPr>
          <c:invertIfNegative val="0"/>
          <c:cat>
            <c:strRef>
              <c:f>Renewals!$D$1:$N$1</c:f>
              <c:strCache>
                <c:ptCount val="7"/>
                <c:pt idx="1">
                  <c:v>DMSE</c:v>
                </c:pt>
                <c:pt idx="6">
                  <c:v>CSGB</c:v>
                </c:pt>
              </c:strCache>
            </c:strRef>
          </c:cat>
          <c:val>
            <c:numRef>
              <c:f>Renewals!$D$7:$N$7</c:f>
              <c:numCache>
                <c:formatCode>General</c:formatCode>
                <c:ptCount val="9"/>
                <c:pt idx="3">
                  <c:v>13</c:v>
                </c:pt>
                <c:pt idx="8">
                  <c:v>29</c:v>
                </c:pt>
              </c:numCache>
            </c:numRef>
          </c:val>
        </c:ser>
        <c:dLbls>
          <c:showLegendKey val="0"/>
          <c:showVal val="0"/>
          <c:showCatName val="0"/>
          <c:showSerName val="0"/>
          <c:showPercent val="0"/>
          <c:showBubbleSize val="0"/>
        </c:dLbls>
        <c:gapWidth val="0"/>
        <c:overlap val="100"/>
        <c:axId val="75563008"/>
        <c:axId val="75564544"/>
      </c:barChart>
      <c:catAx>
        <c:axId val="75563008"/>
        <c:scaling>
          <c:orientation val="minMax"/>
        </c:scaling>
        <c:delete val="0"/>
        <c:axPos val="b"/>
        <c:majorTickMark val="out"/>
        <c:minorTickMark val="none"/>
        <c:tickLblPos val="nextTo"/>
        <c:txPr>
          <a:bodyPr/>
          <a:lstStyle/>
          <a:p>
            <a:pPr>
              <a:defRPr sz="1400" b="1">
                <a:latin typeface="Arial Narrow" pitchFamily="34" charset="0"/>
              </a:defRPr>
            </a:pPr>
            <a:endParaRPr lang="en-US"/>
          </a:p>
        </c:txPr>
        <c:crossAx val="75564544"/>
        <c:crosses val="autoZero"/>
        <c:auto val="1"/>
        <c:lblAlgn val="ctr"/>
        <c:lblOffset val="100"/>
        <c:tickMarkSkip val="5"/>
        <c:noMultiLvlLbl val="0"/>
      </c:catAx>
      <c:valAx>
        <c:axId val="75564544"/>
        <c:scaling>
          <c:orientation val="minMax"/>
        </c:scaling>
        <c:delete val="0"/>
        <c:axPos val="l"/>
        <c:majorGridlines/>
        <c:numFmt formatCode="General" sourceLinked="1"/>
        <c:majorTickMark val="out"/>
        <c:minorTickMark val="none"/>
        <c:tickLblPos val="nextTo"/>
        <c:txPr>
          <a:bodyPr/>
          <a:lstStyle/>
          <a:p>
            <a:pPr>
              <a:defRPr sz="1200" b="1">
                <a:latin typeface="Arial Narrow" pitchFamily="34" charset="0"/>
              </a:defRPr>
            </a:pPr>
            <a:endParaRPr lang="en-US"/>
          </a:p>
        </c:txPr>
        <c:crossAx val="75563008"/>
        <c:crosses val="autoZero"/>
        <c:crossBetween val="between"/>
      </c:valAx>
      <c:spPr>
        <a:ln>
          <a:solidFill>
            <a:schemeClr val="tx1"/>
          </a:solidFill>
        </a:ln>
      </c:spPr>
    </c:plotArea>
    <c:legend>
      <c:legendPos val="r"/>
      <c:legendEntry>
        <c:idx val="1"/>
        <c:delete val="1"/>
      </c:legendEntry>
      <c:legendEntry>
        <c:idx val="2"/>
        <c:delete val="1"/>
      </c:legendEntry>
      <c:legendEntry>
        <c:idx val="3"/>
        <c:delete val="1"/>
      </c:legendEntry>
      <c:layout>
        <c:manualLayout>
          <c:xMode val="edge"/>
          <c:yMode val="edge"/>
          <c:x val="0.24963051178214807"/>
          <c:y val="3.6269320501603967E-2"/>
          <c:w val="0.32553997038669746"/>
          <c:h val="0.3070909886264217"/>
        </c:manualLayout>
      </c:layout>
      <c:overlay val="0"/>
      <c:spPr>
        <a:solidFill>
          <a:schemeClr val="bg1"/>
        </a:solidFill>
        <a:ln>
          <a:solidFill>
            <a:sysClr val="windowText" lastClr="000000"/>
          </a:solidFill>
        </a:ln>
      </c:spPr>
      <c:txPr>
        <a:bodyPr/>
        <a:lstStyle/>
        <a:p>
          <a:pPr>
            <a:defRPr sz="1050" b="1">
              <a:latin typeface="Arial Narrow"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047468764817209"/>
          <c:y val="3.75116652085156E-2"/>
          <c:w val="0.58140321247218929"/>
          <c:h val="0.8326195683872849"/>
        </c:manualLayout>
      </c:layout>
      <c:barChart>
        <c:barDir val="col"/>
        <c:grouping val="stacked"/>
        <c:varyColors val="0"/>
        <c:ser>
          <c:idx val="0"/>
          <c:order val="0"/>
          <c:tx>
            <c:strRef>
              <c:f>New!$B$2</c:f>
              <c:strCache>
                <c:ptCount val="1"/>
                <c:pt idx="0">
                  <c:v>Total New Proposals</c:v>
                </c:pt>
              </c:strCache>
            </c:strRef>
          </c:tx>
          <c:spPr>
            <a:solidFill>
              <a:srgbClr val="00B050"/>
            </a:solidFill>
          </c:spPr>
          <c:invertIfNegative val="0"/>
          <c:cat>
            <c:strRef>
              <c:f>New!$D$1:$I$1</c:f>
              <c:strCache>
                <c:ptCount val="4"/>
                <c:pt idx="1">
                  <c:v>DMSE</c:v>
                </c:pt>
                <c:pt idx="3">
                  <c:v>CSGB</c:v>
                </c:pt>
              </c:strCache>
            </c:strRef>
          </c:cat>
          <c:val>
            <c:numRef>
              <c:f>New!$D$2:$I$2</c:f>
              <c:numCache>
                <c:formatCode>General</c:formatCode>
                <c:ptCount val="5"/>
                <c:pt idx="0">
                  <c:v>229</c:v>
                </c:pt>
                <c:pt idx="3">
                  <c:v>133</c:v>
                </c:pt>
              </c:numCache>
            </c:numRef>
          </c:val>
        </c:ser>
        <c:ser>
          <c:idx val="1"/>
          <c:order val="1"/>
          <c:tx>
            <c:strRef>
              <c:f>New!$B$3</c:f>
              <c:strCache>
                <c:ptCount val="1"/>
                <c:pt idx="0">
                  <c:v>New Awards</c:v>
                </c:pt>
              </c:strCache>
            </c:strRef>
          </c:tx>
          <c:spPr>
            <a:solidFill>
              <a:srgbClr val="3366FF"/>
            </a:solidFill>
          </c:spPr>
          <c:invertIfNegative val="0"/>
          <c:cat>
            <c:strRef>
              <c:f>New!$D$1:$I$1</c:f>
              <c:strCache>
                <c:ptCount val="4"/>
                <c:pt idx="1">
                  <c:v>DMSE</c:v>
                </c:pt>
                <c:pt idx="3">
                  <c:v>CSGB</c:v>
                </c:pt>
              </c:strCache>
            </c:strRef>
          </c:cat>
          <c:val>
            <c:numRef>
              <c:f>New!$D$3:$I$3</c:f>
              <c:numCache>
                <c:formatCode>General</c:formatCode>
                <c:ptCount val="5"/>
                <c:pt idx="1">
                  <c:v>22</c:v>
                </c:pt>
                <c:pt idx="4">
                  <c:v>18</c:v>
                </c:pt>
              </c:numCache>
            </c:numRef>
          </c:val>
        </c:ser>
        <c:ser>
          <c:idx val="2"/>
          <c:order val="2"/>
          <c:tx>
            <c:strRef>
              <c:f>New!$B$4</c:f>
              <c:strCache>
                <c:ptCount val="1"/>
                <c:pt idx="0">
                  <c:v>New Conf's/Sup's</c:v>
                </c:pt>
              </c:strCache>
            </c:strRef>
          </c:tx>
          <c:spPr>
            <a:solidFill>
              <a:srgbClr val="FF3399"/>
            </a:solidFill>
          </c:spPr>
          <c:invertIfNegative val="0"/>
          <c:cat>
            <c:strRef>
              <c:f>New!$D$1:$I$1</c:f>
              <c:strCache>
                <c:ptCount val="4"/>
                <c:pt idx="1">
                  <c:v>DMSE</c:v>
                </c:pt>
                <c:pt idx="3">
                  <c:v>CSGB</c:v>
                </c:pt>
              </c:strCache>
            </c:strRef>
          </c:cat>
          <c:val>
            <c:numRef>
              <c:f>New!$D$4:$I$4</c:f>
              <c:numCache>
                <c:formatCode>General</c:formatCode>
                <c:ptCount val="5"/>
                <c:pt idx="1">
                  <c:v>17</c:v>
                </c:pt>
                <c:pt idx="4">
                  <c:v>23</c:v>
                </c:pt>
              </c:numCache>
            </c:numRef>
          </c:val>
        </c:ser>
        <c:dLbls>
          <c:showLegendKey val="0"/>
          <c:showVal val="0"/>
          <c:showCatName val="0"/>
          <c:showSerName val="0"/>
          <c:showPercent val="0"/>
          <c:showBubbleSize val="0"/>
        </c:dLbls>
        <c:gapWidth val="32"/>
        <c:overlap val="100"/>
        <c:axId val="75595776"/>
        <c:axId val="75597312"/>
      </c:barChart>
      <c:catAx>
        <c:axId val="75595776"/>
        <c:scaling>
          <c:orientation val="minMax"/>
        </c:scaling>
        <c:delete val="0"/>
        <c:axPos val="b"/>
        <c:majorTickMark val="out"/>
        <c:minorTickMark val="none"/>
        <c:tickLblPos val="nextTo"/>
        <c:txPr>
          <a:bodyPr/>
          <a:lstStyle/>
          <a:p>
            <a:pPr>
              <a:defRPr sz="1400" b="1">
                <a:latin typeface="Arial Narrow" pitchFamily="34" charset="0"/>
              </a:defRPr>
            </a:pPr>
            <a:endParaRPr lang="en-US"/>
          </a:p>
        </c:txPr>
        <c:crossAx val="75597312"/>
        <c:crosses val="autoZero"/>
        <c:auto val="1"/>
        <c:lblAlgn val="ctr"/>
        <c:lblOffset val="100"/>
        <c:noMultiLvlLbl val="0"/>
      </c:catAx>
      <c:valAx>
        <c:axId val="75597312"/>
        <c:scaling>
          <c:orientation val="minMax"/>
        </c:scaling>
        <c:delete val="0"/>
        <c:axPos val="l"/>
        <c:majorGridlines/>
        <c:numFmt formatCode="General" sourceLinked="1"/>
        <c:majorTickMark val="out"/>
        <c:minorTickMark val="none"/>
        <c:tickLblPos val="nextTo"/>
        <c:txPr>
          <a:bodyPr/>
          <a:lstStyle/>
          <a:p>
            <a:pPr>
              <a:defRPr sz="1200" b="1">
                <a:latin typeface="Arial Narrow" pitchFamily="34" charset="0"/>
              </a:defRPr>
            </a:pPr>
            <a:endParaRPr lang="en-US"/>
          </a:p>
        </c:txPr>
        <c:crossAx val="75595776"/>
        <c:crosses val="autoZero"/>
        <c:crossBetween val="between"/>
      </c:valAx>
      <c:spPr>
        <a:ln>
          <a:solidFill>
            <a:sysClr val="windowText" lastClr="000000"/>
          </a:solidFill>
        </a:ln>
      </c:spPr>
    </c:plotArea>
    <c:legend>
      <c:legendPos val="r"/>
      <c:layout>
        <c:manualLayout>
          <c:xMode val="edge"/>
          <c:yMode val="edge"/>
          <c:x val="0.42375089663109861"/>
          <c:y val="4.1090696996208799E-2"/>
          <c:w val="0.37585053311557526"/>
          <c:h val="0.25294072615923008"/>
        </c:manualLayout>
      </c:layout>
      <c:overlay val="0"/>
      <c:spPr>
        <a:solidFill>
          <a:schemeClr val="bg1"/>
        </a:solidFill>
        <a:ln>
          <a:solidFill>
            <a:schemeClr val="tx1"/>
          </a:solidFill>
        </a:ln>
      </c:spPr>
      <c:txPr>
        <a:bodyPr/>
        <a:lstStyle/>
        <a:p>
          <a:pPr>
            <a:defRPr sz="1050" b="1">
              <a:latin typeface="Arial Narrow"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70C0">
                  <a:alpha val="75000"/>
                </a:srgbClr>
              </a:solidFill>
            </c:spPr>
          </c:dPt>
          <c:dPt>
            <c:idx val="1"/>
            <c:bubble3D val="0"/>
            <c:spPr>
              <a:solidFill>
                <a:srgbClr val="C00000">
                  <a:alpha val="75000"/>
                </a:srgbClr>
              </a:solidFill>
            </c:spPr>
          </c:dPt>
          <c:dPt>
            <c:idx val="2"/>
            <c:bubble3D val="0"/>
            <c:spPr>
              <a:solidFill>
                <a:srgbClr val="FFFF00">
                  <a:alpha val="75000"/>
                </a:srgbClr>
              </a:solidFill>
            </c:spPr>
          </c:dPt>
          <c:dPt>
            <c:idx val="3"/>
            <c:bubble3D val="0"/>
            <c:spPr>
              <a:solidFill>
                <a:srgbClr val="FF6600">
                  <a:alpha val="75000"/>
                </a:srgbClr>
              </a:solidFill>
            </c:spPr>
          </c:dPt>
          <c:dPt>
            <c:idx val="4"/>
            <c:bubble3D val="0"/>
            <c:spPr>
              <a:solidFill>
                <a:srgbClr val="006600">
                  <a:alpha val="75000"/>
                </a:srgbClr>
              </a:solidFill>
            </c:spPr>
          </c:dPt>
          <c:dPt>
            <c:idx val="5"/>
            <c:bubble3D val="0"/>
            <c:spPr>
              <a:solidFill>
                <a:srgbClr val="4B0099">
                  <a:alpha val="65000"/>
                </a:srgbClr>
              </a:solidFill>
            </c:spPr>
          </c:dPt>
          <c:dLbls>
            <c:dLbl>
              <c:idx val="0"/>
              <c:layout>
                <c:manualLayout>
                  <c:x val="-0.16185036945864309"/>
                  <c:y val="0.17528972768298107"/>
                </c:manualLayout>
              </c:layout>
              <c:tx>
                <c:rich>
                  <a:bodyPr/>
                  <a:lstStyle/>
                  <a:p>
                    <a:r>
                      <a:rPr lang="en-US" dirty="0"/>
                      <a:t>Solar </a:t>
                    </a:r>
                    <a:r>
                      <a:rPr lang="en-US" dirty="0" smtClean="0"/>
                      <a:t>Energy</a:t>
                    </a:r>
                  </a:p>
                  <a:p>
                    <a:r>
                      <a:rPr lang="en-US" dirty="0" smtClean="0"/>
                      <a:t>7</a:t>
                    </a:r>
                    <a:endParaRPr lang="en-US" dirty="0"/>
                  </a:p>
                </c:rich>
              </c:tx>
              <c:showLegendKey val="0"/>
              <c:showVal val="1"/>
              <c:showCatName val="1"/>
              <c:showSerName val="0"/>
              <c:showPercent val="0"/>
              <c:showBubbleSize val="0"/>
            </c:dLbl>
            <c:dLbl>
              <c:idx val="1"/>
              <c:layout>
                <c:manualLayout>
                  <c:x val="-0.16231406418558764"/>
                  <c:y val="-7.7026857192176487E-2"/>
                </c:manualLayout>
              </c:layout>
              <c:tx>
                <c:rich>
                  <a:bodyPr/>
                  <a:lstStyle/>
                  <a:p>
                    <a:r>
                      <a:rPr lang="en-US" dirty="0"/>
                      <a:t>Electrical Energy </a:t>
                    </a:r>
                    <a:r>
                      <a:rPr lang="en-US" dirty="0" smtClean="0"/>
                      <a:t>Storage</a:t>
                    </a:r>
                  </a:p>
                  <a:p>
                    <a:r>
                      <a:rPr lang="en-US" dirty="0" smtClean="0"/>
                      <a:t>5</a:t>
                    </a:r>
                    <a:endParaRPr lang="en-US" dirty="0"/>
                  </a:p>
                </c:rich>
              </c:tx>
              <c:showLegendKey val="0"/>
              <c:showVal val="1"/>
              <c:showCatName val="1"/>
              <c:showSerName val="0"/>
              <c:showPercent val="0"/>
              <c:showBubbleSize val="0"/>
            </c:dLbl>
            <c:dLbl>
              <c:idx val="2"/>
              <c:layout>
                <c:manualLayout>
                  <c:x val="-0.10064383644824559"/>
                  <c:y val="-0.15306721944704801"/>
                </c:manualLayout>
              </c:layout>
              <c:tx>
                <c:rich>
                  <a:bodyPr/>
                  <a:lstStyle/>
                  <a:p>
                    <a:r>
                      <a:rPr lang="en-US" dirty="0"/>
                      <a:t>Carbon Capture &amp; </a:t>
                    </a:r>
                    <a:r>
                      <a:rPr lang="en-US" dirty="0" smtClean="0"/>
                      <a:t>Sequestration </a:t>
                    </a:r>
                    <a:r>
                      <a:rPr lang="en-US" dirty="0"/>
                      <a:t>5</a:t>
                    </a:r>
                  </a:p>
                </c:rich>
              </c:tx>
              <c:showLegendKey val="0"/>
              <c:showVal val="1"/>
              <c:showCatName val="1"/>
              <c:showSerName val="0"/>
              <c:showPercent val="0"/>
              <c:showBubbleSize val="0"/>
            </c:dLbl>
            <c:dLbl>
              <c:idx val="3"/>
              <c:layout/>
              <c:tx>
                <c:rich>
                  <a:bodyPr/>
                  <a:lstStyle/>
                  <a:p>
                    <a:r>
                      <a:rPr lang="en-US"/>
                      <a:t>Crosscutting Materials &amp; Chemistry by </a:t>
                    </a:r>
                    <a:r>
                      <a:rPr lang="en-US" smtClean="0"/>
                      <a:t>Design</a:t>
                    </a:r>
                  </a:p>
                  <a:p>
                    <a:r>
                      <a:rPr lang="en-US" smtClean="0"/>
                      <a:t>8</a:t>
                    </a:r>
                    <a:endParaRPr lang="en-US"/>
                  </a:p>
                </c:rich>
              </c:tx>
              <c:showLegendKey val="0"/>
              <c:showVal val="1"/>
              <c:showCatName val="1"/>
              <c:showSerName val="0"/>
              <c:showPercent val="0"/>
              <c:showBubbleSize val="0"/>
            </c:dLbl>
            <c:dLbl>
              <c:idx val="4"/>
              <c:layout>
                <c:manualLayout>
                  <c:x val="8.5195040339935746E-2"/>
                  <c:y val="0.15012388599762677"/>
                </c:manualLayout>
              </c:layout>
              <c:tx>
                <c:rich>
                  <a:bodyPr/>
                  <a:lstStyle/>
                  <a:p>
                    <a:r>
                      <a:rPr lang="en-US" smtClean="0"/>
                      <a:t>Biosciences</a:t>
                    </a:r>
                  </a:p>
                  <a:p>
                    <a:r>
                      <a:rPr lang="en-US" smtClean="0"/>
                      <a:t>4</a:t>
                    </a:r>
                    <a:endParaRPr lang="en-US"/>
                  </a:p>
                </c:rich>
              </c:tx>
              <c:showLegendKey val="0"/>
              <c:showVal val="1"/>
              <c:showCatName val="1"/>
              <c:showSerName val="0"/>
              <c:showPercent val="0"/>
              <c:showBubbleSize val="0"/>
            </c:dLbl>
            <c:dLbl>
              <c:idx val="5"/>
              <c:layout>
                <c:manualLayout>
                  <c:x val="7.1482924843147569E-2"/>
                  <c:y val="0.13903648037584221"/>
                </c:manualLayout>
              </c:layout>
              <c:tx>
                <c:rich>
                  <a:bodyPr/>
                  <a:lstStyle/>
                  <a:p>
                    <a:r>
                      <a:rPr lang="en-US" dirty="0" smtClean="0"/>
                      <a:t>Extreme Environ-</a:t>
                    </a:r>
                  </a:p>
                  <a:p>
                    <a:r>
                      <a:rPr lang="en-US" dirty="0" err="1" smtClean="0"/>
                      <a:t>ments</a:t>
                    </a:r>
                    <a:endParaRPr lang="en-US" dirty="0" smtClean="0"/>
                  </a:p>
                  <a:p>
                    <a:r>
                      <a:rPr lang="en-US" dirty="0" smtClean="0"/>
                      <a:t>3</a:t>
                    </a:r>
                    <a:endParaRPr lang="en-US" dirty="0"/>
                  </a:p>
                </c:rich>
              </c:tx>
              <c:showLegendKey val="0"/>
              <c:showVal val="1"/>
              <c:showCatName val="1"/>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0"/>
          </c:dLbls>
          <c:cat>
            <c:strRef>
              <c:f>'Topical Distribution'!$A$2:$A$7</c:f>
              <c:strCache>
                <c:ptCount val="6"/>
                <c:pt idx="0">
                  <c:v>Solar Energy</c:v>
                </c:pt>
                <c:pt idx="1">
                  <c:v>Electrical Energy Storage</c:v>
                </c:pt>
                <c:pt idx="2">
                  <c:v>Carbon Capture &amp; Sequestration</c:v>
                </c:pt>
                <c:pt idx="3">
                  <c:v>Crosscutting Materials &amp; Chemistry by Design</c:v>
                </c:pt>
                <c:pt idx="4">
                  <c:v>Biosciences</c:v>
                </c:pt>
                <c:pt idx="5">
                  <c:v>Extreme Environments</c:v>
                </c:pt>
              </c:strCache>
            </c:strRef>
          </c:cat>
          <c:val>
            <c:numRef>
              <c:f>'Topical Distribution'!$B$2:$B$7</c:f>
              <c:numCache>
                <c:formatCode>General</c:formatCode>
                <c:ptCount val="6"/>
                <c:pt idx="0">
                  <c:v>7</c:v>
                </c:pt>
                <c:pt idx="1">
                  <c:v>5</c:v>
                </c:pt>
                <c:pt idx="2">
                  <c:v>5</c:v>
                </c:pt>
                <c:pt idx="3">
                  <c:v>8</c:v>
                </c:pt>
                <c:pt idx="4">
                  <c:v>4</c:v>
                </c:pt>
                <c:pt idx="5">
                  <c:v>3</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58480168602882099"/>
          <c:y val="0.11650003003143963"/>
          <c:w val="0.31535005188128412"/>
          <c:h val="0.82789562383880533"/>
        </c:manualLayout>
      </c:layout>
      <c:overlay val="0"/>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70C0">
                  <a:alpha val="75000"/>
                </a:srgbClr>
              </a:solidFill>
            </c:spPr>
          </c:dPt>
          <c:dPt>
            <c:idx val="1"/>
            <c:bubble3D val="0"/>
            <c:spPr>
              <a:solidFill>
                <a:srgbClr val="C00000">
                  <a:alpha val="75000"/>
                </a:srgbClr>
              </a:solidFill>
            </c:spPr>
          </c:dPt>
          <c:dPt>
            <c:idx val="2"/>
            <c:bubble3D val="0"/>
            <c:spPr>
              <a:solidFill>
                <a:srgbClr val="FFFF00">
                  <a:alpha val="75000"/>
                </a:srgbClr>
              </a:solidFill>
            </c:spPr>
          </c:dPt>
          <c:dPt>
            <c:idx val="3"/>
            <c:bubble3D val="0"/>
            <c:spPr>
              <a:solidFill>
                <a:srgbClr val="FF6600">
                  <a:alpha val="75000"/>
                </a:srgbClr>
              </a:solidFill>
            </c:spPr>
          </c:dPt>
          <c:dPt>
            <c:idx val="4"/>
            <c:bubble3D val="0"/>
            <c:spPr>
              <a:solidFill>
                <a:srgbClr val="006600">
                  <a:alpha val="75000"/>
                </a:srgbClr>
              </a:solidFill>
            </c:spPr>
          </c:dPt>
          <c:dPt>
            <c:idx val="5"/>
            <c:bubble3D val="0"/>
            <c:spPr>
              <a:solidFill>
                <a:srgbClr val="4B0099">
                  <a:alpha val="65000"/>
                </a:srgbClr>
              </a:solidFill>
            </c:spPr>
          </c:dPt>
          <c:dLbls>
            <c:dLbl>
              <c:idx val="0"/>
              <c:layout/>
              <c:tx>
                <c:rich>
                  <a:bodyPr/>
                  <a:lstStyle/>
                  <a:p>
                    <a:r>
                      <a:rPr lang="en-US" dirty="0"/>
                      <a:t>Solar </a:t>
                    </a:r>
                    <a:r>
                      <a:rPr lang="en-US" dirty="0" smtClean="0"/>
                      <a:t>Energy </a:t>
                    </a:r>
                    <a:r>
                      <a:rPr lang="en-US" dirty="0"/>
                      <a:t>$</a:t>
                    </a:r>
                    <a:r>
                      <a:rPr lang="en-US" dirty="0" smtClean="0"/>
                      <a:t>23.6M</a:t>
                    </a:r>
                    <a:endParaRPr lang="en-US" dirty="0"/>
                  </a:p>
                </c:rich>
              </c:tx>
              <c:showLegendKey val="0"/>
              <c:showVal val="1"/>
              <c:showCatName val="1"/>
              <c:showSerName val="0"/>
              <c:showPercent val="0"/>
              <c:showBubbleSize val="0"/>
            </c:dLbl>
            <c:dLbl>
              <c:idx val="1"/>
              <c:layout>
                <c:manualLayout>
                  <c:x val="-0.17240860854717444"/>
                  <c:y val="-0.11057667637873651"/>
                </c:manualLayout>
              </c:layout>
              <c:tx>
                <c:rich>
                  <a:bodyPr/>
                  <a:lstStyle/>
                  <a:p>
                    <a:r>
                      <a:rPr lang="en-US" dirty="0"/>
                      <a:t>Electrical Energy </a:t>
                    </a:r>
                    <a:r>
                      <a:rPr lang="en-US" dirty="0" smtClean="0"/>
                      <a:t>Storage </a:t>
                    </a:r>
                  </a:p>
                  <a:p>
                    <a:r>
                      <a:rPr lang="en-US" dirty="0" smtClean="0"/>
                      <a:t>$16M</a:t>
                    </a:r>
                    <a:endParaRPr lang="en-US" dirty="0"/>
                  </a:p>
                </c:rich>
              </c:tx>
              <c:showLegendKey val="0"/>
              <c:showVal val="1"/>
              <c:showCatName val="1"/>
              <c:showSerName val="0"/>
              <c:showPercent val="0"/>
              <c:showBubbleSize val="0"/>
            </c:dLbl>
            <c:dLbl>
              <c:idx val="2"/>
              <c:layout>
                <c:manualLayout>
                  <c:x val="-7.8698369004687366E-2"/>
                  <c:y val="-0.12966954022988506"/>
                </c:manualLayout>
              </c:layout>
              <c:tx>
                <c:rich>
                  <a:bodyPr/>
                  <a:lstStyle/>
                  <a:p>
                    <a:r>
                      <a:rPr lang="en-US" dirty="0"/>
                      <a:t>Carbon Capture &amp; </a:t>
                    </a:r>
                    <a:r>
                      <a:rPr lang="en-US" dirty="0" smtClean="0"/>
                      <a:t>Sequestration </a:t>
                    </a:r>
                    <a:r>
                      <a:rPr lang="en-US" dirty="0"/>
                      <a:t>$</a:t>
                    </a:r>
                    <a:r>
                      <a:rPr lang="en-US" dirty="0" smtClean="0"/>
                      <a:t>14.5M</a:t>
                    </a:r>
                    <a:endParaRPr lang="en-US" dirty="0"/>
                  </a:p>
                </c:rich>
              </c:tx>
              <c:showLegendKey val="0"/>
              <c:showVal val="1"/>
              <c:showCatName val="1"/>
              <c:showSerName val="0"/>
              <c:showPercent val="0"/>
              <c:showBubbleSize val="0"/>
            </c:dLbl>
            <c:dLbl>
              <c:idx val="3"/>
              <c:layout>
                <c:manualLayout>
                  <c:x val="0.20238628759573174"/>
                  <c:y val="-0.15681346418120051"/>
                </c:manualLayout>
              </c:layout>
              <c:tx>
                <c:rich>
                  <a:bodyPr/>
                  <a:lstStyle/>
                  <a:p>
                    <a:r>
                      <a:rPr lang="en-US"/>
                      <a:t>Crosscutting Materials &amp; Chemistry by </a:t>
                    </a:r>
                    <a:r>
                      <a:rPr lang="en-US" smtClean="0"/>
                      <a:t>Design</a:t>
                    </a:r>
                  </a:p>
                  <a:p>
                    <a:r>
                      <a:rPr lang="en-US" smtClean="0"/>
                      <a:t>$24.8M</a:t>
                    </a:r>
                    <a:endParaRPr lang="en-US"/>
                  </a:p>
                </c:rich>
              </c:tx>
              <c:showLegendKey val="0"/>
              <c:showVal val="1"/>
              <c:showCatName val="1"/>
              <c:showSerName val="0"/>
              <c:showPercent val="0"/>
              <c:showBubbleSize val="0"/>
            </c:dLbl>
            <c:dLbl>
              <c:idx val="4"/>
              <c:layout>
                <c:manualLayout>
                  <c:x val="0.16633094062105214"/>
                  <c:y val="0.14629527466487488"/>
                </c:manualLayout>
              </c:layout>
              <c:tx>
                <c:rich>
                  <a:bodyPr/>
                  <a:lstStyle/>
                  <a:p>
                    <a:r>
                      <a:rPr lang="en-US" dirty="0" smtClean="0"/>
                      <a:t>Biosciences </a:t>
                    </a:r>
                    <a:r>
                      <a:rPr lang="en-US" dirty="0"/>
                      <a:t>$</a:t>
                    </a:r>
                    <a:r>
                      <a:rPr lang="en-US" dirty="0" smtClean="0"/>
                      <a:t>12M</a:t>
                    </a:r>
                    <a:endParaRPr lang="en-US" dirty="0"/>
                  </a:p>
                </c:rich>
              </c:tx>
              <c:showLegendKey val="0"/>
              <c:showVal val="1"/>
              <c:showCatName val="1"/>
              <c:showSerName val="0"/>
              <c:showPercent val="0"/>
              <c:showBubbleSize val="0"/>
            </c:dLbl>
            <c:dLbl>
              <c:idx val="5"/>
              <c:layout>
                <c:manualLayout>
                  <c:x val="8.6997547629925162E-2"/>
                  <c:y val="0.13819901820700367"/>
                </c:manualLayout>
              </c:layout>
              <c:tx>
                <c:rich>
                  <a:bodyPr/>
                  <a:lstStyle/>
                  <a:p>
                    <a:r>
                      <a:rPr lang="en-US" dirty="0" smtClean="0"/>
                      <a:t>Extreme Environ-</a:t>
                    </a:r>
                    <a:r>
                      <a:rPr lang="en-US" dirty="0" err="1" smtClean="0"/>
                      <a:t>ments</a:t>
                    </a:r>
                    <a:r>
                      <a:rPr lang="en-US" dirty="0" smtClean="0"/>
                      <a:t> </a:t>
                    </a:r>
                  </a:p>
                  <a:p>
                    <a:r>
                      <a:rPr lang="en-US" dirty="0" smtClean="0"/>
                      <a:t>$9.1M</a:t>
                    </a:r>
                    <a:endParaRPr lang="en-US" dirty="0"/>
                  </a:p>
                </c:rich>
              </c:tx>
              <c:showLegendKey val="0"/>
              <c:showVal val="1"/>
              <c:showCatName val="1"/>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0"/>
          </c:dLbls>
          <c:cat>
            <c:strRef>
              <c:f>'Topical Distribution'!$A$2:$A$7</c:f>
              <c:strCache>
                <c:ptCount val="6"/>
                <c:pt idx="0">
                  <c:v>Solar Energy</c:v>
                </c:pt>
                <c:pt idx="1">
                  <c:v>Electrical Energy Storage</c:v>
                </c:pt>
                <c:pt idx="2">
                  <c:v>Carbon Capture &amp; Sequestration</c:v>
                </c:pt>
                <c:pt idx="3">
                  <c:v>Crosscutting Materials &amp; Chemistry by Design</c:v>
                </c:pt>
                <c:pt idx="4">
                  <c:v>Biosciences</c:v>
                </c:pt>
                <c:pt idx="5">
                  <c:v>Extreme Environments</c:v>
                </c:pt>
              </c:strCache>
            </c:strRef>
          </c:cat>
          <c:val>
            <c:numRef>
              <c:f>'Topical Distribution'!$C$2:$C$7</c:f>
              <c:numCache>
                <c:formatCode>"$"#,##0.0</c:formatCode>
                <c:ptCount val="6"/>
                <c:pt idx="0">
                  <c:v>23.599999999999998</c:v>
                </c:pt>
                <c:pt idx="1">
                  <c:v>16</c:v>
                </c:pt>
                <c:pt idx="2">
                  <c:v>14.5</c:v>
                </c:pt>
                <c:pt idx="3">
                  <c:v>24.8</c:v>
                </c:pt>
                <c:pt idx="4">
                  <c:v>12</c:v>
                </c:pt>
                <c:pt idx="5">
                  <c:v>9.1</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4105063790101"/>
          <c:y val="5.8161346284705866E-2"/>
          <c:w val="0.87906319402382405"/>
          <c:h val="0.68297608632254292"/>
        </c:manualLayout>
      </c:layout>
      <c:barChart>
        <c:barDir val="col"/>
        <c:grouping val="stacked"/>
        <c:varyColors val="0"/>
        <c:ser>
          <c:idx val="0"/>
          <c:order val="0"/>
          <c:tx>
            <c:v>University</c:v>
          </c:tx>
          <c:invertIfNegative val="0"/>
          <c:cat>
            <c:strRef>
              <c:f>'Num Partner Institutions'!$A$4:$A$35</c:f>
              <c:strCache>
                <c:ptCount val="32"/>
                <c:pt idx="0">
                  <c:v>Atwater</c:v>
                </c:pt>
                <c:pt idx="1">
                  <c:v>Baldo</c:v>
                </c:pt>
                <c:pt idx="2">
                  <c:v>Blankenship</c:v>
                </c:pt>
                <c:pt idx="3">
                  <c:v>Bullock</c:v>
                </c:pt>
                <c:pt idx="4">
                  <c:v>Burns</c:v>
                </c:pt>
                <c:pt idx="5">
                  <c:v>Chen</c:v>
                </c:pt>
                <c:pt idx="6">
                  <c:v>Cosgrove</c:v>
                </c:pt>
                <c:pt idx="7">
                  <c:v>DePaolo</c:v>
                </c:pt>
                <c:pt idx="8">
                  <c:v>Fenter</c:v>
                </c:pt>
                <c:pt idx="9">
                  <c:v>Finley</c:v>
                </c:pt>
                <c:pt idx="10">
                  <c:v>Friend</c:v>
                </c:pt>
                <c:pt idx="11">
                  <c:v>Gagliardi</c:v>
                </c:pt>
                <c:pt idx="12">
                  <c:v>Hemley</c:v>
                </c:pt>
                <c:pt idx="13">
                  <c:v>Johnson</c:v>
                </c:pt>
                <c:pt idx="14">
                  <c:v>Klimov</c:v>
                </c:pt>
                <c:pt idx="15">
                  <c:v>Lake</c:v>
                </c:pt>
                <c:pt idx="16">
                  <c:v>Long</c:v>
                </c:pt>
                <c:pt idx="17">
                  <c:v>McCann</c:v>
                </c:pt>
                <c:pt idx="18">
                  <c:v>Meyer</c:v>
                </c:pt>
                <c:pt idx="19">
                  <c:v>Perdew</c:v>
                </c:pt>
                <c:pt idx="20">
                  <c:v>Peters</c:v>
                </c:pt>
                <c:pt idx="21">
                  <c:v>Rubloff</c:v>
                </c:pt>
                <c:pt idx="22">
                  <c:v>Shi</c:v>
                </c:pt>
                <c:pt idx="23">
                  <c:v>Stupp</c:v>
                </c:pt>
                <c:pt idx="24">
                  <c:v>Takeuchi</c:v>
                </c:pt>
                <c:pt idx="25">
                  <c:v>Tumas</c:v>
                </c:pt>
                <c:pt idx="26">
                  <c:v>Vlachos</c:v>
                </c:pt>
                <c:pt idx="27">
                  <c:v>Walton</c:v>
                </c:pt>
                <c:pt idx="28">
                  <c:v>Wasielewski</c:v>
                </c:pt>
                <c:pt idx="29">
                  <c:v>Wesolowski</c:v>
                </c:pt>
                <c:pt idx="30">
                  <c:v>Whittingham</c:v>
                </c:pt>
                <c:pt idx="31">
                  <c:v>Zhang</c:v>
                </c:pt>
              </c:strCache>
            </c:strRef>
          </c:cat>
          <c:val>
            <c:numRef>
              <c:f>'Num Partner Institutions'!$C$4:$C$35</c:f>
              <c:numCache>
                <c:formatCode>General</c:formatCode>
                <c:ptCount val="32"/>
                <c:pt idx="0">
                  <c:v>4</c:v>
                </c:pt>
                <c:pt idx="1">
                  <c:v>3</c:v>
                </c:pt>
                <c:pt idx="2">
                  <c:v>11</c:v>
                </c:pt>
                <c:pt idx="3">
                  <c:v>3</c:v>
                </c:pt>
                <c:pt idx="4">
                  <c:v>8</c:v>
                </c:pt>
                <c:pt idx="5">
                  <c:v>4</c:v>
                </c:pt>
                <c:pt idx="6">
                  <c:v>5</c:v>
                </c:pt>
                <c:pt idx="7">
                  <c:v>4</c:v>
                </c:pt>
                <c:pt idx="8">
                  <c:v>3</c:v>
                </c:pt>
                <c:pt idx="9">
                  <c:v>5</c:v>
                </c:pt>
                <c:pt idx="10">
                  <c:v>4</c:v>
                </c:pt>
                <c:pt idx="11">
                  <c:v>5</c:v>
                </c:pt>
                <c:pt idx="12">
                  <c:v>5</c:v>
                </c:pt>
                <c:pt idx="13">
                  <c:v>2</c:v>
                </c:pt>
                <c:pt idx="14">
                  <c:v>5</c:v>
                </c:pt>
                <c:pt idx="15">
                  <c:v>1</c:v>
                </c:pt>
                <c:pt idx="16">
                  <c:v>3</c:v>
                </c:pt>
                <c:pt idx="17">
                  <c:v>3</c:v>
                </c:pt>
                <c:pt idx="18">
                  <c:v>4</c:v>
                </c:pt>
                <c:pt idx="19">
                  <c:v>9</c:v>
                </c:pt>
                <c:pt idx="20">
                  <c:v>6</c:v>
                </c:pt>
                <c:pt idx="21">
                  <c:v>7</c:v>
                </c:pt>
                <c:pt idx="22">
                  <c:v>7</c:v>
                </c:pt>
                <c:pt idx="23">
                  <c:v>6</c:v>
                </c:pt>
                <c:pt idx="24">
                  <c:v>6</c:v>
                </c:pt>
                <c:pt idx="25">
                  <c:v>4</c:v>
                </c:pt>
                <c:pt idx="26">
                  <c:v>9</c:v>
                </c:pt>
                <c:pt idx="27">
                  <c:v>6</c:v>
                </c:pt>
                <c:pt idx="28">
                  <c:v>3</c:v>
                </c:pt>
                <c:pt idx="29">
                  <c:v>7</c:v>
                </c:pt>
                <c:pt idx="30">
                  <c:v>8</c:v>
                </c:pt>
                <c:pt idx="31">
                  <c:v>4</c:v>
                </c:pt>
              </c:numCache>
            </c:numRef>
          </c:val>
        </c:ser>
        <c:ser>
          <c:idx val="1"/>
          <c:order val="1"/>
          <c:tx>
            <c:v>Laboratory</c:v>
          </c:tx>
          <c:invertIfNegative val="0"/>
          <c:cat>
            <c:strRef>
              <c:f>'Num Partner Institutions'!$A$4:$A$35</c:f>
              <c:strCache>
                <c:ptCount val="32"/>
                <c:pt idx="0">
                  <c:v>Atwater</c:v>
                </c:pt>
                <c:pt idx="1">
                  <c:v>Baldo</c:v>
                </c:pt>
                <c:pt idx="2">
                  <c:v>Blankenship</c:v>
                </c:pt>
                <c:pt idx="3">
                  <c:v>Bullock</c:v>
                </c:pt>
                <c:pt idx="4">
                  <c:v>Burns</c:v>
                </c:pt>
                <c:pt idx="5">
                  <c:v>Chen</c:v>
                </c:pt>
                <c:pt idx="6">
                  <c:v>Cosgrove</c:v>
                </c:pt>
                <c:pt idx="7">
                  <c:v>DePaolo</c:v>
                </c:pt>
                <c:pt idx="8">
                  <c:v>Fenter</c:v>
                </c:pt>
                <c:pt idx="9">
                  <c:v>Finley</c:v>
                </c:pt>
                <c:pt idx="10">
                  <c:v>Friend</c:v>
                </c:pt>
                <c:pt idx="11">
                  <c:v>Gagliardi</c:v>
                </c:pt>
                <c:pt idx="12">
                  <c:v>Hemley</c:v>
                </c:pt>
                <c:pt idx="13">
                  <c:v>Johnson</c:v>
                </c:pt>
                <c:pt idx="14">
                  <c:v>Klimov</c:v>
                </c:pt>
                <c:pt idx="15">
                  <c:v>Lake</c:v>
                </c:pt>
                <c:pt idx="16">
                  <c:v>Long</c:v>
                </c:pt>
                <c:pt idx="17">
                  <c:v>McCann</c:v>
                </c:pt>
                <c:pt idx="18">
                  <c:v>Meyer</c:v>
                </c:pt>
                <c:pt idx="19">
                  <c:v>Perdew</c:v>
                </c:pt>
                <c:pt idx="20">
                  <c:v>Peters</c:v>
                </c:pt>
                <c:pt idx="21">
                  <c:v>Rubloff</c:v>
                </c:pt>
                <c:pt idx="22">
                  <c:v>Shi</c:v>
                </c:pt>
                <c:pt idx="23">
                  <c:v>Stupp</c:v>
                </c:pt>
                <c:pt idx="24">
                  <c:v>Takeuchi</c:v>
                </c:pt>
                <c:pt idx="25">
                  <c:v>Tumas</c:v>
                </c:pt>
                <c:pt idx="26">
                  <c:v>Vlachos</c:v>
                </c:pt>
                <c:pt idx="27">
                  <c:v>Walton</c:v>
                </c:pt>
                <c:pt idx="28">
                  <c:v>Wasielewski</c:v>
                </c:pt>
                <c:pt idx="29">
                  <c:v>Wesolowski</c:v>
                </c:pt>
                <c:pt idx="30">
                  <c:v>Whittingham</c:v>
                </c:pt>
                <c:pt idx="31">
                  <c:v>Zhang</c:v>
                </c:pt>
              </c:strCache>
            </c:strRef>
          </c:cat>
          <c:val>
            <c:numRef>
              <c:f>'Num Partner Institutions'!$D$4:$D$35</c:f>
              <c:numCache>
                <c:formatCode>General</c:formatCode>
                <c:ptCount val="32"/>
                <c:pt idx="0">
                  <c:v>1</c:v>
                </c:pt>
                <c:pt idx="1">
                  <c:v>1</c:v>
                </c:pt>
                <c:pt idx="2">
                  <c:v>3</c:v>
                </c:pt>
                <c:pt idx="3">
                  <c:v>1</c:v>
                </c:pt>
                <c:pt idx="4">
                  <c:v>1</c:v>
                </c:pt>
                <c:pt idx="5">
                  <c:v>2</c:v>
                </c:pt>
                <c:pt idx="6">
                  <c:v>1</c:v>
                </c:pt>
                <c:pt idx="7">
                  <c:v>2</c:v>
                </c:pt>
                <c:pt idx="8">
                  <c:v>1</c:v>
                </c:pt>
                <c:pt idx="9">
                  <c:v>1</c:v>
                </c:pt>
                <c:pt idx="10">
                  <c:v>3</c:v>
                </c:pt>
                <c:pt idx="11">
                  <c:v>2</c:v>
                </c:pt>
                <c:pt idx="12">
                  <c:v>0</c:v>
                </c:pt>
                <c:pt idx="13">
                  <c:v>2</c:v>
                </c:pt>
                <c:pt idx="14">
                  <c:v>2</c:v>
                </c:pt>
                <c:pt idx="15">
                  <c:v>1</c:v>
                </c:pt>
                <c:pt idx="16">
                  <c:v>2</c:v>
                </c:pt>
                <c:pt idx="17">
                  <c:v>1</c:v>
                </c:pt>
                <c:pt idx="18">
                  <c:v>0</c:v>
                </c:pt>
                <c:pt idx="19">
                  <c:v>1</c:v>
                </c:pt>
                <c:pt idx="20">
                  <c:v>1</c:v>
                </c:pt>
                <c:pt idx="21">
                  <c:v>1</c:v>
                </c:pt>
                <c:pt idx="22">
                  <c:v>0</c:v>
                </c:pt>
                <c:pt idx="23">
                  <c:v>0</c:v>
                </c:pt>
                <c:pt idx="24">
                  <c:v>2</c:v>
                </c:pt>
                <c:pt idx="25">
                  <c:v>3</c:v>
                </c:pt>
                <c:pt idx="26">
                  <c:v>1</c:v>
                </c:pt>
                <c:pt idx="27">
                  <c:v>1</c:v>
                </c:pt>
                <c:pt idx="28">
                  <c:v>1</c:v>
                </c:pt>
                <c:pt idx="29">
                  <c:v>2</c:v>
                </c:pt>
                <c:pt idx="30">
                  <c:v>1</c:v>
                </c:pt>
                <c:pt idx="31">
                  <c:v>2</c:v>
                </c:pt>
              </c:numCache>
            </c:numRef>
          </c:val>
        </c:ser>
        <c:ser>
          <c:idx val="2"/>
          <c:order val="2"/>
          <c:tx>
            <c:v>Industry</c:v>
          </c:tx>
          <c:invertIfNegative val="0"/>
          <c:cat>
            <c:strRef>
              <c:f>'Num Partner Institutions'!$A$4:$A$35</c:f>
              <c:strCache>
                <c:ptCount val="32"/>
                <c:pt idx="0">
                  <c:v>Atwater</c:v>
                </c:pt>
                <c:pt idx="1">
                  <c:v>Baldo</c:v>
                </c:pt>
                <c:pt idx="2">
                  <c:v>Blankenship</c:v>
                </c:pt>
                <c:pt idx="3">
                  <c:v>Bullock</c:v>
                </c:pt>
                <c:pt idx="4">
                  <c:v>Burns</c:v>
                </c:pt>
                <c:pt idx="5">
                  <c:v>Chen</c:v>
                </c:pt>
                <c:pt idx="6">
                  <c:v>Cosgrove</c:v>
                </c:pt>
                <c:pt idx="7">
                  <c:v>DePaolo</c:v>
                </c:pt>
                <c:pt idx="8">
                  <c:v>Fenter</c:v>
                </c:pt>
                <c:pt idx="9">
                  <c:v>Finley</c:v>
                </c:pt>
                <c:pt idx="10">
                  <c:v>Friend</c:v>
                </c:pt>
                <c:pt idx="11">
                  <c:v>Gagliardi</c:v>
                </c:pt>
                <c:pt idx="12">
                  <c:v>Hemley</c:v>
                </c:pt>
                <c:pt idx="13">
                  <c:v>Johnson</c:v>
                </c:pt>
                <c:pt idx="14">
                  <c:v>Klimov</c:v>
                </c:pt>
                <c:pt idx="15">
                  <c:v>Lake</c:v>
                </c:pt>
                <c:pt idx="16">
                  <c:v>Long</c:v>
                </c:pt>
                <c:pt idx="17">
                  <c:v>McCann</c:v>
                </c:pt>
                <c:pt idx="18">
                  <c:v>Meyer</c:v>
                </c:pt>
                <c:pt idx="19">
                  <c:v>Perdew</c:v>
                </c:pt>
                <c:pt idx="20">
                  <c:v>Peters</c:v>
                </c:pt>
                <c:pt idx="21">
                  <c:v>Rubloff</c:v>
                </c:pt>
                <c:pt idx="22">
                  <c:v>Shi</c:v>
                </c:pt>
                <c:pt idx="23">
                  <c:v>Stupp</c:v>
                </c:pt>
                <c:pt idx="24">
                  <c:v>Takeuchi</c:v>
                </c:pt>
                <c:pt idx="25">
                  <c:v>Tumas</c:v>
                </c:pt>
                <c:pt idx="26">
                  <c:v>Vlachos</c:v>
                </c:pt>
                <c:pt idx="27">
                  <c:v>Walton</c:v>
                </c:pt>
                <c:pt idx="28">
                  <c:v>Wasielewski</c:v>
                </c:pt>
                <c:pt idx="29">
                  <c:v>Wesolowski</c:v>
                </c:pt>
                <c:pt idx="30">
                  <c:v>Whittingham</c:v>
                </c:pt>
                <c:pt idx="31">
                  <c:v>Zhang</c:v>
                </c:pt>
              </c:strCache>
            </c:strRef>
          </c:cat>
          <c:val>
            <c:numRef>
              <c:f>'Num Partner Institutions'!$F$4:$F$35</c:f>
              <c:numCache>
                <c:formatCode>General</c:formatCode>
                <c:ptCount val="32"/>
                <c:pt idx="0">
                  <c:v>0</c:v>
                </c:pt>
                <c:pt idx="1">
                  <c:v>0</c:v>
                </c:pt>
                <c:pt idx="2">
                  <c:v>0</c:v>
                </c:pt>
                <c:pt idx="3">
                  <c:v>0</c:v>
                </c:pt>
                <c:pt idx="4">
                  <c:v>0</c:v>
                </c:pt>
                <c:pt idx="5">
                  <c:v>0</c:v>
                </c:pt>
                <c:pt idx="6">
                  <c:v>0</c:v>
                </c:pt>
                <c:pt idx="7">
                  <c:v>0</c:v>
                </c:pt>
                <c:pt idx="8">
                  <c:v>0</c:v>
                </c:pt>
                <c:pt idx="9">
                  <c:v>2</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ser>
          <c:idx val="3"/>
          <c:order val="3"/>
          <c:tx>
            <c:v>Non-Profit</c:v>
          </c:tx>
          <c:spPr>
            <a:solidFill>
              <a:srgbClr val="FFC000"/>
            </a:solidFill>
          </c:spPr>
          <c:invertIfNegative val="0"/>
          <c:cat>
            <c:strRef>
              <c:f>'Num Partner Institutions'!$A$4:$A$35</c:f>
              <c:strCache>
                <c:ptCount val="32"/>
                <c:pt idx="0">
                  <c:v>Atwater</c:v>
                </c:pt>
                <c:pt idx="1">
                  <c:v>Baldo</c:v>
                </c:pt>
                <c:pt idx="2">
                  <c:v>Blankenship</c:v>
                </c:pt>
                <c:pt idx="3">
                  <c:v>Bullock</c:v>
                </c:pt>
                <c:pt idx="4">
                  <c:v>Burns</c:v>
                </c:pt>
                <c:pt idx="5">
                  <c:v>Chen</c:v>
                </c:pt>
                <c:pt idx="6">
                  <c:v>Cosgrove</c:v>
                </c:pt>
                <c:pt idx="7">
                  <c:v>DePaolo</c:v>
                </c:pt>
                <c:pt idx="8">
                  <c:v>Fenter</c:v>
                </c:pt>
                <c:pt idx="9">
                  <c:v>Finley</c:v>
                </c:pt>
                <c:pt idx="10">
                  <c:v>Friend</c:v>
                </c:pt>
                <c:pt idx="11">
                  <c:v>Gagliardi</c:v>
                </c:pt>
                <c:pt idx="12">
                  <c:v>Hemley</c:v>
                </c:pt>
                <c:pt idx="13">
                  <c:v>Johnson</c:v>
                </c:pt>
                <c:pt idx="14">
                  <c:v>Klimov</c:v>
                </c:pt>
                <c:pt idx="15">
                  <c:v>Lake</c:v>
                </c:pt>
                <c:pt idx="16">
                  <c:v>Long</c:v>
                </c:pt>
                <c:pt idx="17">
                  <c:v>McCann</c:v>
                </c:pt>
                <c:pt idx="18">
                  <c:v>Meyer</c:v>
                </c:pt>
                <c:pt idx="19">
                  <c:v>Perdew</c:v>
                </c:pt>
                <c:pt idx="20">
                  <c:v>Peters</c:v>
                </c:pt>
                <c:pt idx="21">
                  <c:v>Rubloff</c:v>
                </c:pt>
                <c:pt idx="22">
                  <c:v>Shi</c:v>
                </c:pt>
                <c:pt idx="23">
                  <c:v>Stupp</c:v>
                </c:pt>
                <c:pt idx="24">
                  <c:v>Takeuchi</c:v>
                </c:pt>
                <c:pt idx="25">
                  <c:v>Tumas</c:v>
                </c:pt>
                <c:pt idx="26">
                  <c:v>Vlachos</c:v>
                </c:pt>
                <c:pt idx="27">
                  <c:v>Walton</c:v>
                </c:pt>
                <c:pt idx="28">
                  <c:v>Wasielewski</c:v>
                </c:pt>
                <c:pt idx="29">
                  <c:v>Wesolowski</c:v>
                </c:pt>
                <c:pt idx="30">
                  <c:v>Whittingham</c:v>
                </c:pt>
                <c:pt idx="31">
                  <c:v>Zhang</c:v>
                </c:pt>
              </c:strCache>
            </c:strRef>
          </c:cat>
          <c:val>
            <c:numRef>
              <c:f>'Num Partner Institutions'!$E$4:$E$35</c:f>
              <c:numCache>
                <c:formatCode>General</c:formatCode>
                <c:ptCount val="32"/>
                <c:pt idx="0">
                  <c:v>0</c:v>
                </c:pt>
                <c:pt idx="1">
                  <c:v>0</c:v>
                </c:pt>
                <c:pt idx="2">
                  <c:v>0</c:v>
                </c:pt>
                <c:pt idx="3">
                  <c:v>0</c:v>
                </c:pt>
                <c:pt idx="4">
                  <c:v>0</c:v>
                </c:pt>
                <c:pt idx="5">
                  <c:v>0</c:v>
                </c:pt>
                <c:pt idx="6">
                  <c:v>0</c:v>
                </c:pt>
                <c:pt idx="7">
                  <c:v>0</c:v>
                </c:pt>
                <c:pt idx="8">
                  <c:v>0</c:v>
                </c:pt>
                <c:pt idx="9">
                  <c:v>1</c:v>
                </c:pt>
                <c:pt idx="10">
                  <c:v>0</c:v>
                </c:pt>
                <c:pt idx="11">
                  <c:v>0</c:v>
                </c:pt>
                <c:pt idx="12">
                  <c:v>1</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numCache>
            </c:numRef>
          </c:val>
        </c:ser>
        <c:dLbls>
          <c:showLegendKey val="0"/>
          <c:showVal val="0"/>
          <c:showCatName val="0"/>
          <c:showSerName val="0"/>
          <c:showPercent val="0"/>
          <c:showBubbleSize val="0"/>
        </c:dLbls>
        <c:gapWidth val="150"/>
        <c:overlap val="100"/>
        <c:axId val="75744384"/>
        <c:axId val="75746304"/>
      </c:barChart>
      <c:catAx>
        <c:axId val="75744384"/>
        <c:scaling>
          <c:orientation val="minMax"/>
        </c:scaling>
        <c:delete val="0"/>
        <c:axPos val="b"/>
        <c:title>
          <c:tx>
            <c:rich>
              <a:bodyPr/>
              <a:lstStyle/>
              <a:p>
                <a:pPr>
                  <a:defRPr/>
                </a:pPr>
                <a:r>
                  <a:rPr lang="en-US" sz="1600" dirty="0"/>
                  <a:t>EFRC Lead PI</a:t>
                </a:r>
              </a:p>
            </c:rich>
          </c:tx>
          <c:layout/>
          <c:overlay val="0"/>
        </c:title>
        <c:majorTickMark val="out"/>
        <c:minorTickMark val="none"/>
        <c:tickLblPos val="nextTo"/>
        <c:txPr>
          <a:bodyPr rot="-5400000" vert="horz"/>
          <a:lstStyle/>
          <a:p>
            <a:pPr>
              <a:defRPr sz="1400"/>
            </a:pPr>
            <a:endParaRPr lang="en-US"/>
          </a:p>
        </c:txPr>
        <c:crossAx val="75746304"/>
        <c:crosses val="autoZero"/>
        <c:auto val="1"/>
        <c:lblAlgn val="ctr"/>
        <c:lblOffset val="100"/>
        <c:noMultiLvlLbl val="0"/>
      </c:catAx>
      <c:valAx>
        <c:axId val="75746304"/>
        <c:scaling>
          <c:orientation val="minMax"/>
        </c:scaling>
        <c:delete val="0"/>
        <c:axPos val="l"/>
        <c:majorGridlines/>
        <c:title>
          <c:tx>
            <c:rich>
              <a:bodyPr rot="-5400000" vert="horz"/>
              <a:lstStyle/>
              <a:p>
                <a:pPr>
                  <a:defRPr/>
                </a:pPr>
                <a:r>
                  <a:rPr lang="en-US" sz="1600" baseline="0" dirty="0"/>
                  <a:t>Number of Institutions</a:t>
                </a:r>
                <a:endParaRPr lang="en-US" sz="1600" dirty="0"/>
              </a:p>
            </c:rich>
          </c:tx>
          <c:layout/>
          <c:overlay val="0"/>
        </c:title>
        <c:numFmt formatCode="General" sourceLinked="1"/>
        <c:majorTickMark val="out"/>
        <c:minorTickMark val="none"/>
        <c:tickLblPos val="nextTo"/>
        <c:crossAx val="75744384"/>
        <c:crosses val="autoZero"/>
        <c:crossBetween val="between"/>
      </c:valAx>
    </c:plotArea>
    <c:legend>
      <c:legendPos val="r"/>
      <c:layout>
        <c:manualLayout>
          <c:xMode val="edge"/>
          <c:yMode val="edge"/>
          <c:x val="0.8406345841385211"/>
          <c:y val="8.7056105166341394E-2"/>
          <c:w val="0.13722034745656794"/>
          <c:h val="0.18123516378634488"/>
        </c:manualLayout>
      </c:layout>
      <c:overlay val="1"/>
      <c:spPr>
        <a:solidFill>
          <a:schemeClr val="bg1"/>
        </a:solidFill>
        <a:ln>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194543297746268E-2"/>
          <c:y val="0"/>
          <c:w val="0.9478054567022538"/>
          <c:h val="0.92914653784219003"/>
        </c:manualLayout>
      </c:layout>
      <c:ofPieChart>
        <c:ofPieType val="bar"/>
        <c:varyColors val="1"/>
        <c:ser>
          <c:idx val="0"/>
          <c:order val="0"/>
          <c:dPt>
            <c:idx val="0"/>
            <c:bubble3D val="0"/>
            <c:spPr>
              <a:solidFill>
                <a:srgbClr val="FFFF99"/>
              </a:solidFill>
            </c:spPr>
          </c:dPt>
          <c:dPt>
            <c:idx val="1"/>
            <c:bubble3D val="0"/>
            <c:spPr>
              <a:solidFill>
                <a:srgbClr val="FF3399"/>
              </a:solidFill>
            </c:spPr>
          </c:dPt>
          <c:dPt>
            <c:idx val="2"/>
            <c:bubble3D val="0"/>
            <c:spPr>
              <a:solidFill>
                <a:srgbClr val="00EA6A"/>
              </a:solidFill>
            </c:spPr>
          </c:dPt>
          <c:dPt>
            <c:idx val="4"/>
            <c:bubble3D val="0"/>
            <c:spPr>
              <a:solidFill>
                <a:srgbClr val="00FFFF"/>
              </a:solidFill>
            </c:spPr>
          </c:dPt>
          <c:dPt>
            <c:idx val="5"/>
            <c:bubble3D val="0"/>
            <c:spPr>
              <a:solidFill>
                <a:schemeClr val="tx2">
                  <a:lumMod val="40000"/>
                  <a:lumOff val="60000"/>
                </a:schemeClr>
              </a:solidFill>
            </c:spPr>
          </c:dPt>
          <c:dPt>
            <c:idx val="6"/>
            <c:bubble3D val="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dPt>
          <c:dPt>
            <c:idx val="7"/>
            <c:bubble3D val="0"/>
            <c: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c:spPr>
          </c:dPt>
          <c:dPt>
            <c:idx val="8"/>
            <c:bubble3D val="0"/>
            <c:sp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c:spPr>
          </c:dPt>
          <c:dPt>
            <c:idx val="9"/>
            <c:bubble3D val="0"/>
            <c:spPr>
              <a:solidFill>
                <a:srgbClr val="0066FF"/>
              </a:solidFill>
            </c:spPr>
          </c:dPt>
          <c:cat>
            <c:strRef>
              <c:f>'Pie Chart'!$C$7:$C$15</c:f>
              <c:strCache>
                <c:ptCount val="9"/>
                <c:pt idx="0">
                  <c:v>MSE Research</c:v>
                </c:pt>
                <c:pt idx="1">
                  <c:v>CSGB Research</c:v>
                </c:pt>
                <c:pt idx="2">
                  <c:v>EFRCs+Hubs+CMS</c:v>
                </c:pt>
                <c:pt idx="3">
                  <c:v>SUF Research</c:v>
                </c:pt>
                <c:pt idx="4">
                  <c:v>Constructions+OPC+MIE</c:v>
                </c:pt>
                <c:pt idx="5">
                  <c:v>SBIR/STTP+ GPP+LTSM</c:v>
                </c:pt>
                <c:pt idx="6">
                  <c:v>NSRC</c:v>
                </c:pt>
                <c:pt idx="7">
                  <c:v>neutron</c:v>
                </c:pt>
                <c:pt idx="8">
                  <c:v>Light Sources</c:v>
                </c:pt>
              </c:strCache>
            </c:strRef>
          </c:cat>
          <c:val>
            <c:numRef>
              <c:f>'Pie Chart'!$D$7:$D$15</c:f>
              <c:numCache>
                <c:formatCode>#,##0</c:formatCode>
                <c:ptCount val="9"/>
                <c:pt idx="0">
                  <c:v>267471</c:v>
                </c:pt>
                <c:pt idx="1">
                  <c:v>239086</c:v>
                </c:pt>
                <c:pt idx="2">
                  <c:v>172525</c:v>
                </c:pt>
                <c:pt idx="3">
                  <c:v>19801</c:v>
                </c:pt>
                <c:pt idx="4">
                  <c:v>190500</c:v>
                </c:pt>
                <c:pt idx="5">
                  <c:v>65663</c:v>
                </c:pt>
                <c:pt idx="6">
                  <c:v>118798</c:v>
                </c:pt>
                <c:pt idx="7">
                  <c:v>248490</c:v>
                </c:pt>
                <c:pt idx="8">
                  <c:v>484166</c:v>
                </c:pt>
              </c:numCache>
            </c:numRef>
          </c:val>
        </c:ser>
        <c:dLbls>
          <c:showLegendKey val="0"/>
          <c:showVal val="0"/>
          <c:showCatName val="0"/>
          <c:showSerName val="0"/>
          <c:showPercent val="0"/>
          <c:showBubbleSize val="0"/>
          <c:showLeaderLines val="1"/>
        </c:dLbls>
        <c:gapWidth val="100"/>
        <c:secondPieSize val="75"/>
        <c:serLines/>
      </c:ofPie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'Research-Ops-Cons 100%'!$A$3</c:f>
              <c:strCache>
                <c:ptCount val="1"/>
                <c:pt idx="0">
                  <c:v>Construction+OPC+MIE</c:v>
                </c:pt>
              </c:strCache>
            </c:strRef>
          </c:tx>
          <c:spPr>
            <a:solidFill>
              <a:srgbClr val="FF0000"/>
            </a:solidFill>
          </c:spPr>
          <c:invertIfNegative val="0"/>
          <c:cat>
            <c:strRef>
              <c:f>'Research-Ops-Cons 100%'!$B$2:$Q$2</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
Request</c:v>
                </c:pt>
              </c:strCache>
            </c:strRef>
          </c:cat>
          <c:val>
            <c:numRef>
              <c:f>'Research-Ops-Cons 100%'!$B$3:$Q$3</c:f>
              <c:numCache>
                <c:formatCode>#,##0</c:formatCode>
                <c:ptCount val="16"/>
                <c:pt idx="0">
                  <c:v>123750</c:v>
                </c:pt>
                <c:pt idx="1">
                  <c:v>290938</c:v>
                </c:pt>
                <c:pt idx="2">
                  <c:v>306810</c:v>
                </c:pt>
                <c:pt idx="3">
                  <c:v>287179</c:v>
                </c:pt>
                <c:pt idx="4">
                  <c:v>257937</c:v>
                </c:pt>
                <c:pt idx="5">
                  <c:v>291854</c:v>
                </c:pt>
                <c:pt idx="6">
                  <c:v>246695</c:v>
                </c:pt>
                <c:pt idx="7">
                  <c:v>180467</c:v>
                </c:pt>
                <c:pt idx="8">
                  <c:v>159908</c:v>
                </c:pt>
                <c:pt idx="9">
                  <c:v>206512</c:v>
                </c:pt>
                <c:pt idx="10">
                  <c:v>189208</c:v>
                </c:pt>
                <c:pt idx="11">
                  <c:v>192171</c:v>
                </c:pt>
                <c:pt idx="12">
                  <c:v>232600</c:v>
                </c:pt>
                <c:pt idx="13">
                  <c:v>126103</c:v>
                </c:pt>
                <c:pt idx="14">
                  <c:v>184400</c:v>
                </c:pt>
                <c:pt idx="15">
                  <c:v>190500</c:v>
                </c:pt>
              </c:numCache>
            </c:numRef>
          </c:val>
        </c:ser>
        <c:ser>
          <c:idx val="1"/>
          <c:order val="1"/>
          <c:tx>
            <c:strRef>
              <c:f>'Research-Ops-Cons 100%'!$A$4</c:f>
              <c:strCache>
                <c:ptCount val="1"/>
                <c:pt idx="0">
                  <c:v>Facility Operations</c:v>
                </c:pt>
              </c:strCache>
            </c:strRef>
          </c:tx>
          <c:spPr>
            <a:solidFill>
              <a:srgbClr val="FFFF00"/>
            </a:solidFill>
          </c:spPr>
          <c:invertIfNegative val="0"/>
          <c:cat>
            <c:strRef>
              <c:f>'Research-Ops-Cons 100%'!$B$2:$Q$2</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
Request</c:v>
                </c:pt>
              </c:strCache>
            </c:strRef>
          </c:cat>
          <c:val>
            <c:numRef>
              <c:f>'Research-Ops-Cons 100%'!$B$4:$Q$4</c:f>
              <c:numCache>
                <c:formatCode>#,##0</c:formatCode>
                <c:ptCount val="16"/>
                <c:pt idx="0">
                  <c:v>256995</c:v>
                </c:pt>
                <c:pt idx="1">
                  <c:v>269871</c:v>
                </c:pt>
                <c:pt idx="2">
                  <c:v>258309</c:v>
                </c:pt>
                <c:pt idx="3">
                  <c:v>272507</c:v>
                </c:pt>
                <c:pt idx="4">
                  <c:v>285633</c:v>
                </c:pt>
                <c:pt idx="5">
                  <c:v>298663</c:v>
                </c:pt>
                <c:pt idx="6">
                  <c:v>424259</c:v>
                </c:pt>
                <c:pt idx="7">
                  <c:v>585449</c:v>
                </c:pt>
                <c:pt idx="8">
                  <c:v>630733</c:v>
                </c:pt>
                <c:pt idx="9">
                  <c:v>689047</c:v>
                </c:pt>
                <c:pt idx="10">
                  <c:v>741760</c:v>
                </c:pt>
                <c:pt idx="11">
                  <c:v>769736</c:v>
                </c:pt>
                <c:pt idx="12">
                  <c:v>755805</c:v>
                </c:pt>
                <c:pt idx="13">
                  <c:v>743118</c:v>
                </c:pt>
                <c:pt idx="14">
                  <c:v>806266</c:v>
                </c:pt>
                <c:pt idx="15">
                  <c:v>880976</c:v>
                </c:pt>
              </c:numCache>
            </c:numRef>
          </c:val>
        </c:ser>
        <c:ser>
          <c:idx val="2"/>
          <c:order val="2"/>
          <c:tx>
            <c:strRef>
              <c:f>'Research-Ops-Cons 100%'!$A$5</c:f>
              <c:strCache>
                <c:ptCount val="1"/>
                <c:pt idx="0">
                  <c:v>Research</c:v>
                </c:pt>
              </c:strCache>
            </c:strRef>
          </c:tx>
          <c:spPr>
            <a:solidFill>
              <a:srgbClr val="0000FF"/>
            </a:solidFill>
          </c:spPr>
          <c:invertIfNegative val="0"/>
          <c:cat>
            <c:strRef>
              <c:f>'Research-Ops-Cons 100%'!$B$2:$Q$2</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
Request</c:v>
                </c:pt>
              </c:strCache>
            </c:strRef>
          </c:cat>
          <c:val>
            <c:numRef>
              <c:f>'Research-Ops-Cons 100%'!$B$5:$Q$5</c:f>
              <c:numCache>
                <c:formatCode>#,##0</c:formatCode>
                <c:ptCount val="16"/>
                <c:pt idx="0">
                  <c:v>391566</c:v>
                </c:pt>
                <c:pt idx="1">
                  <c:v>432479</c:v>
                </c:pt>
                <c:pt idx="2">
                  <c:v>433156</c:v>
                </c:pt>
                <c:pt idx="3">
                  <c:v>460971</c:v>
                </c:pt>
                <c:pt idx="4">
                  <c:v>467021</c:v>
                </c:pt>
                <c:pt idx="5">
                  <c:v>514115</c:v>
                </c:pt>
                <c:pt idx="6">
                  <c:v>463603</c:v>
                </c:pt>
                <c:pt idx="7">
                  <c:v>484334</c:v>
                </c:pt>
                <c:pt idx="8">
                  <c:v>492383</c:v>
                </c:pt>
                <c:pt idx="9">
                  <c:v>676413</c:v>
                </c:pt>
                <c:pt idx="10">
                  <c:v>714424</c:v>
                </c:pt>
                <c:pt idx="11">
                  <c:v>716288</c:v>
                </c:pt>
                <c:pt idx="12">
                  <c:v>699688</c:v>
                </c:pt>
                <c:pt idx="13">
                  <c:v>682035</c:v>
                </c:pt>
                <c:pt idx="14">
                  <c:v>721263</c:v>
                </c:pt>
                <c:pt idx="15">
                  <c:v>735024</c:v>
                </c:pt>
              </c:numCache>
            </c:numRef>
          </c:val>
        </c:ser>
        <c:dLbls>
          <c:showLegendKey val="0"/>
          <c:showVal val="0"/>
          <c:showCatName val="0"/>
          <c:showSerName val="0"/>
          <c:showPercent val="0"/>
          <c:showBubbleSize val="0"/>
        </c:dLbls>
        <c:gapWidth val="150"/>
        <c:overlap val="100"/>
        <c:axId val="92361856"/>
        <c:axId val="92363392"/>
      </c:barChart>
      <c:catAx>
        <c:axId val="92361856"/>
        <c:scaling>
          <c:orientation val="minMax"/>
        </c:scaling>
        <c:delete val="0"/>
        <c:axPos val="b"/>
        <c:majorTickMark val="out"/>
        <c:minorTickMark val="none"/>
        <c:tickLblPos val="nextTo"/>
        <c:txPr>
          <a:bodyPr/>
          <a:lstStyle/>
          <a:p>
            <a:pPr>
              <a:defRPr sz="1200" b="1">
                <a:latin typeface="Arial Narrow" panose="020B0606020202030204" pitchFamily="34" charset="0"/>
              </a:defRPr>
            </a:pPr>
            <a:endParaRPr lang="en-US"/>
          </a:p>
        </c:txPr>
        <c:crossAx val="92363392"/>
        <c:crosses val="autoZero"/>
        <c:auto val="1"/>
        <c:lblAlgn val="ctr"/>
        <c:lblOffset val="100"/>
        <c:noMultiLvlLbl val="0"/>
      </c:catAx>
      <c:valAx>
        <c:axId val="92363392"/>
        <c:scaling>
          <c:orientation val="minMax"/>
        </c:scaling>
        <c:delete val="0"/>
        <c:axPos val="l"/>
        <c:majorGridlines/>
        <c:numFmt formatCode="0%" sourceLinked="1"/>
        <c:majorTickMark val="out"/>
        <c:minorTickMark val="none"/>
        <c:tickLblPos val="nextTo"/>
        <c:txPr>
          <a:bodyPr/>
          <a:lstStyle/>
          <a:p>
            <a:pPr>
              <a:defRPr sz="1400" b="1">
                <a:latin typeface="Arial Narrow" panose="020B0606020202030204" pitchFamily="34" charset="0"/>
              </a:defRPr>
            </a:pPr>
            <a:endParaRPr lang="en-US"/>
          </a:p>
        </c:txPr>
        <c:crossAx val="92361856"/>
        <c:crosses val="autoZero"/>
        <c:crossBetween val="between"/>
        <c:majorUnit val="0.1"/>
        <c:minorUnit val="5.0000000000000024E-2"/>
      </c:valAx>
    </c:plotArea>
    <c:legend>
      <c:legendPos val="l"/>
      <c:layout>
        <c:manualLayout>
          <c:xMode val="edge"/>
          <c:yMode val="edge"/>
          <c:x val="0.12370484588903567"/>
          <c:y val="5.6366857964109583E-2"/>
          <c:w val="0.25061675673050521"/>
          <c:h val="0.17953872050557648"/>
        </c:manualLayout>
      </c:layout>
      <c:overlay val="1"/>
      <c:spPr>
        <a:solidFill>
          <a:schemeClr val="bg1"/>
        </a:solidFill>
        <a:ln>
          <a:solidFill>
            <a:schemeClr val="tx1"/>
          </a:solidFill>
        </a:ln>
      </c:spPr>
      <c:txPr>
        <a:bodyPr/>
        <a:lstStyle/>
        <a:p>
          <a:pPr>
            <a:defRPr sz="1400" b="1">
              <a:latin typeface="Arial Narrow" panose="020B0606020202030204" pitchFamily="34" charset="0"/>
            </a:defRPr>
          </a:pPr>
          <a:endParaRPr lang="en-US"/>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18" tIns="45708" rIns="91418" bIns="45708"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18" tIns="45708" rIns="91418" bIns="45708" rtlCol="0"/>
          <a:lstStyle>
            <a:lvl1pPr algn="r">
              <a:defRPr sz="1200"/>
            </a:lvl1pPr>
          </a:lstStyle>
          <a:p>
            <a:fld id="{1DCF576A-B395-4BA3-973E-2655D899A55A}" type="datetimeFigureOut">
              <a:rPr lang="en-US" smtClean="0"/>
              <a:pPr/>
              <a:t>12/10/2015</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18" tIns="45708" rIns="91418"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18" tIns="45708" rIns="91418" bIns="45708" rtlCol="0" anchor="b"/>
          <a:lstStyle>
            <a:lvl1pPr algn="r">
              <a:defRPr sz="1200"/>
            </a:lvl1pPr>
          </a:lstStyle>
          <a:p>
            <a:fld id="{A0D92419-4B5B-4C6E-854B-DA725B5B53F6}" type="slidenum">
              <a:rPr lang="en-US" smtClean="0"/>
              <a:pPr/>
              <a:t>‹#›</a:t>
            </a:fld>
            <a:endParaRPr lang="en-US"/>
          </a:p>
        </p:txBody>
      </p:sp>
    </p:spTree>
    <p:extLst>
      <p:ext uri="{BB962C8B-B14F-4D97-AF65-F5344CB8AC3E}">
        <p14:creationId xmlns:p14="http://schemas.microsoft.com/office/powerpoint/2010/main" val="395544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6888" cy="464980"/>
          </a:xfrm>
          <a:prstGeom prst="rect">
            <a:avLst/>
          </a:prstGeom>
        </p:spPr>
        <p:txBody>
          <a:bodyPr vert="horz" lIns="92382" tIns="46192" rIns="92382" bIns="4619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7" y="1"/>
            <a:ext cx="3036888" cy="464980"/>
          </a:xfrm>
          <a:prstGeom prst="rect">
            <a:avLst/>
          </a:prstGeom>
        </p:spPr>
        <p:txBody>
          <a:bodyPr vert="horz" lIns="92382" tIns="46192" rIns="92382" bIns="46192" rtlCol="0"/>
          <a:lstStyle>
            <a:lvl1pPr algn="r" fontAlgn="auto">
              <a:spcBef>
                <a:spcPts val="0"/>
              </a:spcBef>
              <a:spcAft>
                <a:spcPts val="0"/>
              </a:spcAft>
              <a:defRPr sz="1200">
                <a:latin typeface="+mn-lt"/>
              </a:defRPr>
            </a:lvl1pPr>
          </a:lstStyle>
          <a:p>
            <a:pPr>
              <a:defRPr/>
            </a:pPr>
            <a:fld id="{E8BFB6E3-E718-4ADF-8A24-8EDFEB6E0545}" type="datetimeFigureOut">
              <a:rPr lang="en-US"/>
              <a:pPr>
                <a:defRPr/>
              </a:pPr>
              <a:t>12/10/2015</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382" tIns="46192" rIns="92382" bIns="46192" rtlCol="0" anchor="ctr"/>
          <a:lstStyle/>
          <a:p>
            <a:pPr lvl="0"/>
            <a:endParaRPr lang="en-US" noProof="0"/>
          </a:p>
        </p:txBody>
      </p:sp>
      <p:sp>
        <p:nvSpPr>
          <p:cNvPr id="5" name="Notes Placeholder 4"/>
          <p:cNvSpPr>
            <a:spLocks noGrp="1"/>
          </p:cNvSpPr>
          <p:nvPr>
            <p:ph type="body" sz="quarter" idx="3"/>
          </p:nvPr>
        </p:nvSpPr>
        <p:spPr>
          <a:xfrm>
            <a:off x="701678" y="4416511"/>
            <a:ext cx="5607050" cy="4183221"/>
          </a:xfrm>
          <a:prstGeom prst="rect">
            <a:avLst/>
          </a:prstGeom>
        </p:spPr>
        <p:txBody>
          <a:bodyPr vert="horz" lIns="92382" tIns="46192" rIns="92382" bIns="461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825"/>
            <a:ext cx="3036888" cy="464980"/>
          </a:xfrm>
          <a:prstGeom prst="rect">
            <a:avLst/>
          </a:prstGeom>
        </p:spPr>
        <p:txBody>
          <a:bodyPr vert="horz" lIns="92382" tIns="46192" rIns="92382" bIns="4619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7" y="8829825"/>
            <a:ext cx="3036888" cy="464980"/>
          </a:xfrm>
          <a:prstGeom prst="rect">
            <a:avLst/>
          </a:prstGeom>
        </p:spPr>
        <p:txBody>
          <a:bodyPr vert="horz" lIns="92382" tIns="46192" rIns="92382" bIns="46192" rtlCol="0" anchor="b"/>
          <a:lstStyle>
            <a:lvl1pPr algn="r" fontAlgn="auto">
              <a:spcBef>
                <a:spcPts val="0"/>
              </a:spcBef>
              <a:spcAft>
                <a:spcPts val="0"/>
              </a:spcAft>
              <a:defRPr sz="1200">
                <a:latin typeface="+mn-lt"/>
              </a:defRPr>
            </a:lvl1pPr>
          </a:lstStyle>
          <a:p>
            <a:pPr>
              <a:defRPr/>
            </a:pPr>
            <a:fld id="{B9E21006-5B50-44E3-AEBF-5DCAA283C668}" type="slidenum">
              <a:rPr lang="en-US"/>
              <a:pPr>
                <a:defRPr/>
              </a:pPr>
              <a:t>‹#›</a:t>
            </a:fld>
            <a:endParaRPr lang="en-US"/>
          </a:p>
        </p:txBody>
      </p:sp>
    </p:spTree>
    <p:extLst>
      <p:ext uri="{BB962C8B-B14F-4D97-AF65-F5344CB8AC3E}">
        <p14:creationId xmlns:p14="http://schemas.microsoft.com/office/powerpoint/2010/main" val="3441274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33" algn="l" rtl="0" eaLnBrk="0" fontAlgn="base" hangingPunct="0">
      <a:spcBef>
        <a:spcPct val="30000"/>
      </a:spcBef>
      <a:spcAft>
        <a:spcPct val="0"/>
      </a:spcAft>
      <a:defRPr sz="1200" kern="1200">
        <a:solidFill>
          <a:schemeClr val="tx1"/>
        </a:solidFill>
        <a:latin typeface="+mn-lt"/>
        <a:ea typeface="+mn-ea"/>
        <a:cs typeface="+mn-cs"/>
      </a:defRPr>
    </a:lvl2pPr>
    <a:lvl3pPr marL="913865" algn="l" rtl="0" eaLnBrk="0" fontAlgn="base" hangingPunct="0">
      <a:spcBef>
        <a:spcPct val="30000"/>
      </a:spcBef>
      <a:spcAft>
        <a:spcPct val="0"/>
      </a:spcAft>
      <a:defRPr sz="1200" kern="1200">
        <a:solidFill>
          <a:schemeClr val="tx1"/>
        </a:solidFill>
        <a:latin typeface="+mn-lt"/>
        <a:ea typeface="+mn-ea"/>
        <a:cs typeface="+mn-cs"/>
      </a:defRPr>
    </a:lvl3pPr>
    <a:lvl4pPr marL="1370799" algn="l" rtl="0" eaLnBrk="0" fontAlgn="base" hangingPunct="0">
      <a:spcBef>
        <a:spcPct val="30000"/>
      </a:spcBef>
      <a:spcAft>
        <a:spcPct val="0"/>
      </a:spcAft>
      <a:defRPr sz="1200" kern="1200">
        <a:solidFill>
          <a:schemeClr val="tx1"/>
        </a:solidFill>
        <a:latin typeface="+mn-lt"/>
        <a:ea typeface="+mn-ea"/>
        <a:cs typeface="+mn-cs"/>
      </a:defRPr>
    </a:lvl4pPr>
    <a:lvl5pPr marL="1827731" algn="l" rtl="0" eaLnBrk="0" fontAlgn="base" hangingPunct="0">
      <a:spcBef>
        <a:spcPct val="30000"/>
      </a:spcBef>
      <a:spcAft>
        <a:spcPct val="0"/>
      </a:spcAft>
      <a:defRPr sz="1200" kern="1200">
        <a:solidFill>
          <a:schemeClr val="tx1"/>
        </a:solidFill>
        <a:latin typeface="+mn-lt"/>
        <a:ea typeface="+mn-ea"/>
        <a:cs typeface="+mn-cs"/>
      </a:defRPr>
    </a:lvl5pPr>
    <a:lvl6pPr marL="2284665" algn="l" defTabSz="913865" rtl="0" eaLnBrk="1" latinLnBrk="0" hangingPunct="1">
      <a:defRPr sz="1200" kern="1200">
        <a:solidFill>
          <a:schemeClr val="tx1"/>
        </a:solidFill>
        <a:latin typeface="+mn-lt"/>
        <a:ea typeface="+mn-ea"/>
        <a:cs typeface="+mn-cs"/>
      </a:defRPr>
    </a:lvl6pPr>
    <a:lvl7pPr marL="2741596" algn="l" defTabSz="913865" rtl="0" eaLnBrk="1" latinLnBrk="0" hangingPunct="1">
      <a:defRPr sz="1200" kern="1200">
        <a:solidFill>
          <a:schemeClr val="tx1"/>
        </a:solidFill>
        <a:latin typeface="+mn-lt"/>
        <a:ea typeface="+mn-ea"/>
        <a:cs typeface="+mn-cs"/>
      </a:defRPr>
    </a:lvl7pPr>
    <a:lvl8pPr marL="3198530" algn="l" defTabSz="913865" rtl="0" eaLnBrk="1" latinLnBrk="0" hangingPunct="1">
      <a:defRPr sz="1200" kern="1200">
        <a:solidFill>
          <a:schemeClr val="tx1"/>
        </a:solidFill>
        <a:latin typeface="+mn-lt"/>
        <a:ea typeface="+mn-ea"/>
        <a:cs typeface="+mn-cs"/>
      </a:defRPr>
    </a:lvl8pPr>
    <a:lvl9pPr marL="3655460" algn="l" defTabSz="9138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13</a:t>
            </a:fld>
            <a:endParaRPr lang="en-US"/>
          </a:p>
        </p:txBody>
      </p:sp>
    </p:spTree>
    <p:extLst>
      <p:ext uri="{BB962C8B-B14F-4D97-AF65-F5344CB8AC3E}">
        <p14:creationId xmlns:p14="http://schemas.microsoft.com/office/powerpoint/2010/main" val="22115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053585" lvl="5" indent="0">
              <a:spcBef>
                <a:spcPts val="0"/>
              </a:spcBef>
              <a:spcAft>
                <a:spcPts val="300"/>
              </a:spcAft>
              <a:buNone/>
            </a:pP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14</a:t>
            </a:fld>
            <a:endParaRPr lang="en-US"/>
          </a:p>
        </p:txBody>
      </p:sp>
    </p:spTree>
    <p:extLst>
      <p:ext uri="{BB962C8B-B14F-4D97-AF65-F5344CB8AC3E}">
        <p14:creationId xmlns:p14="http://schemas.microsoft.com/office/powerpoint/2010/main" val="183268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16</a:t>
            </a:fld>
            <a:endParaRPr lang="en-US"/>
          </a:p>
        </p:txBody>
      </p:sp>
    </p:spTree>
    <p:extLst>
      <p:ext uri="{BB962C8B-B14F-4D97-AF65-F5344CB8AC3E}">
        <p14:creationId xmlns:p14="http://schemas.microsoft.com/office/powerpoint/2010/main" val="183268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lnSpcReduction="10000"/>
          </a:bodyPr>
          <a:lstStyle/>
          <a:p>
            <a:pPr marL="2053585" lvl="5" indent="0">
              <a:spcBef>
                <a:spcPts val="0"/>
              </a:spcBef>
              <a:spcAft>
                <a:spcPts val="300"/>
              </a:spcAft>
              <a:buNone/>
            </a:pP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17</a:t>
            </a:fld>
            <a:endParaRPr lang="en-US"/>
          </a:p>
        </p:txBody>
      </p:sp>
    </p:spTree>
    <p:extLst>
      <p:ext uri="{BB962C8B-B14F-4D97-AF65-F5344CB8AC3E}">
        <p14:creationId xmlns:p14="http://schemas.microsoft.com/office/powerpoint/2010/main" val="183268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18</a:t>
            </a:fld>
            <a:endParaRPr lang="en-US"/>
          </a:p>
        </p:txBody>
      </p:sp>
    </p:spTree>
    <p:extLst>
      <p:ext uri="{BB962C8B-B14F-4D97-AF65-F5344CB8AC3E}">
        <p14:creationId xmlns:p14="http://schemas.microsoft.com/office/powerpoint/2010/main" val="183268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19</a:t>
            </a:fld>
            <a:endParaRPr lang="en-US"/>
          </a:p>
        </p:txBody>
      </p:sp>
    </p:spTree>
    <p:extLst>
      <p:ext uri="{BB962C8B-B14F-4D97-AF65-F5344CB8AC3E}">
        <p14:creationId xmlns:p14="http://schemas.microsoft.com/office/powerpoint/2010/main" val="183268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20</a:t>
            </a:fld>
            <a:endParaRPr lang="en-US"/>
          </a:p>
        </p:txBody>
      </p:sp>
    </p:spTree>
    <p:extLst>
      <p:ext uri="{BB962C8B-B14F-4D97-AF65-F5344CB8AC3E}">
        <p14:creationId xmlns:p14="http://schemas.microsoft.com/office/powerpoint/2010/main" val="204932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3FE918-845A-426A-8A64-385F0FDAC82B}"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25</a:t>
            </a:fld>
            <a:endParaRPr lang="en-US"/>
          </a:p>
        </p:txBody>
      </p:sp>
    </p:spTree>
    <p:extLst>
      <p:ext uri="{BB962C8B-B14F-4D97-AF65-F5344CB8AC3E}">
        <p14:creationId xmlns:p14="http://schemas.microsoft.com/office/powerpoint/2010/main" val="201125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5</a:t>
            </a:fld>
            <a:endParaRPr lang="en-US" smtClean="0"/>
          </a:p>
        </p:txBody>
      </p:sp>
      <p:sp>
        <p:nvSpPr>
          <p:cNvPr id="87043" name="Rectangle 2"/>
          <p:cNvSpPr>
            <a:spLocks noGrp="1" noRot="1" noChangeAspect="1" noChangeArrowheads="1" noTextEdit="1"/>
          </p:cNvSpPr>
          <p:nvPr>
            <p:ph type="sldImg"/>
          </p:nvPr>
        </p:nvSpPr>
        <p:spPr>
          <a:xfrm>
            <a:off x="873125" y="465138"/>
            <a:ext cx="5267325" cy="3951287"/>
          </a:xfrm>
          <a:ln/>
        </p:spPr>
      </p:sp>
      <p:sp>
        <p:nvSpPr>
          <p:cNvPr id="87044" name="Rectangle 3"/>
          <p:cNvSpPr>
            <a:spLocks noGrp="1" noChangeArrowheads="1"/>
          </p:cNvSpPr>
          <p:nvPr>
            <p:ph type="body" idx="1"/>
          </p:nvPr>
        </p:nvSpPr>
        <p:spPr>
          <a:xfrm>
            <a:off x="933559" y="4415790"/>
            <a:ext cx="5143293" cy="4184972"/>
          </a:xfrm>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27</a:t>
            </a:fld>
            <a:endParaRPr lang="en-US" smtClean="0"/>
          </a:p>
        </p:txBody>
      </p:sp>
      <p:sp>
        <p:nvSpPr>
          <p:cNvPr id="87043" name="Rectangle 2"/>
          <p:cNvSpPr>
            <a:spLocks noGrp="1" noRot="1" noChangeAspect="1" noChangeArrowheads="1" noTextEdit="1"/>
          </p:cNvSpPr>
          <p:nvPr>
            <p:ph type="sldImg"/>
          </p:nvPr>
        </p:nvSpPr>
        <p:spPr>
          <a:xfrm>
            <a:off x="873125" y="465138"/>
            <a:ext cx="5267325" cy="3951287"/>
          </a:xfrm>
          <a:ln/>
        </p:spPr>
      </p:sp>
      <p:sp>
        <p:nvSpPr>
          <p:cNvPr id="87044" name="Rectangle 3"/>
          <p:cNvSpPr>
            <a:spLocks noGrp="1" noChangeArrowheads="1"/>
          </p:cNvSpPr>
          <p:nvPr>
            <p:ph type="body" idx="1"/>
          </p:nvPr>
        </p:nvSpPr>
        <p:spPr>
          <a:xfrm>
            <a:off x="933558" y="4415790"/>
            <a:ext cx="5143293" cy="4184972"/>
          </a:xfrm>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07D7491A-9E7E-4BED-8B61-221FD1F88CB4}"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1181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D4AB7-D873-49D5-AD86-9DF0DF8A694A}" type="slidenum">
              <a:rPr lang="en-US"/>
              <a:pPr/>
              <a:t>33</a:t>
            </a:fld>
            <a:endParaRPr lang="en-US"/>
          </a:p>
        </p:txBody>
      </p:sp>
      <p:sp>
        <p:nvSpPr>
          <p:cNvPr id="778242" name="Rectangle 2"/>
          <p:cNvSpPr>
            <a:spLocks noGrp="1" noRot="1" noChangeAspect="1" noChangeArrowheads="1" noTextEdit="1"/>
          </p:cNvSpPr>
          <p:nvPr>
            <p:ph type="sldImg"/>
          </p:nvPr>
        </p:nvSpPr>
        <p:spPr>
          <a:xfrm>
            <a:off x="1190625" y="693738"/>
            <a:ext cx="4629150" cy="3471862"/>
          </a:xfrm>
          <a:ln/>
        </p:spPr>
      </p:sp>
      <p:sp>
        <p:nvSpPr>
          <p:cNvPr id="778243" name="Rectangle 3"/>
          <p:cNvSpPr>
            <a:spLocks noGrp="1" noChangeArrowheads="1"/>
          </p:cNvSpPr>
          <p:nvPr>
            <p:ph type="body" idx="1"/>
          </p:nvPr>
        </p:nvSpPr>
        <p:spPr>
          <a:xfrm>
            <a:off x="923926" y="4397375"/>
            <a:ext cx="5162550" cy="4164013"/>
          </a:xfrm>
        </p:spPr>
        <p:txBody>
          <a:bodyPr/>
          <a:lstStyle/>
          <a:p>
            <a:pPr marL="0" indent="0">
              <a:buFont typeface="Arial" panose="020B0604020202020204" pitchFamily="34" charset="0"/>
              <a:buNone/>
            </a:pPr>
            <a:endParaRPr lang="en-US" sz="1200" dirty="0" smtClean="0">
              <a:latin typeface="Arial Narrow"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D4AB7-D873-49D5-AD86-9DF0DF8A694A}" type="slidenum">
              <a:rPr lang="en-US"/>
              <a:pPr/>
              <a:t>34</a:t>
            </a:fld>
            <a:endParaRPr lang="en-US"/>
          </a:p>
        </p:txBody>
      </p:sp>
      <p:sp>
        <p:nvSpPr>
          <p:cNvPr id="778242" name="Rectangle 2"/>
          <p:cNvSpPr>
            <a:spLocks noGrp="1" noRot="1" noChangeAspect="1" noChangeArrowheads="1" noTextEdit="1"/>
          </p:cNvSpPr>
          <p:nvPr>
            <p:ph type="sldImg"/>
          </p:nvPr>
        </p:nvSpPr>
        <p:spPr>
          <a:xfrm>
            <a:off x="1190625" y="693738"/>
            <a:ext cx="4629150" cy="3471862"/>
          </a:xfrm>
          <a:ln/>
        </p:spPr>
      </p:sp>
      <p:sp>
        <p:nvSpPr>
          <p:cNvPr id="778243" name="Rectangle 3"/>
          <p:cNvSpPr>
            <a:spLocks noGrp="1" noChangeArrowheads="1"/>
          </p:cNvSpPr>
          <p:nvPr>
            <p:ph type="body" idx="1"/>
          </p:nvPr>
        </p:nvSpPr>
        <p:spPr>
          <a:xfrm>
            <a:off x="923926" y="4397375"/>
            <a:ext cx="5162550" cy="4164013"/>
          </a:xfrm>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1C8B8-7C46-4386-A712-CEEAC6AA8677}" type="slidenum">
              <a:rPr lang="en-US"/>
              <a:pPr/>
              <a:t>35</a:t>
            </a:fld>
            <a:endParaRPr lang="en-US"/>
          </a:p>
        </p:txBody>
      </p:sp>
      <p:sp>
        <p:nvSpPr>
          <p:cNvPr id="843778" name="Rectangle 2"/>
          <p:cNvSpPr>
            <a:spLocks noGrp="1" noRot="1" noChangeAspect="1" noChangeArrowheads="1" noTextEdit="1"/>
          </p:cNvSpPr>
          <p:nvPr>
            <p:ph type="sldImg"/>
          </p:nvPr>
        </p:nvSpPr>
        <p:spPr>
          <a:xfrm>
            <a:off x="1190625" y="693738"/>
            <a:ext cx="4629150" cy="3471862"/>
          </a:xfrm>
          <a:ln/>
        </p:spPr>
      </p:sp>
      <p:sp>
        <p:nvSpPr>
          <p:cNvPr id="843779" name="Rectangle 3"/>
          <p:cNvSpPr>
            <a:spLocks noGrp="1" noChangeArrowheads="1"/>
          </p:cNvSpPr>
          <p:nvPr>
            <p:ph type="body" idx="1"/>
          </p:nvPr>
        </p:nvSpPr>
        <p:spPr>
          <a:xfrm>
            <a:off x="923926" y="4397375"/>
            <a:ext cx="5162550" cy="4164013"/>
          </a:xfrm>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1C8B8-7C46-4386-A712-CEEAC6AA8677}" type="slidenum">
              <a:rPr lang="en-US"/>
              <a:pPr/>
              <a:t>36</a:t>
            </a:fld>
            <a:endParaRPr lang="en-US"/>
          </a:p>
        </p:txBody>
      </p:sp>
      <p:sp>
        <p:nvSpPr>
          <p:cNvPr id="843778" name="Rectangle 2"/>
          <p:cNvSpPr>
            <a:spLocks noGrp="1" noRot="1" noChangeAspect="1" noChangeArrowheads="1" noTextEdit="1"/>
          </p:cNvSpPr>
          <p:nvPr>
            <p:ph type="sldImg"/>
          </p:nvPr>
        </p:nvSpPr>
        <p:spPr>
          <a:xfrm>
            <a:off x="1190625" y="693738"/>
            <a:ext cx="4629150" cy="3471862"/>
          </a:xfrm>
          <a:ln/>
        </p:spPr>
      </p:sp>
      <p:sp>
        <p:nvSpPr>
          <p:cNvPr id="843779" name="Rectangle 3"/>
          <p:cNvSpPr>
            <a:spLocks noGrp="1" noChangeArrowheads="1"/>
          </p:cNvSpPr>
          <p:nvPr>
            <p:ph type="body" idx="1"/>
          </p:nvPr>
        </p:nvSpPr>
        <p:spPr>
          <a:xfrm>
            <a:off x="923926" y="4397375"/>
            <a:ext cx="5162550" cy="4164013"/>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6B234-EA3A-4875-8352-DE27E769FCB8}" type="slidenum">
              <a:rPr lang="en-US"/>
              <a:pPr/>
              <a:t>38</a:t>
            </a:fld>
            <a:endParaRPr lang="en-US"/>
          </a:p>
        </p:txBody>
      </p:sp>
      <p:sp>
        <p:nvSpPr>
          <p:cNvPr id="445442" name="Rectangle 2"/>
          <p:cNvSpPr>
            <a:spLocks noGrp="1" noRot="1" noChangeAspect="1" noChangeArrowheads="1" noTextEdit="1"/>
          </p:cNvSpPr>
          <p:nvPr>
            <p:ph type="sldImg"/>
          </p:nvPr>
        </p:nvSpPr>
        <p:spPr>
          <a:xfrm>
            <a:off x="1182688" y="695325"/>
            <a:ext cx="4648200" cy="3486150"/>
          </a:xfrm>
          <a:ln/>
        </p:spPr>
      </p:sp>
      <p:sp>
        <p:nvSpPr>
          <p:cNvPr id="445443" name="Rectangle 3"/>
          <p:cNvSpPr>
            <a:spLocks noGrp="1" noChangeArrowheads="1"/>
          </p:cNvSpPr>
          <p:nvPr>
            <p:ph type="body" idx="1"/>
          </p:nvPr>
        </p:nvSpPr>
        <p:spPr>
          <a:xfrm>
            <a:off x="300041" y="4416427"/>
            <a:ext cx="6410325" cy="3317246"/>
          </a:xfrm>
          <a:noFill/>
        </p:spPr>
        <p:txBody>
          <a:bodyPr>
            <a:spAutoFit/>
          </a:bodyPr>
          <a:lstStyle/>
          <a:p>
            <a:pPr>
              <a:lnSpc>
                <a:spcPct val="95000"/>
              </a:lnSpc>
              <a:spcBef>
                <a:spcPct val="0"/>
              </a:spcBef>
              <a:spcAft>
                <a:spcPct val="50000"/>
              </a:spcAft>
            </a:pPr>
            <a:endParaRPr lang="en-US" sz="1000" dirty="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39</a:t>
            </a:fld>
            <a:endParaRPr lang="en-US"/>
          </a:p>
        </p:txBody>
      </p:sp>
    </p:spTree>
    <p:extLst>
      <p:ext uri="{BB962C8B-B14F-4D97-AF65-F5344CB8AC3E}">
        <p14:creationId xmlns:p14="http://schemas.microsoft.com/office/powerpoint/2010/main" val="324533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7</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3125" y="463550"/>
            <a:ext cx="5268913" cy="3952875"/>
          </a:xfrm>
          <a:ln/>
        </p:spPr>
      </p:sp>
      <p:sp>
        <p:nvSpPr>
          <p:cNvPr id="87044" name="Rectangle 3"/>
          <p:cNvSpPr>
            <a:spLocks noGrp="1" noChangeArrowheads="1"/>
          </p:cNvSpPr>
          <p:nvPr>
            <p:ph type="body" idx="1"/>
          </p:nvPr>
        </p:nvSpPr>
        <p:spPr>
          <a:xfrm>
            <a:off x="933558" y="4415792"/>
            <a:ext cx="5143293" cy="4184973"/>
          </a:xfrm>
          <a:noFill/>
          <a:ln/>
        </p:spPr>
        <p:txBody>
          <a:bodyPr>
            <a:normAutofit fontScale="40000" lnSpcReduction="20000"/>
          </a:bodyPr>
          <a:lstStyle/>
          <a:p>
            <a:pPr eaLnBrk="1" hangingPunct="1"/>
            <a:r>
              <a:rPr lang="en-US" baseline="0"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10</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3125" y="463550"/>
            <a:ext cx="5268913" cy="3952875"/>
          </a:xfrm>
          <a:ln/>
        </p:spPr>
      </p:sp>
      <p:sp>
        <p:nvSpPr>
          <p:cNvPr id="87044" name="Rectangle 3"/>
          <p:cNvSpPr>
            <a:spLocks noGrp="1" noChangeArrowheads="1"/>
          </p:cNvSpPr>
          <p:nvPr>
            <p:ph type="body" idx="1"/>
          </p:nvPr>
        </p:nvSpPr>
        <p:spPr>
          <a:xfrm>
            <a:off x="933559" y="4415793"/>
            <a:ext cx="5143293" cy="4184973"/>
          </a:xfrm>
          <a:noFill/>
          <a:ln/>
        </p:spPr>
        <p:txBody>
          <a:bodyPr>
            <a:normAutofit fontScale="40000" lnSpcReduction="20000"/>
          </a:bodyPr>
          <a:lstStyle/>
          <a:p>
            <a:pPr eaLnBrk="1" hangingPunct="1"/>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40234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40133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5"/>
            <a:ext cx="5334000" cy="8921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91" y="274545"/>
            <a:ext cx="8229023" cy="58522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53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dirty="0"/>
          </a:p>
        </p:txBody>
      </p:sp>
    </p:spTree>
    <p:extLst>
      <p:ext uri="{BB962C8B-B14F-4D97-AF65-F5344CB8AC3E}">
        <p14:creationId xmlns:p14="http://schemas.microsoft.com/office/powerpoint/2010/main" val="99399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fontAlgn="auto">
              <a:spcBef>
                <a:spcPts val="0"/>
              </a:spcBef>
              <a:spcAft>
                <a:spcPts val="0"/>
              </a:spcAft>
              <a:defRPr/>
            </a:pPr>
            <a:endParaRPr lang="en-US" dirty="0">
              <a:latin typeface="Calibri"/>
            </a:endParaRPr>
          </a:p>
        </p:txBody>
      </p:sp>
      <p:sp>
        <p:nvSpPr>
          <p:cNvPr id="5" name="Slide Number Placeholder 11"/>
          <p:cNvSpPr>
            <a:spLocks noGrp="1"/>
          </p:cNvSpPr>
          <p:nvPr>
            <p:ph type="sldNum" sz="quarter" idx="11"/>
          </p:nvPr>
        </p:nvSpPr>
        <p:spPr>
          <a:xfrm>
            <a:off x="8349726"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25185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NR_EFR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42414" y="6415596"/>
            <a:ext cx="381000" cy="365125"/>
          </a:xfrm>
        </p:spPr>
        <p:txBody>
          <a:bodyPr/>
          <a:lstStyle>
            <a:lvl1pPr>
              <a:defRPr sz="1000"/>
            </a:lvl1pPr>
          </a:lstStyle>
          <a:p>
            <a:pPr>
              <a:defRPr/>
            </a:pPr>
            <a:fld id="{EC8799BB-CF89-4DFA-A82C-A8B659317437}" type="slidenum">
              <a:rPr lang="en-US" smtClean="0"/>
              <a:pPr>
                <a:defRPr/>
              </a:pPr>
              <a:t>‹#›</a:t>
            </a:fld>
            <a:endParaRPr lang="en-US" dirty="0"/>
          </a:p>
        </p:txBody>
      </p:sp>
    </p:spTree>
    <p:extLst>
      <p:ext uri="{BB962C8B-B14F-4D97-AF65-F5344CB8AC3E}">
        <p14:creationId xmlns:p14="http://schemas.microsoft.com/office/powerpoint/2010/main" val="358627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42414" y="6415596"/>
            <a:ext cx="381000" cy="365125"/>
          </a:xfrm>
        </p:spPr>
        <p:txBody>
          <a:bodyPr/>
          <a:lstStyle>
            <a:lvl1pPr>
              <a:defRPr sz="1000"/>
            </a:lvl1pPr>
          </a:lstStyle>
          <a:p>
            <a:pPr>
              <a:defRPr/>
            </a:pPr>
            <a:fld id="{EC8799BB-CF89-4DFA-A82C-A8B659317437}" type="slidenum">
              <a:rPr lang="en-US" smtClean="0"/>
              <a:pPr>
                <a:defRPr/>
              </a:pPr>
              <a:t>‹#›</a:t>
            </a:fld>
            <a:endParaRPr lang="en-US" dirty="0"/>
          </a:p>
        </p:txBody>
      </p:sp>
    </p:spTree>
    <p:extLst>
      <p:ext uri="{BB962C8B-B14F-4D97-AF65-F5344CB8AC3E}">
        <p14:creationId xmlns:p14="http://schemas.microsoft.com/office/powerpoint/2010/main" val="178665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Energy Facts 2011</a:t>
            </a:r>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21"/>
          <p:cNvSpPr>
            <a:spLocks noChangeArrowheads="1"/>
          </p:cNvSpPr>
          <p:nvPr userDrawn="1"/>
        </p:nvSpPr>
        <p:spPr bwMode="auto">
          <a:xfrm>
            <a:off x="0" y="0"/>
            <a:ext cx="9144000" cy="6858000"/>
          </a:xfrm>
          <a:prstGeom prst="rect">
            <a:avLst/>
          </a:prstGeom>
          <a:gradFill rotWithShape="1">
            <a:gsLst>
              <a:gs pos="0">
                <a:srgbClr val="D9F0FF"/>
              </a:gs>
              <a:gs pos="100000">
                <a:srgbClr val="D6D6D8"/>
              </a:gs>
            </a:gsLst>
            <a:lin ang="5400000" scaled="1"/>
          </a:gradFill>
          <a:ln w="9525">
            <a:solidFill>
              <a:schemeClr val="tx1"/>
            </a:solidFill>
            <a:miter lim="800000"/>
            <a:headEnd/>
            <a:tailEnd/>
          </a:ln>
          <a:effectLst/>
        </p:spPr>
        <p:txBody>
          <a:bodyPr wrap="none" lIns="82012" tIns="41005" rIns="82012" bIns="41005" anchor="ctr"/>
          <a:lstStyle/>
          <a:p>
            <a:pPr defTabSz="914073"/>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9143999" cy="725864"/>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489" y="986886"/>
            <a:ext cx="4045238" cy="452717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5" y="986885"/>
            <a:ext cx="4045239" cy="21963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5" y="3317710"/>
            <a:ext cx="4045239" cy="219635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a:xfrm>
            <a:off x="8413750" y="6351588"/>
            <a:ext cx="381000" cy="365125"/>
          </a:xfrm>
        </p:spPr>
        <p:txBody>
          <a:bodyPr/>
          <a:lstStyle>
            <a:lvl1pPr>
              <a:defRPr/>
            </a:lvl1pPr>
          </a:lstStyle>
          <a:p>
            <a:pPr>
              <a:defRPr/>
            </a:pPr>
            <a:fld id="{C0A2BE09-5C53-429F-9B0D-04D6F428253C}" type="slidenum">
              <a:rPr lang="en-US"/>
              <a:pPr>
                <a:defRPr/>
              </a:pPr>
              <a:t>‹#›</a:t>
            </a:fld>
            <a:endParaRPr lang="en-US" dirty="0"/>
          </a:p>
        </p:txBody>
      </p:sp>
    </p:spTree>
    <p:extLst>
      <p:ext uri="{BB962C8B-B14F-4D97-AF65-F5344CB8AC3E}">
        <p14:creationId xmlns:p14="http://schemas.microsoft.com/office/powerpoint/2010/main" val="36825711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Slide Number Placeholder 4"/>
          <p:cNvSpPr txBox="1">
            <a:spLocks/>
          </p:cNvSpPr>
          <p:nvPr userDrawn="1"/>
        </p:nvSpPr>
        <p:spPr>
          <a:xfrm>
            <a:off x="8578993" y="6456584"/>
            <a:ext cx="346364" cy="322169"/>
          </a:xfrm>
          <a:prstGeom prst="rect">
            <a:avLst/>
          </a:prstGeom>
        </p:spPr>
        <p:txBody>
          <a:bodyPr lIns="82039" tIns="41020" rIns="82039" bIns="410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71BFFFE-0D05-4D66-940B-5D906D67495C}" type="slidenum">
              <a:rPr lang="en-US" sz="1100" b="0" u="none" smtClean="0">
                <a:solidFill>
                  <a:srgbClr val="106636"/>
                </a:solidFill>
                <a:latin typeface="Arial" pitchFamily="34" charset="0"/>
                <a:cs typeface="Arial" pitchFamily="34" charset="0"/>
              </a:rPr>
              <a:pPr algn="r">
                <a:defRPr/>
              </a:pPr>
              <a:t>‹#›</a:t>
            </a:fld>
            <a:endParaRPr lang="en-US" sz="1100" b="0" u="none"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val="41902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4.jpeg"/><Relationship Id="rId4" Type="http://schemas.openxmlformats.org/officeDocument/2006/relationships/slideLayout" Target="../slideLayouts/slideLayout7.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87092"/>
            <a:ext cx="9144000" cy="598714"/>
          </a:xfrm>
          <a:prstGeom prst="rect">
            <a:avLst/>
          </a:prstGeom>
          <a:noFill/>
          <a:ln w="9525">
            <a:noFill/>
            <a:miter lim="800000"/>
            <a:headEnd/>
            <a:tailEnd/>
          </a:ln>
        </p:spPr>
        <p:txBody>
          <a:bodyPr vert="horz" wrap="square" lIns="91387" tIns="45693" rIns="91387" bIns="45693" numCol="1" anchor="ctr" anchorCtr="0" compatLnSpc="1">
            <a:prstTxWarp prst="textNoShape">
              <a:avLst/>
            </a:prstTxWarp>
          </a:bodyPr>
          <a:lstStyle/>
          <a:p>
            <a:pPr lvl="0"/>
            <a:r>
              <a:rPr lang="en-US" dirty="0" smtClean="0"/>
              <a:t>Click to Insert Title</a:t>
            </a:r>
          </a:p>
        </p:txBody>
      </p:sp>
      <p:sp>
        <p:nvSpPr>
          <p:cNvPr id="7" name="Footer Placeholder 4"/>
          <p:cNvSpPr>
            <a:spLocks noGrp="1"/>
          </p:cNvSpPr>
          <p:nvPr>
            <p:ph type="ftr" sz="quarter" idx="3"/>
          </p:nvPr>
        </p:nvSpPr>
        <p:spPr>
          <a:xfrm>
            <a:off x="3124200" y="6353973"/>
            <a:ext cx="5334000" cy="365125"/>
          </a:xfrm>
          <a:prstGeom prst="rect">
            <a:avLst/>
          </a:prstGeom>
        </p:spPr>
        <p:txBody>
          <a:bodyPr vert="horz" lIns="91387" tIns="45693" rIns="91387" bIns="45693"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r>
              <a:rPr lang="en-US" smtClean="0"/>
              <a:t>Energy Facts 2010</a:t>
            </a:r>
            <a:endParaRPr lang="en-US" dirty="0"/>
          </a:p>
        </p:txBody>
      </p:sp>
      <p:sp>
        <p:nvSpPr>
          <p:cNvPr id="8" name="Slide Number Placeholder 5"/>
          <p:cNvSpPr>
            <a:spLocks noGrp="1"/>
          </p:cNvSpPr>
          <p:nvPr>
            <p:ph type="sldNum" sz="quarter" idx="4"/>
          </p:nvPr>
        </p:nvSpPr>
        <p:spPr>
          <a:xfrm>
            <a:off x="8413751" y="6353973"/>
            <a:ext cx="381000" cy="365125"/>
          </a:xfrm>
          <a:prstGeom prst="rect">
            <a:avLst/>
          </a:prstGeom>
        </p:spPr>
        <p:txBody>
          <a:bodyPr vert="horz" lIns="91387" tIns="45693" rIns="91387" bIns="45693"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fld id="{6EEA275D-5A49-48A8-817D-44C3EA0A3A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9" r:id="rId2"/>
    <p:sldLayoutId id="2147483800" r:id="rId3"/>
  </p:sldLayoutIdLst>
  <p:hf hdr="0" dt="0"/>
  <p:txStyles>
    <p:titleStyle>
      <a:lvl1pPr algn="ctr" rtl="0" eaLnBrk="0" fontAlgn="base" hangingPunct="0">
        <a:spcBef>
          <a:spcPct val="0"/>
        </a:spcBef>
        <a:spcAft>
          <a:spcPct val="0"/>
        </a:spcAft>
        <a:defRPr sz="2400" kern="1200" baseline="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33" algn="ctr" rtl="0" fontAlgn="base">
        <a:spcBef>
          <a:spcPct val="0"/>
        </a:spcBef>
        <a:spcAft>
          <a:spcPct val="0"/>
        </a:spcAft>
        <a:defRPr sz="2400">
          <a:solidFill>
            <a:srgbClr val="106636"/>
          </a:solidFill>
          <a:latin typeface="Arial" charset="0"/>
          <a:cs typeface="Arial" charset="0"/>
        </a:defRPr>
      </a:lvl6pPr>
      <a:lvl7pPr marL="913865" algn="ctr" rtl="0" fontAlgn="base">
        <a:spcBef>
          <a:spcPct val="0"/>
        </a:spcBef>
        <a:spcAft>
          <a:spcPct val="0"/>
        </a:spcAft>
        <a:defRPr sz="2400">
          <a:solidFill>
            <a:srgbClr val="106636"/>
          </a:solidFill>
          <a:latin typeface="Arial" charset="0"/>
          <a:cs typeface="Arial" charset="0"/>
        </a:defRPr>
      </a:lvl7pPr>
      <a:lvl8pPr marL="1370799" algn="ctr" rtl="0" fontAlgn="base">
        <a:spcBef>
          <a:spcPct val="0"/>
        </a:spcBef>
        <a:spcAft>
          <a:spcPct val="0"/>
        </a:spcAft>
        <a:defRPr sz="2400">
          <a:solidFill>
            <a:srgbClr val="106636"/>
          </a:solidFill>
          <a:latin typeface="Arial" charset="0"/>
          <a:cs typeface="Arial" charset="0"/>
        </a:defRPr>
      </a:lvl8pPr>
      <a:lvl9pPr marL="1827731" algn="ctr" rtl="0" fontAlgn="base">
        <a:spcBef>
          <a:spcPct val="0"/>
        </a:spcBef>
        <a:spcAft>
          <a:spcPct val="0"/>
        </a:spcAft>
        <a:defRPr sz="2400">
          <a:solidFill>
            <a:srgbClr val="106636"/>
          </a:solidFill>
          <a:latin typeface="Arial" charset="0"/>
          <a:cs typeface="Arial" charset="0"/>
        </a:defRPr>
      </a:lvl9pPr>
    </p:titleStyle>
    <p:bodyStyle>
      <a:lvl1pPr marL="342699" indent="-342699"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515" indent="-285582"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333" indent="-22846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264" indent="-22846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6197" indent="-22846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76" tIns="45688" rIns="91376" bIns="4568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9" y="866775"/>
            <a:ext cx="8410575" cy="5259388"/>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76" tIns="45688" rIns="91376" bIns="4568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76" tIns="45688" rIns="91376" bIns="4568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07D9EDA4-3321-4A4F-B234-B5F2EEE78D67}" type="slidenum">
              <a:rPr lang="en-US"/>
              <a:pPr>
                <a:defRPr/>
              </a:pPr>
              <a:t>‹#›</a:t>
            </a:fld>
            <a:endParaRPr lang="en-US" dirty="0"/>
          </a:p>
        </p:txBody>
      </p:sp>
      <p:pic>
        <p:nvPicPr>
          <p:cNvPr id="2054" name="Picture 9" descr="horizontal-logo-green-text.jpg"/>
          <p:cNvPicPr>
            <a:picLocks noChangeAspect="1"/>
          </p:cNvPicPr>
          <p:nvPr/>
        </p:nvPicPr>
        <p:blipFill>
          <a:blip r:embed="rId10" cstate="print"/>
          <a:srcRect/>
          <a:stretch>
            <a:fillRect/>
          </a:stretch>
        </p:blipFill>
        <p:spPr bwMode="auto">
          <a:xfrm>
            <a:off x="457200" y="6354767"/>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16" r:id="rId3"/>
    <p:sldLayoutId id="2147483817" r:id="rId4"/>
    <p:sldLayoutId id="2147483818" r:id="rId5"/>
    <p:sldLayoutId id="2147483819" r:id="rId6"/>
    <p:sldLayoutId id="2147483820" r:id="rId7"/>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80" algn="ctr" rtl="0" fontAlgn="base">
        <a:spcBef>
          <a:spcPct val="0"/>
        </a:spcBef>
        <a:spcAft>
          <a:spcPct val="0"/>
        </a:spcAft>
        <a:defRPr sz="2400">
          <a:solidFill>
            <a:srgbClr val="106636"/>
          </a:solidFill>
          <a:latin typeface="Arial" charset="0"/>
          <a:cs typeface="Arial" charset="0"/>
        </a:defRPr>
      </a:lvl6pPr>
      <a:lvl7pPr marL="913758" algn="ctr" rtl="0" fontAlgn="base">
        <a:spcBef>
          <a:spcPct val="0"/>
        </a:spcBef>
        <a:spcAft>
          <a:spcPct val="0"/>
        </a:spcAft>
        <a:defRPr sz="2400">
          <a:solidFill>
            <a:srgbClr val="106636"/>
          </a:solidFill>
          <a:latin typeface="Arial" charset="0"/>
          <a:cs typeface="Arial" charset="0"/>
        </a:defRPr>
      </a:lvl7pPr>
      <a:lvl8pPr marL="1370639" algn="ctr" rtl="0" fontAlgn="base">
        <a:spcBef>
          <a:spcPct val="0"/>
        </a:spcBef>
        <a:spcAft>
          <a:spcPct val="0"/>
        </a:spcAft>
        <a:defRPr sz="2400">
          <a:solidFill>
            <a:srgbClr val="106636"/>
          </a:solidFill>
          <a:latin typeface="Arial" charset="0"/>
          <a:cs typeface="Arial" charset="0"/>
        </a:defRPr>
      </a:lvl8pPr>
      <a:lvl9pPr marL="1827517" algn="ctr" rtl="0" fontAlgn="base">
        <a:spcBef>
          <a:spcPct val="0"/>
        </a:spcBef>
        <a:spcAft>
          <a:spcPct val="0"/>
        </a:spcAft>
        <a:defRPr sz="2400">
          <a:solidFill>
            <a:srgbClr val="106636"/>
          </a:solidFill>
          <a:latin typeface="Arial" charset="0"/>
          <a:cs typeface="Arial" charset="0"/>
        </a:defRPr>
      </a:lvl9pPr>
    </p:titleStyle>
    <p:bodyStyle>
      <a:lvl1pPr marL="341153" indent="-34115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016" indent="-28403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0880" indent="-22690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7866" indent="-22690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4852" indent="-226908"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3"/>
            <a:ext cx="9144000" cy="73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6" tIns="45565" rIns="91126" bIns="45565"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29" y="866775"/>
            <a:ext cx="8410575"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6" tIns="45565" rIns="91126" bIns="4556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9" descr="horizontal-logo-green-tex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354767"/>
            <a:ext cx="2438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228537"/>
      </p:ext>
    </p:extLst>
  </p:cSld>
  <p:clrMap bg1="lt1" tx1="dk1" bg2="lt2" tx2="dk2" accent1="accent1" accent2="accent2" accent3="accent3" accent4="accent4" accent5="accent5" accent6="accent6" hlink="hlink" folHlink="folHlink"/>
  <p:hf hdr="0" dt="0"/>
  <p:txStyles>
    <p:titleStyle>
      <a:lvl1pPr algn="ctr" rtl="0" eaLnBrk="0" fontAlgn="base" hangingPunct="0">
        <a:spcBef>
          <a:spcPct val="0"/>
        </a:spcBef>
        <a:spcAft>
          <a:spcPct val="0"/>
        </a:spcAft>
        <a:defRPr sz="2400" b="1" kern="1200">
          <a:solidFill>
            <a:schemeClr val="tx1"/>
          </a:solidFill>
          <a:latin typeface="+mn-lt"/>
          <a:ea typeface="ＭＳ Ｐゴシック" charset="0"/>
          <a:cs typeface="Arial" pitchFamily="34" charset="0"/>
        </a:defRPr>
      </a:lvl1pPr>
      <a:lvl2pPr algn="ctr" rtl="0" eaLnBrk="0" fontAlgn="base" hangingPunct="0">
        <a:spcBef>
          <a:spcPct val="0"/>
        </a:spcBef>
        <a:spcAft>
          <a:spcPct val="0"/>
        </a:spcAft>
        <a:defRPr sz="2400">
          <a:solidFill>
            <a:srgbClr val="106636"/>
          </a:solidFill>
          <a:latin typeface="Arial" charset="0"/>
          <a:ea typeface="ＭＳ Ｐゴシック" charset="0"/>
          <a:cs typeface="Arial" charset="0"/>
        </a:defRPr>
      </a:lvl2pPr>
      <a:lvl3pPr algn="ctr" rtl="0" eaLnBrk="0" fontAlgn="base" hangingPunct="0">
        <a:spcBef>
          <a:spcPct val="0"/>
        </a:spcBef>
        <a:spcAft>
          <a:spcPct val="0"/>
        </a:spcAft>
        <a:defRPr sz="2400">
          <a:solidFill>
            <a:srgbClr val="106636"/>
          </a:solidFill>
          <a:latin typeface="Arial" charset="0"/>
          <a:ea typeface="ＭＳ Ｐゴシック" charset="0"/>
          <a:cs typeface="Arial" charset="0"/>
        </a:defRPr>
      </a:lvl3pPr>
      <a:lvl4pPr algn="ctr" rtl="0" eaLnBrk="0" fontAlgn="base" hangingPunct="0">
        <a:spcBef>
          <a:spcPct val="0"/>
        </a:spcBef>
        <a:spcAft>
          <a:spcPct val="0"/>
        </a:spcAft>
        <a:defRPr sz="2400">
          <a:solidFill>
            <a:srgbClr val="106636"/>
          </a:solidFill>
          <a:latin typeface="Arial" charset="0"/>
          <a:ea typeface="ＭＳ Ｐゴシック" charset="0"/>
          <a:cs typeface="Arial" charset="0"/>
        </a:defRPr>
      </a:lvl4pPr>
      <a:lvl5pPr algn="ctr" rtl="0" eaLnBrk="0" fontAlgn="base" hangingPunct="0">
        <a:spcBef>
          <a:spcPct val="0"/>
        </a:spcBef>
        <a:spcAft>
          <a:spcPct val="0"/>
        </a:spcAft>
        <a:defRPr sz="2400">
          <a:solidFill>
            <a:srgbClr val="106636"/>
          </a:solidFill>
          <a:latin typeface="Arial" charset="0"/>
          <a:ea typeface="ＭＳ Ｐゴシック"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39567" indent="-339567" algn="l" rtl="0" eaLnBrk="0" fontAlgn="base" hangingPunct="0">
        <a:spcBef>
          <a:spcPct val="20000"/>
        </a:spcBef>
        <a:spcAft>
          <a:spcPct val="0"/>
        </a:spcAft>
        <a:buFont typeface="Arial" pitchFamily="34" charset="0"/>
        <a:buChar char="•"/>
        <a:defRPr sz="2400" b="1" kern="1200">
          <a:solidFill>
            <a:schemeClr val="tx1"/>
          </a:solidFill>
          <a:latin typeface="+mn-lt"/>
          <a:ea typeface="ＭＳ Ｐゴシック" charset="0"/>
          <a:cs typeface="Arial" pitchFamily="34" charset="0"/>
        </a:defRPr>
      </a:lvl1pPr>
      <a:lvl2pPr marL="739427" indent="-282443" algn="l" rtl="0" eaLnBrk="0" fontAlgn="base" hangingPunct="0">
        <a:spcBef>
          <a:spcPct val="20000"/>
        </a:spcBef>
        <a:spcAft>
          <a:spcPct val="0"/>
        </a:spcAft>
        <a:buFont typeface="Arial" pitchFamily="34" charset="0"/>
        <a:buChar char="–"/>
        <a:defRPr sz="2200" kern="1200">
          <a:solidFill>
            <a:schemeClr val="tx1"/>
          </a:solidFill>
          <a:latin typeface="+mn-lt"/>
          <a:ea typeface="Arial" charset="0"/>
          <a:cs typeface="Arial" pitchFamily="34" charset="0"/>
        </a:defRPr>
      </a:lvl2pPr>
      <a:lvl3pPr marL="1136118" indent="-225321"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pitchFamily="34" charset="0"/>
        </a:defRPr>
      </a:lvl3pPr>
      <a:lvl4pPr marL="1593105" indent="-225321"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pitchFamily="34" charset="0"/>
        </a:defRPr>
      </a:lvl4pPr>
      <a:lvl5pPr marL="2050091" indent="-225321"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000">
                <a:solidFill>
                  <a:srgbClr val="106636"/>
                </a:solidFill>
                <a:latin typeface="Arial" pitchFamily="34" charset="0"/>
                <a:cs typeface="Arial" pitchFamily="34" charset="0"/>
              </a:defRPr>
            </a:lvl1pPr>
          </a:lstStyle>
          <a:p>
            <a:pPr>
              <a:defRPr/>
            </a:pPr>
            <a:fld id="{0706B74A-FC86-4F43-83EB-56E873241F13}" type="slidenum">
              <a:rPr lang="en-US" smtClean="0"/>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06605567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Wingdings" panose="05000000000000000000" pitchFamily="2" charset="2"/>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ience.energy.gov/leaving-office-of-science/?external_url=http://www.nsf.gov/od/oia/programs/epscor/Eligibility_Tables/FY2013_Eligibility.pdf&amp;external_title=eligibility+criteria" TargetMode="External"/><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4.xml"/><Relationship Id="rId5" Type="http://schemas.openxmlformats.org/officeDocument/2006/relationships/image" Target="../media/image99.png"/><Relationship Id="rId4" Type="http://schemas.openxmlformats.org/officeDocument/2006/relationships/image" Target="../media/image98.jpeg"/></Relationships>
</file>

<file path=ppt/slides/_rels/slide2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2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png"/></Relationships>
</file>

<file path=ppt/slides/_rels/slide2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4.png"/><Relationship Id="rId5" Type="http://schemas.openxmlformats.org/officeDocument/2006/relationships/image" Target="../media/image113.jpeg"/><Relationship Id="rId4" Type="http://schemas.openxmlformats.org/officeDocument/2006/relationships/hyperlink" Target="http://science.energy.gov/bes/highlights/2013/bes-2013-03-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image" Target="../media/image116.tiff"/><Relationship Id="rId1" Type="http://schemas.openxmlformats.org/officeDocument/2006/relationships/slideLayout" Target="../slideLayouts/slideLayout4.xml"/><Relationship Id="rId6" Type="http://schemas.openxmlformats.org/officeDocument/2006/relationships/image" Target="../media/image120.jpeg"/><Relationship Id="rId5" Type="http://schemas.openxmlformats.org/officeDocument/2006/relationships/image" Target="../media/image119.png"/><Relationship Id="rId4" Type="http://schemas.openxmlformats.org/officeDocument/2006/relationships/image" Target="../media/image1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jpeg"/><Relationship Id="rId3" Type="http://schemas.openxmlformats.org/officeDocument/2006/relationships/image" Target="../media/image123.jpeg"/><Relationship Id="rId7" Type="http://schemas.openxmlformats.org/officeDocument/2006/relationships/image" Target="../media/image127.png"/><Relationship Id="rId12" Type="http://schemas.openxmlformats.org/officeDocument/2006/relationships/image" Target="../media/image132.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26.jpeg"/><Relationship Id="rId11" Type="http://schemas.openxmlformats.org/officeDocument/2006/relationships/image" Target="../media/image131.jpeg"/><Relationship Id="rId5" Type="http://schemas.openxmlformats.org/officeDocument/2006/relationships/image" Target="../media/image125.png"/><Relationship Id="rId10" Type="http://schemas.openxmlformats.org/officeDocument/2006/relationships/image" Target="../media/image130.jpeg"/><Relationship Id="rId4" Type="http://schemas.openxmlformats.org/officeDocument/2006/relationships/image" Target="../media/image124.jpeg"/><Relationship Id="rId9" Type="http://schemas.openxmlformats.org/officeDocument/2006/relationships/image" Target="../media/image129.jpeg"/></Relationships>
</file>

<file path=ppt/slides/_rels/slide3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science.energy.gov/bes/efrc/" TargetMode="External"/></Relationships>
</file>

<file path=ppt/slides/_rels/slide8.xml.rels><?xml version="1.0" encoding="UTF-8" standalone="yes"?>
<Relationships xmlns="http://schemas.openxmlformats.org/package/2006/relationships"><Relationship Id="rId13" Type="http://schemas.openxmlformats.org/officeDocument/2006/relationships/image" Target="../media/image19.jpg"/><Relationship Id="rId18" Type="http://schemas.openxmlformats.org/officeDocument/2006/relationships/image" Target="../media/image24.jpg"/><Relationship Id="rId26" Type="http://schemas.openxmlformats.org/officeDocument/2006/relationships/image" Target="../media/image32.gif"/><Relationship Id="rId39" Type="http://schemas.openxmlformats.org/officeDocument/2006/relationships/image" Target="../media/image45.png"/><Relationship Id="rId21" Type="http://schemas.openxmlformats.org/officeDocument/2006/relationships/image" Target="../media/image27.gif"/><Relationship Id="rId34" Type="http://schemas.openxmlformats.org/officeDocument/2006/relationships/image" Target="../media/image40.jpg"/><Relationship Id="rId42" Type="http://schemas.openxmlformats.org/officeDocument/2006/relationships/image" Target="../media/image48.png"/><Relationship Id="rId47" Type="http://schemas.openxmlformats.org/officeDocument/2006/relationships/image" Target="../media/image53.gif"/><Relationship Id="rId50" Type="http://schemas.openxmlformats.org/officeDocument/2006/relationships/image" Target="../media/image56.gif"/><Relationship Id="rId55" Type="http://schemas.openxmlformats.org/officeDocument/2006/relationships/image" Target="../media/image61.png"/><Relationship Id="rId63" Type="http://schemas.openxmlformats.org/officeDocument/2006/relationships/image" Target="../media/image69.jpg"/><Relationship Id="rId68" Type="http://schemas.openxmlformats.org/officeDocument/2006/relationships/image" Target="../media/image74.png"/><Relationship Id="rId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22.png"/><Relationship Id="rId29"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jpg"/><Relationship Id="rId40" Type="http://schemas.openxmlformats.org/officeDocument/2006/relationships/image" Target="../media/image46.jpg"/><Relationship Id="rId45" Type="http://schemas.openxmlformats.org/officeDocument/2006/relationships/image" Target="../media/image51.png"/><Relationship Id="rId53" Type="http://schemas.openxmlformats.org/officeDocument/2006/relationships/image" Target="../media/image59.png"/><Relationship Id="rId58" Type="http://schemas.openxmlformats.org/officeDocument/2006/relationships/image" Target="../media/image64.png"/><Relationship Id="rId66" Type="http://schemas.openxmlformats.org/officeDocument/2006/relationships/image" Target="../media/image72.jpg"/><Relationship Id="rId5" Type="http://schemas.openxmlformats.org/officeDocument/2006/relationships/image" Target="../media/image11.png"/><Relationship Id="rId15" Type="http://schemas.openxmlformats.org/officeDocument/2006/relationships/image" Target="../media/image21.jpg"/><Relationship Id="rId23" Type="http://schemas.openxmlformats.org/officeDocument/2006/relationships/image" Target="../media/image29.jpeg"/><Relationship Id="rId28" Type="http://schemas.openxmlformats.org/officeDocument/2006/relationships/image" Target="../media/image34.png"/><Relationship Id="rId36" Type="http://schemas.openxmlformats.org/officeDocument/2006/relationships/image" Target="../media/image42.gif"/><Relationship Id="rId49" Type="http://schemas.openxmlformats.org/officeDocument/2006/relationships/image" Target="../media/image55.jpg"/><Relationship Id="rId57" Type="http://schemas.openxmlformats.org/officeDocument/2006/relationships/image" Target="../media/image63.png"/><Relationship Id="rId61" Type="http://schemas.openxmlformats.org/officeDocument/2006/relationships/image" Target="../media/image67.png"/><Relationship Id="rId10" Type="http://schemas.openxmlformats.org/officeDocument/2006/relationships/image" Target="../media/image16.jp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52" Type="http://schemas.openxmlformats.org/officeDocument/2006/relationships/image" Target="../media/image58.png"/><Relationship Id="rId60" Type="http://schemas.openxmlformats.org/officeDocument/2006/relationships/image" Target="../media/image66.png"/><Relationship Id="rId65" Type="http://schemas.openxmlformats.org/officeDocument/2006/relationships/image" Target="../media/image71.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gif"/><Relationship Id="rId22" Type="http://schemas.openxmlformats.org/officeDocument/2006/relationships/image" Target="../media/image28.gif"/><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jpg"/><Relationship Id="rId43" Type="http://schemas.openxmlformats.org/officeDocument/2006/relationships/image" Target="../media/image49.png"/><Relationship Id="rId48" Type="http://schemas.openxmlformats.org/officeDocument/2006/relationships/image" Target="../media/image54.png"/><Relationship Id="rId56" Type="http://schemas.openxmlformats.org/officeDocument/2006/relationships/image" Target="../media/image62.png"/><Relationship Id="rId64" Type="http://schemas.openxmlformats.org/officeDocument/2006/relationships/image" Target="../media/image70.png"/><Relationship Id="rId8" Type="http://schemas.openxmlformats.org/officeDocument/2006/relationships/image" Target="../media/image14.jpg"/><Relationship Id="rId51" Type="http://schemas.openxmlformats.org/officeDocument/2006/relationships/image" Target="../media/image57.png"/><Relationship Id="rId3" Type="http://schemas.openxmlformats.org/officeDocument/2006/relationships/image" Target="../media/image9.jpg"/><Relationship Id="rId12" Type="http://schemas.openxmlformats.org/officeDocument/2006/relationships/image" Target="../media/image18.jpeg"/><Relationship Id="rId17" Type="http://schemas.openxmlformats.org/officeDocument/2006/relationships/image" Target="../media/image23.jpg"/><Relationship Id="rId25" Type="http://schemas.openxmlformats.org/officeDocument/2006/relationships/image" Target="../media/image31.png"/><Relationship Id="rId33" Type="http://schemas.openxmlformats.org/officeDocument/2006/relationships/image" Target="../media/image39.jpeg"/><Relationship Id="rId38" Type="http://schemas.openxmlformats.org/officeDocument/2006/relationships/image" Target="../media/image44.jpg"/><Relationship Id="rId46" Type="http://schemas.openxmlformats.org/officeDocument/2006/relationships/image" Target="../media/image52.png"/><Relationship Id="rId59" Type="http://schemas.openxmlformats.org/officeDocument/2006/relationships/image" Target="../media/image65.png"/><Relationship Id="rId67" Type="http://schemas.openxmlformats.org/officeDocument/2006/relationships/image" Target="../media/image73.png"/><Relationship Id="rId20" Type="http://schemas.openxmlformats.org/officeDocument/2006/relationships/image" Target="../media/image26.png"/><Relationship Id="rId41" Type="http://schemas.openxmlformats.org/officeDocument/2006/relationships/image" Target="../media/image47.png"/><Relationship Id="rId54" Type="http://schemas.openxmlformats.org/officeDocument/2006/relationships/image" Target="../media/image60.png"/><Relationship Id="rId62" Type="http://schemas.openxmlformats.org/officeDocument/2006/relationships/image" Target="../media/image68.jpeg"/></Relationships>
</file>

<file path=ppt/slides/_rels/slide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jpe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17" Type="http://schemas.openxmlformats.org/officeDocument/2006/relationships/image" Target="../media/image89.jpeg"/><Relationship Id="rId2" Type="http://schemas.openxmlformats.org/officeDocument/2006/relationships/notesSlide" Target="../notesSlides/notesSlide6.xml"/><Relationship Id="rId16" Type="http://schemas.openxmlformats.org/officeDocument/2006/relationships/image" Target="../media/image88.jpeg"/><Relationship Id="rId20" Type="http://schemas.openxmlformats.org/officeDocument/2006/relationships/image" Target="../media/image92.jpeg"/><Relationship Id="rId1" Type="http://schemas.openxmlformats.org/officeDocument/2006/relationships/slideLayout" Target="../slideLayouts/slideLayout4.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5" Type="http://schemas.openxmlformats.org/officeDocument/2006/relationships/image" Target="../media/image87.jpeg"/><Relationship Id="rId10" Type="http://schemas.openxmlformats.org/officeDocument/2006/relationships/image" Target="../media/image82.png"/><Relationship Id="rId19" Type="http://schemas.openxmlformats.org/officeDocument/2006/relationships/image" Target="../media/image91.jpeg"/><Relationship Id="rId4" Type="http://schemas.openxmlformats.org/officeDocument/2006/relationships/image" Target="../media/image76.jpeg"/><Relationship Id="rId9" Type="http://schemas.openxmlformats.org/officeDocument/2006/relationships/image" Target="../media/image81.png"/><Relationship Id="rId14" Type="http://schemas.openxmlformats.org/officeDocument/2006/relationships/image" Target="../media/image8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371600" y="3902446"/>
            <a:ext cx="6400800" cy="1274163"/>
          </a:xfrm>
          <a:prstGeom prst="rect">
            <a:avLst/>
          </a:prstGeom>
        </p:spPr>
        <p:txBody>
          <a:bodyPr lIns="91387" tIns="45693" rIns="91387" bIns="45693" rtlCol="0">
            <a:spAutoFit/>
          </a:bodyPr>
          <a:lstStyle/>
          <a:p>
            <a:pPr marL="252801" indent="-252801" algn="ctr" defTabSz="1014303">
              <a:buNone/>
            </a:pPr>
            <a:r>
              <a:rPr lang="en-US" kern="0" dirty="0" smtClean="0">
                <a:solidFill>
                  <a:srgbClr val="006600"/>
                </a:solidFill>
              </a:rPr>
              <a:t>BES Advisory Committee Meeting</a:t>
            </a:r>
          </a:p>
          <a:p>
            <a:pPr marL="252801" indent="-252801" algn="ctr" defTabSz="1014303">
              <a:buNone/>
            </a:pPr>
            <a:r>
              <a:rPr lang="en-US" sz="2200" kern="0" dirty="0">
                <a:solidFill>
                  <a:srgbClr val="006600"/>
                </a:solidFill>
              </a:rPr>
              <a:t>July 29, 2014</a:t>
            </a:r>
          </a:p>
          <a:p>
            <a:pPr marL="252801" indent="-252801" algn="ctr" defTabSz="1014303"/>
            <a:endParaRPr lang="en-US" sz="2200" b="0" dirty="0">
              <a:solidFill>
                <a:schemeClr val="tx1"/>
              </a:solidFill>
            </a:endParaRPr>
          </a:p>
        </p:txBody>
      </p:sp>
      <p:sp useBgFill="1">
        <p:nvSpPr>
          <p:cNvPr id="3075" name="Title 3"/>
          <p:cNvSpPr>
            <a:spLocks noGrp="1"/>
          </p:cNvSpPr>
          <p:nvPr>
            <p:ph type="title" idx="4294967295"/>
          </p:nvPr>
        </p:nvSpPr>
        <p:spPr>
          <a:xfrm>
            <a:off x="84138" y="2445063"/>
            <a:ext cx="8978900" cy="590919"/>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3600" b="1" spc="50" dirty="0">
                <a:ln w="11430"/>
                <a:solidFill>
                  <a:srgbClr val="006600"/>
                </a:solidFill>
              </a:rPr>
              <a:t>Basic Energy Sciences Update</a:t>
            </a:r>
            <a:endParaRPr lang="en-US" sz="3600" b="1" i="1" spc="50" dirty="0">
              <a:ln w="11430"/>
              <a:solidFill>
                <a:srgbClr val="006600"/>
              </a:solidFill>
            </a:endParaRPr>
          </a:p>
        </p:txBody>
      </p:sp>
      <p:sp>
        <p:nvSpPr>
          <p:cNvPr id="8196" name="Rectangle 4"/>
          <p:cNvSpPr>
            <a:spLocks noChangeArrowheads="1"/>
          </p:cNvSpPr>
          <p:nvPr/>
        </p:nvSpPr>
        <p:spPr bwMode="auto">
          <a:xfrm>
            <a:off x="675866" y="5826765"/>
            <a:ext cx="7792279" cy="840175"/>
          </a:xfrm>
          <a:prstGeom prst="rect">
            <a:avLst/>
          </a:prstGeom>
          <a:noFill/>
          <a:ln w="9525">
            <a:noFill/>
            <a:miter lim="800000"/>
            <a:headEnd/>
            <a:tailEnd/>
          </a:ln>
        </p:spPr>
        <p:txBody>
          <a:bodyPr wrap="square" lIns="91387" tIns="45693" rIns="91387" bIns="45693">
            <a:spAutoFit/>
          </a:bodyPr>
          <a:lstStyle/>
          <a:p>
            <a:pPr algn="ctr">
              <a:lnSpc>
                <a:spcPct val="90000"/>
              </a:lnSpc>
              <a:spcBef>
                <a:spcPts val="0"/>
              </a:spcBef>
            </a:pPr>
            <a:r>
              <a:rPr lang="en-US" dirty="0" smtClean="0">
                <a:solidFill>
                  <a:srgbClr val="006600"/>
                </a:solidFill>
                <a:latin typeface="Arial" pitchFamily="34" charset="0"/>
                <a:cs typeface="Arial" pitchFamily="34" charset="0"/>
              </a:rPr>
              <a:t>Harriet Kung</a:t>
            </a:r>
            <a:r>
              <a:rPr lang="en-US" dirty="0">
                <a:solidFill>
                  <a:srgbClr val="006600"/>
                </a:solidFill>
                <a:latin typeface="Arial" pitchFamily="34" charset="0"/>
                <a:cs typeface="Arial" pitchFamily="34" charset="0"/>
              </a:rPr>
              <a:t/>
            </a:r>
            <a:br>
              <a:rPr lang="en-US" dirty="0">
                <a:solidFill>
                  <a:srgbClr val="006600"/>
                </a:solidFill>
                <a:latin typeface="Arial" pitchFamily="34" charset="0"/>
                <a:cs typeface="Arial" pitchFamily="34" charset="0"/>
              </a:rPr>
            </a:br>
            <a:r>
              <a:rPr lang="en-US" dirty="0" smtClean="0">
                <a:solidFill>
                  <a:srgbClr val="006600"/>
                </a:solidFill>
                <a:latin typeface="Arial" pitchFamily="34" charset="0"/>
                <a:cs typeface="Arial" pitchFamily="34" charset="0"/>
              </a:rPr>
              <a:t>Director, Basic Energy Sciences</a:t>
            </a:r>
            <a:endParaRPr lang="en-US" dirty="0">
              <a:solidFill>
                <a:srgbClr val="006600"/>
              </a:solidFill>
              <a:latin typeface="Arial" pitchFamily="34" charset="0"/>
              <a:cs typeface="Arial" pitchFamily="34" charset="0"/>
            </a:endParaRPr>
          </a:p>
          <a:p>
            <a:pPr algn="ctr">
              <a:lnSpc>
                <a:spcPct val="90000"/>
              </a:lnSpc>
              <a:spcBef>
                <a:spcPts val="0"/>
              </a:spcBef>
            </a:pPr>
            <a:r>
              <a:rPr lang="en-US" dirty="0">
                <a:solidFill>
                  <a:srgbClr val="006600"/>
                </a:solidFill>
                <a:latin typeface="Arial" pitchFamily="34" charset="0"/>
                <a:cs typeface="Arial" pitchFamily="34" charset="0"/>
              </a:rPr>
              <a:t>Office of Science, U.S. Department of </a:t>
            </a:r>
            <a:r>
              <a:rPr lang="en-US" dirty="0" smtClean="0">
                <a:solidFill>
                  <a:srgbClr val="006600"/>
                </a:solidFill>
                <a:latin typeface="Arial" pitchFamily="34" charset="0"/>
                <a:cs typeface="Arial" pitchFamily="34" charset="0"/>
              </a:rPr>
              <a:t>Energy</a:t>
            </a:r>
            <a:r>
              <a:rPr lang="en-US" sz="1200" dirty="0">
                <a:solidFill>
                  <a:srgbClr val="006600"/>
                </a:solidFill>
                <a:latin typeface="Arial" pitchFamily="34" charset="0"/>
                <a:cs typeface="Arial" pitchFamily="34" charset="0"/>
              </a:rPr>
              <a:t> </a:t>
            </a:r>
            <a:endParaRPr lang="en-US" dirty="0">
              <a:solidFill>
                <a:srgbClr val="0066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8"/>
            <a:ext cx="9144000" cy="754743"/>
          </a:xfrm>
          <a:prstGeom prst="rect">
            <a:avLst/>
          </a:prstGeom>
          <a:noFill/>
          <a:ln w="9525" cap="flat" cmpd="sng">
            <a:noFill/>
            <a:prstDash val="solid"/>
            <a:miter lim="800000"/>
            <a:headEnd/>
            <a:tailEnd/>
          </a:ln>
          <a:effectLst/>
        </p:spPr>
        <p:txBody>
          <a:bodyPr lIns="90875" tIns="45442" rIns="90875" bIns="45442" anchor="ctr"/>
          <a:lstStyle/>
          <a:p>
            <a:pPr algn="ctr" defTabSz="909279">
              <a:defRPr/>
            </a:pPr>
            <a:r>
              <a:rPr lang="en-US" sz="2500" dirty="0">
                <a:solidFill>
                  <a:srgbClr val="106636"/>
                </a:solidFill>
                <a:latin typeface="Arial" pitchFamily="34" charset="0"/>
                <a:cs typeface="Arial" pitchFamily="34" charset="0"/>
              </a:rPr>
              <a:t>EFRC FY2014 </a:t>
            </a:r>
            <a:r>
              <a:rPr lang="en-US" sz="2500" dirty="0" err="1">
                <a:solidFill>
                  <a:srgbClr val="106636"/>
                </a:solidFill>
                <a:latin typeface="Arial" pitchFamily="34" charset="0"/>
                <a:cs typeface="Arial" pitchFamily="34" charset="0"/>
              </a:rPr>
              <a:t>Recompetition</a:t>
            </a:r>
            <a:endParaRPr lang="en-US" sz="2500" dirty="0">
              <a:solidFill>
                <a:srgbClr val="106636"/>
              </a:solidFill>
              <a:latin typeface="Arial" pitchFamily="34" charset="0"/>
              <a:cs typeface="Arial" pitchFamily="34" charset="0"/>
            </a:endParaRPr>
          </a:p>
        </p:txBody>
      </p:sp>
      <p:cxnSp>
        <p:nvCxnSpPr>
          <p:cNvPr id="5" name="Straight Arrow Connector 4"/>
          <p:cNvCxnSpPr/>
          <p:nvPr/>
        </p:nvCxnSpPr>
        <p:spPr>
          <a:xfrm flipV="1">
            <a:off x="612156"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1068" y="2014907"/>
            <a:ext cx="1000605" cy="597439"/>
          </a:xfrm>
          <a:prstGeom prst="rect">
            <a:avLst/>
          </a:prstGeom>
        </p:spPr>
        <p:style>
          <a:lnRef idx="2">
            <a:schemeClr val="dk1"/>
          </a:lnRef>
          <a:fillRef idx="1">
            <a:schemeClr val="lt1"/>
          </a:fillRef>
          <a:effectRef idx="0">
            <a:schemeClr val="dk1"/>
          </a:effectRef>
          <a:fontRef idx="minor">
            <a:schemeClr val="dk1"/>
          </a:fontRef>
        </p:style>
        <p:txBody>
          <a:bodyPr wrap="none" lIns="82039" tIns="41020" rIns="82039" bIns="41020" rtlCol="0">
            <a:spAutoFit/>
          </a:bodyPr>
          <a:lstStyle/>
          <a:p>
            <a:pPr algn="ctr"/>
            <a:r>
              <a:rPr lang="en-US" sz="1400" b="1" dirty="0">
                <a:solidFill>
                  <a:srgbClr val="0070C0"/>
                </a:solidFill>
              </a:rPr>
              <a:t>9/30/2013</a:t>
            </a:r>
          </a:p>
          <a:p>
            <a:pPr algn="ctr"/>
            <a:endParaRPr lang="en-US" sz="500" dirty="0"/>
          </a:p>
          <a:p>
            <a:pPr algn="ctr"/>
            <a:r>
              <a:rPr lang="en-US" sz="1400" dirty="0"/>
              <a:t>FOA issued</a:t>
            </a:r>
          </a:p>
        </p:txBody>
      </p:sp>
      <p:sp>
        <p:nvSpPr>
          <p:cNvPr id="14" name="TextBox 13"/>
          <p:cNvSpPr txBox="1"/>
          <p:nvPr/>
        </p:nvSpPr>
        <p:spPr>
          <a:xfrm>
            <a:off x="1294623" y="2014906"/>
            <a:ext cx="1080655" cy="1249211"/>
          </a:xfrm>
          <a:prstGeom prst="rect">
            <a:avLst/>
          </a:prstGeom>
        </p:spPr>
        <p:style>
          <a:lnRef idx="2">
            <a:schemeClr val="dk1"/>
          </a:lnRef>
          <a:fillRef idx="1">
            <a:schemeClr val="lt1"/>
          </a:fillRef>
          <a:effectRef idx="0">
            <a:schemeClr val="dk1"/>
          </a:effectRef>
          <a:fontRef idx="minor">
            <a:schemeClr val="dk1"/>
          </a:fontRef>
        </p:style>
        <p:txBody>
          <a:bodyPr wrap="square" lIns="82039" tIns="41020" rIns="82039" bIns="41020" rtlCol="0">
            <a:spAutoFit/>
          </a:bodyPr>
          <a:lstStyle/>
          <a:p>
            <a:pPr algn="ctr"/>
            <a:r>
              <a:rPr lang="en-US" sz="1400" b="1" dirty="0">
                <a:solidFill>
                  <a:srgbClr val="0070C0"/>
                </a:solidFill>
              </a:rPr>
              <a:t>11/13/2013</a:t>
            </a:r>
          </a:p>
          <a:p>
            <a:pPr algn="ctr"/>
            <a:endParaRPr lang="en-US" sz="500" dirty="0"/>
          </a:p>
          <a:p>
            <a:pPr algn="ctr"/>
            <a:r>
              <a:rPr lang="en-US" sz="1400" dirty="0"/>
              <a:t>Nearly 300 letters of intent received</a:t>
            </a:r>
          </a:p>
        </p:txBody>
      </p:sp>
      <p:sp>
        <p:nvSpPr>
          <p:cNvPr id="15" name="TextBox 14"/>
          <p:cNvSpPr txBox="1"/>
          <p:nvPr/>
        </p:nvSpPr>
        <p:spPr>
          <a:xfrm>
            <a:off x="2463108" y="2014906"/>
            <a:ext cx="1080655" cy="1249211"/>
          </a:xfrm>
          <a:prstGeom prst="rect">
            <a:avLst/>
          </a:prstGeom>
        </p:spPr>
        <p:style>
          <a:lnRef idx="2">
            <a:schemeClr val="dk1"/>
          </a:lnRef>
          <a:fillRef idx="1">
            <a:schemeClr val="lt1"/>
          </a:fillRef>
          <a:effectRef idx="0">
            <a:schemeClr val="dk1"/>
          </a:effectRef>
          <a:fontRef idx="minor">
            <a:schemeClr val="dk1"/>
          </a:fontRef>
        </p:style>
        <p:txBody>
          <a:bodyPr wrap="square" lIns="82039" tIns="41020" rIns="82039" bIns="41020" rtlCol="0">
            <a:spAutoFit/>
          </a:bodyPr>
          <a:lstStyle/>
          <a:p>
            <a:pPr algn="ctr"/>
            <a:r>
              <a:rPr lang="en-US" sz="1400" b="1" dirty="0">
                <a:solidFill>
                  <a:srgbClr val="0070C0"/>
                </a:solidFill>
              </a:rPr>
              <a:t>1/9/2014</a:t>
            </a:r>
          </a:p>
          <a:p>
            <a:pPr algn="ctr"/>
            <a:endParaRPr lang="en-US" sz="500" dirty="0"/>
          </a:p>
          <a:p>
            <a:pPr algn="ctr"/>
            <a:r>
              <a:rPr lang="en-US" sz="1400" dirty="0"/>
              <a:t>More than 200 proposals received</a:t>
            </a:r>
          </a:p>
        </p:txBody>
      </p:sp>
      <p:sp>
        <p:nvSpPr>
          <p:cNvPr id="16" name="TextBox 15"/>
          <p:cNvSpPr txBox="1"/>
          <p:nvPr/>
        </p:nvSpPr>
        <p:spPr>
          <a:xfrm>
            <a:off x="3666233" y="2014909"/>
            <a:ext cx="1080655" cy="1031957"/>
          </a:xfrm>
          <a:prstGeom prst="rect">
            <a:avLst/>
          </a:prstGeom>
        </p:spPr>
        <p:style>
          <a:lnRef idx="2">
            <a:schemeClr val="dk1"/>
          </a:lnRef>
          <a:fillRef idx="1">
            <a:schemeClr val="lt1"/>
          </a:fillRef>
          <a:effectRef idx="0">
            <a:schemeClr val="dk1"/>
          </a:effectRef>
          <a:fontRef idx="minor">
            <a:schemeClr val="dk1"/>
          </a:fontRef>
        </p:style>
        <p:txBody>
          <a:bodyPr wrap="square" lIns="82039" tIns="41020" rIns="82039" bIns="41020" rtlCol="0">
            <a:spAutoFit/>
          </a:bodyPr>
          <a:lstStyle/>
          <a:p>
            <a:pPr algn="ctr"/>
            <a:r>
              <a:rPr lang="en-US" sz="1400" b="1" dirty="0">
                <a:solidFill>
                  <a:srgbClr val="0070C0"/>
                </a:solidFill>
              </a:rPr>
              <a:t>Feb – April 2014</a:t>
            </a:r>
          </a:p>
          <a:p>
            <a:pPr algn="ctr"/>
            <a:endParaRPr lang="en-US" sz="500" dirty="0"/>
          </a:p>
          <a:p>
            <a:pPr algn="ctr"/>
            <a:r>
              <a:rPr lang="en-US" sz="1400" dirty="0"/>
              <a:t>Merit Review</a:t>
            </a:r>
          </a:p>
        </p:txBody>
      </p:sp>
      <p:sp>
        <p:nvSpPr>
          <p:cNvPr id="17" name="TextBox 16"/>
          <p:cNvSpPr txBox="1"/>
          <p:nvPr/>
        </p:nvSpPr>
        <p:spPr>
          <a:xfrm>
            <a:off x="4892175" y="2014906"/>
            <a:ext cx="1080655" cy="814703"/>
          </a:xfrm>
          <a:prstGeom prst="rect">
            <a:avLst/>
          </a:prstGeom>
        </p:spPr>
        <p:style>
          <a:lnRef idx="2">
            <a:schemeClr val="dk1"/>
          </a:lnRef>
          <a:fillRef idx="1">
            <a:schemeClr val="lt1"/>
          </a:fillRef>
          <a:effectRef idx="0">
            <a:schemeClr val="dk1"/>
          </a:effectRef>
          <a:fontRef idx="minor">
            <a:schemeClr val="dk1"/>
          </a:fontRef>
        </p:style>
        <p:txBody>
          <a:bodyPr wrap="square" lIns="82039" tIns="41020" rIns="82039" bIns="41020" rtlCol="0">
            <a:spAutoFit/>
          </a:bodyPr>
          <a:lstStyle/>
          <a:p>
            <a:pPr algn="ctr"/>
            <a:r>
              <a:rPr lang="en-US" sz="1400" b="1" dirty="0">
                <a:solidFill>
                  <a:srgbClr val="0070C0"/>
                </a:solidFill>
              </a:rPr>
              <a:t>May 2014</a:t>
            </a:r>
          </a:p>
          <a:p>
            <a:pPr algn="ctr"/>
            <a:endParaRPr lang="en-US" sz="500" dirty="0"/>
          </a:p>
          <a:p>
            <a:pPr algn="ctr"/>
            <a:r>
              <a:rPr lang="en-US" sz="1400" dirty="0"/>
              <a:t>Awards Selected</a:t>
            </a:r>
          </a:p>
        </p:txBody>
      </p:sp>
      <p:sp>
        <p:nvSpPr>
          <p:cNvPr id="18" name="TextBox 17"/>
          <p:cNvSpPr txBox="1"/>
          <p:nvPr/>
        </p:nvSpPr>
        <p:spPr>
          <a:xfrm>
            <a:off x="6046318" y="2014906"/>
            <a:ext cx="1080655" cy="814703"/>
          </a:xfrm>
          <a:prstGeom prst="rect">
            <a:avLst/>
          </a:prstGeom>
          <a:solidFill>
            <a:srgbClr val="FFFFE1"/>
          </a:solidFill>
          <a:ln>
            <a:solidFill>
              <a:srgbClr val="FF0000"/>
            </a:solidFill>
          </a:ln>
        </p:spPr>
        <p:style>
          <a:lnRef idx="2">
            <a:schemeClr val="dk1"/>
          </a:lnRef>
          <a:fillRef idx="1">
            <a:schemeClr val="lt1"/>
          </a:fillRef>
          <a:effectRef idx="0">
            <a:schemeClr val="dk1"/>
          </a:effectRef>
          <a:fontRef idx="minor">
            <a:schemeClr val="dk1"/>
          </a:fontRef>
        </p:style>
        <p:txBody>
          <a:bodyPr wrap="square" lIns="82039" tIns="41020" rIns="82039" bIns="41020" rtlCol="0">
            <a:spAutoFit/>
          </a:bodyPr>
          <a:lstStyle/>
          <a:p>
            <a:pPr algn="ctr"/>
            <a:r>
              <a:rPr lang="en-US" sz="1400" b="1" dirty="0">
                <a:solidFill>
                  <a:srgbClr val="0070C0"/>
                </a:solidFill>
              </a:rPr>
              <a:t>June 2014</a:t>
            </a:r>
          </a:p>
          <a:p>
            <a:pPr algn="ctr"/>
            <a:endParaRPr lang="en-US" sz="500" dirty="0"/>
          </a:p>
          <a:p>
            <a:pPr algn="ctr"/>
            <a:r>
              <a:rPr lang="en-US" sz="1400" dirty="0"/>
              <a:t>Awards Announced</a:t>
            </a:r>
          </a:p>
        </p:txBody>
      </p:sp>
      <p:sp>
        <p:nvSpPr>
          <p:cNvPr id="19" name="TextBox 18"/>
          <p:cNvSpPr txBox="1"/>
          <p:nvPr/>
        </p:nvSpPr>
        <p:spPr>
          <a:xfrm>
            <a:off x="7557645" y="2014906"/>
            <a:ext cx="1080655" cy="1249211"/>
          </a:xfrm>
          <a:prstGeom prst="rect">
            <a:avLst/>
          </a:prstGeom>
          <a:solidFill>
            <a:srgbClr val="FFFFE1"/>
          </a:solidFill>
          <a:ln>
            <a:solidFill>
              <a:srgbClr val="FF0000"/>
            </a:solidFill>
          </a:ln>
        </p:spPr>
        <p:style>
          <a:lnRef idx="2">
            <a:schemeClr val="dk1"/>
          </a:lnRef>
          <a:fillRef idx="1">
            <a:schemeClr val="lt1"/>
          </a:fillRef>
          <a:effectRef idx="0">
            <a:schemeClr val="dk1"/>
          </a:effectRef>
          <a:fontRef idx="minor">
            <a:schemeClr val="dk1"/>
          </a:fontRef>
        </p:style>
        <p:txBody>
          <a:bodyPr wrap="square" lIns="82039" tIns="41020" rIns="82039" bIns="41020" rtlCol="0">
            <a:spAutoFit/>
          </a:bodyPr>
          <a:lstStyle/>
          <a:p>
            <a:pPr algn="ctr"/>
            <a:r>
              <a:rPr lang="en-US" sz="1400" b="1" dirty="0">
                <a:solidFill>
                  <a:srgbClr val="0070C0"/>
                </a:solidFill>
              </a:rPr>
              <a:t>August/ September 2014</a:t>
            </a:r>
          </a:p>
          <a:p>
            <a:pPr algn="ctr"/>
            <a:endParaRPr lang="en-US" sz="500" dirty="0"/>
          </a:p>
          <a:p>
            <a:pPr algn="ctr"/>
            <a:r>
              <a:rPr lang="en-US" sz="1400" dirty="0"/>
              <a:t>Awards Start</a:t>
            </a:r>
          </a:p>
        </p:txBody>
      </p:sp>
      <p:cxnSp>
        <p:nvCxnSpPr>
          <p:cNvPr id="20" name="Straight Arrow Connector 19"/>
          <p:cNvCxnSpPr/>
          <p:nvPr/>
        </p:nvCxnSpPr>
        <p:spPr>
          <a:xfrm flipV="1">
            <a:off x="1665473"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92515"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09883"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646194"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63608"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8089830" y="1498923"/>
            <a:ext cx="0" cy="505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12156" y="1006340"/>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048007" y="1006340"/>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83858" y="1006340"/>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919709" y="1006340"/>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355560" y="1006340"/>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791411" y="1006340"/>
            <a:ext cx="0" cy="2144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8899" y="779574"/>
            <a:ext cx="677039" cy="282896"/>
          </a:xfrm>
          <a:prstGeom prst="rect">
            <a:avLst/>
          </a:prstGeom>
          <a:noFill/>
        </p:spPr>
        <p:txBody>
          <a:bodyPr wrap="none" lIns="82039" tIns="41020" rIns="82039" bIns="41020" rtlCol="0">
            <a:spAutoFit/>
          </a:bodyPr>
          <a:lstStyle/>
          <a:p>
            <a:r>
              <a:rPr lang="en-US" sz="1300" b="1" dirty="0">
                <a:latin typeface="Arial" panose="020B0604020202020204" pitchFamily="34" charset="0"/>
                <a:cs typeface="Arial" panose="020B0604020202020204" pitchFamily="34" charset="0"/>
              </a:rPr>
              <a:t>Oct 13</a:t>
            </a:r>
          </a:p>
        </p:txBody>
      </p:sp>
      <p:sp>
        <p:nvSpPr>
          <p:cNvPr id="40" name="TextBox 39"/>
          <p:cNvSpPr txBox="1"/>
          <p:nvPr/>
        </p:nvSpPr>
        <p:spPr>
          <a:xfrm>
            <a:off x="1755411" y="779574"/>
            <a:ext cx="704289" cy="282896"/>
          </a:xfrm>
          <a:prstGeom prst="rect">
            <a:avLst/>
          </a:prstGeom>
          <a:noFill/>
        </p:spPr>
        <p:txBody>
          <a:bodyPr wrap="none" lIns="82039" tIns="41020" rIns="82039" bIns="41020" rtlCol="0">
            <a:spAutoFit/>
          </a:bodyPr>
          <a:lstStyle/>
          <a:p>
            <a:r>
              <a:rPr lang="en-US" sz="1300" b="1" dirty="0">
                <a:latin typeface="Arial" panose="020B0604020202020204" pitchFamily="34" charset="0"/>
                <a:cs typeface="Arial" panose="020B0604020202020204" pitchFamily="34" charset="0"/>
              </a:rPr>
              <a:t>Dec 13</a:t>
            </a:r>
          </a:p>
        </p:txBody>
      </p:sp>
      <p:sp>
        <p:nvSpPr>
          <p:cNvPr id="42" name="TextBox 41"/>
          <p:cNvSpPr txBox="1"/>
          <p:nvPr/>
        </p:nvSpPr>
        <p:spPr>
          <a:xfrm>
            <a:off x="3168872" y="779574"/>
            <a:ext cx="696275" cy="282896"/>
          </a:xfrm>
          <a:prstGeom prst="rect">
            <a:avLst/>
          </a:prstGeom>
          <a:noFill/>
        </p:spPr>
        <p:txBody>
          <a:bodyPr wrap="none" lIns="82039" tIns="41020" rIns="82039" bIns="41020" rtlCol="0">
            <a:spAutoFit/>
          </a:bodyPr>
          <a:lstStyle/>
          <a:p>
            <a:r>
              <a:rPr lang="en-US" sz="1300" b="1" dirty="0">
                <a:latin typeface="Arial" panose="020B0604020202020204" pitchFamily="34" charset="0"/>
                <a:cs typeface="Arial" panose="020B0604020202020204" pitchFamily="34" charset="0"/>
              </a:rPr>
              <a:t>Feb 14</a:t>
            </a:r>
          </a:p>
        </p:txBody>
      </p:sp>
      <p:sp>
        <p:nvSpPr>
          <p:cNvPr id="43" name="TextBox 42"/>
          <p:cNvSpPr txBox="1"/>
          <p:nvPr/>
        </p:nvSpPr>
        <p:spPr>
          <a:xfrm>
            <a:off x="4629493" y="779574"/>
            <a:ext cx="685053" cy="282896"/>
          </a:xfrm>
          <a:prstGeom prst="rect">
            <a:avLst/>
          </a:prstGeom>
          <a:noFill/>
        </p:spPr>
        <p:txBody>
          <a:bodyPr wrap="none" lIns="82039" tIns="41020" rIns="82039" bIns="41020" rtlCol="0">
            <a:spAutoFit/>
          </a:bodyPr>
          <a:lstStyle/>
          <a:p>
            <a:r>
              <a:rPr lang="en-US" sz="1300" b="1" dirty="0">
                <a:latin typeface="Arial" panose="020B0604020202020204" pitchFamily="34" charset="0"/>
                <a:cs typeface="Arial" panose="020B0604020202020204" pitchFamily="34" charset="0"/>
              </a:rPr>
              <a:t>Apr 14</a:t>
            </a:r>
          </a:p>
        </p:txBody>
      </p:sp>
      <p:sp>
        <p:nvSpPr>
          <p:cNvPr id="44" name="TextBox 43"/>
          <p:cNvSpPr txBox="1"/>
          <p:nvPr/>
        </p:nvSpPr>
        <p:spPr>
          <a:xfrm>
            <a:off x="6109929" y="779574"/>
            <a:ext cx="696275" cy="282896"/>
          </a:xfrm>
          <a:prstGeom prst="rect">
            <a:avLst/>
          </a:prstGeom>
          <a:noFill/>
        </p:spPr>
        <p:txBody>
          <a:bodyPr wrap="none" lIns="82039" tIns="41020" rIns="82039" bIns="41020" rtlCol="0">
            <a:spAutoFit/>
          </a:bodyPr>
          <a:lstStyle/>
          <a:p>
            <a:r>
              <a:rPr lang="en-US" sz="1300" b="1" dirty="0">
                <a:latin typeface="Arial" panose="020B0604020202020204" pitchFamily="34" charset="0"/>
                <a:cs typeface="Arial" panose="020B0604020202020204" pitchFamily="34" charset="0"/>
              </a:rPr>
              <a:t>Jun 14</a:t>
            </a:r>
          </a:p>
        </p:txBody>
      </p:sp>
      <p:sp>
        <p:nvSpPr>
          <p:cNvPr id="46" name="TextBox 45"/>
          <p:cNvSpPr txBox="1"/>
          <p:nvPr/>
        </p:nvSpPr>
        <p:spPr>
          <a:xfrm>
            <a:off x="7459273" y="779574"/>
            <a:ext cx="723525" cy="282896"/>
          </a:xfrm>
          <a:prstGeom prst="rect">
            <a:avLst/>
          </a:prstGeom>
          <a:noFill/>
        </p:spPr>
        <p:txBody>
          <a:bodyPr wrap="none" lIns="82039" tIns="41020" rIns="82039" bIns="41020" rtlCol="0">
            <a:spAutoFit/>
          </a:bodyPr>
          <a:lstStyle/>
          <a:p>
            <a:r>
              <a:rPr lang="en-US" sz="1300" b="1" dirty="0">
                <a:latin typeface="Arial" panose="020B0604020202020204" pitchFamily="34" charset="0"/>
                <a:cs typeface="Arial" panose="020B0604020202020204" pitchFamily="34" charset="0"/>
              </a:rPr>
              <a:t>Aug 14</a:t>
            </a:r>
          </a:p>
        </p:txBody>
      </p:sp>
      <p:sp>
        <p:nvSpPr>
          <p:cNvPr id="53" name="AutoShape 12"/>
          <p:cNvSpPr>
            <a:spLocks noChangeArrowheads="1"/>
          </p:cNvSpPr>
          <p:nvPr/>
        </p:nvSpPr>
        <p:spPr bwMode="auto">
          <a:xfrm>
            <a:off x="361950" y="1019307"/>
            <a:ext cx="8610600" cy="676274"/>
          </a:xfrm>
          <a:prstGeom prst="rightArrow">
            <a:avLst>
              <a:gd name="adj1" fmla="val 33618"/>
              <a:gd name="adj2" fmla="val 52711"/>
            </a:avLst>
          </a:prstGeom>
          <a:gradFill rotWithShape="1">
            <a:gsLst>
              <a:gs pos="0">
                <a:srgbClr val="FF3399"/>
              </a:gs>
              <a:gs pos="25000">
                <a:srgbClr val="FF6633"/>
              </a:gs>
              <a:gs pos="50000">
                <a:srgbClr val="FFFF00"/>
              </a:gs>
              <a:gs pos="75000">
                <a:srgbClr val="01A78F"/>
              </a:gs>
              <a:gs pos="100000">
                <a:srgbClr val="3366FF"/>
              </a:gs>
            </a:gsLst>
            <a:lin ang="0" scaled="1"/>
          </a:gradFill>
          <a:ln w="9525">
            <a:solidFill>
              <a:schemeClr val="tx1"/>
            </a:solidFill>
            <a:miter lim="800000"/>
            <a:headEnd/>
            <a:tailEnd/>
          </a:ln>
        </p:spPr>
        <p:txBody>
          <a:bodyPr wrap="none" lIns="81994" tIns="40995" rIns="81994" bIns="40995" anchor="ctr"/>
          <a:lstStyle/>
          <a:p>
            <a:pPr defTabSz="820067">
              <a:defRPr/>
            </a:pPr>
            <a:endParaRPr lang="en-US" dirty="0">
              <a:effectLst>
                <a:outerShdw blurRad="38100" dist="38100" dir="2700000" algn="tl">
                  <a:srgbClr val="FFFFFF"/>
                </a:outerShdw>
              </a:effectLst>
            </a:endParaRPr>
          </a:p>
        </p:txBody>
      </p:sp>
      <p:sp>
        <p:nvSpPr>
          <p:cNvPr id="55"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10</a:t>
            </a:fld>
            <a:endParaRPr lang="en-US" sz="1200" dirty="0">
              <a:solidFill>
                <a:srgbClr val="106636"/>
              </a:solidFill>
              <a:latin typeface="Arial" pitchFamily="34" charset="0"/>
              <a:cs typeface="Arial" pitchFamily="34" charset="0"/>
            </a:endParaRPr>
          </a:p>
        </p:txBody>
      </p:sp>
      <p:sp>
        <p:nvSpPr>
          <p:cNvPr id="54" name="TextBox 5"/>
          <p:cNvSpPr txBox="1">
            <a:spLocks noChangeArrowheads="1"/>
          </p:cNvSpPr>
          <p:nvPr/>
        </p:nvSpPr>
        <p:spPr bwMode="auto">
          <a:xfrm>
            <a:off x="213632" y="3637416"/>
            <a:ext cx="8862261" cy="3593025"/>
          </a:xfrm>
          <a:prstGeom prst="rect">
            <a:avLst/>
          </a:prstGeom>
          <a:noFill/>
          <a:ln w="9525">
            <a:noFill/>
            <a:miter lim="800000"/>
            <a:headEnd/>
            <a:tailEnd/>
          </a:ln>
        </p:spPr>
        <p:txBody>
          <a:bodyPr wrap="square" lIns="91173" tIns="45588" rIns="91173" bIns="45588">
            <a:spAutoFit/>
          </a:bodyPr>
          <a:lstStyle/>
          <a:p>
            <a:pPr marL="285750" indent="-285750">
              <a:spcAft>
                <a:spcPts val="1200"/>
              </a:spcAft>
              <a:buSzPct val="125000"/>
              <a:buFont typeface="Wingdings" panose="05000000000000000000" pitchFamily="2" charset="2"/>
              <a:buChar char="§"/>
            </a:pPr>
            <a:r>
              <a:rPr lang="en-US" dirty="0" smtClean="0"/>
              <a:t>32 EFRCs are selected, including 22 renewals and 10 new awards at $2 – 4M/</a:t>
            </a:r>
            <a:r>
              <a:rPr lang="en-US" dirty="0" err="1" smtClean="0"/>
              <a:t>yr</a:t>
            </a:r>
            <a:r>
              <a:rPr lang="en-US" dirty="0" smtClean="0"/>
              <a:t> for up to 4 years.</a:t>
            </a:r>
            <a:endParaRPr lang="en-US" sz="1600" dirty="0"/>
          </a:p>
          <a:p>
            <a:pPr marL="285750" indent="-285750">
              <a:spcAft>
                <a:spcPts val="1200"/>
              </a:spcAft>
              <a:buSzPct val="125000"/>
              <a:buFont typeface="Wingdings" panose="05000000000000000000" pitchFamily="2" charset="2"/>
              <a:buChar char="§"/>
            </a:pPr>
            <a:r>
              <a:rPr lang="en-US" dirty="0" smtClean="0"/>
              <a:t>As </a:t>
            </a:r>
            <a:r>
              <a:rPr lang="en-US" dirty="0"/>
              <a:t>stated in the FOA, funding for the final two years of the 4-year awards is contingent upon satisfactory completion of an extensive mid-term progress </a:t>
            </a:r>
            <a:r>
              <a:rPr lang="en-US" dirty="0" smtClean="0"/>
              <a:t>review.</a:t>
            </a:r>
          </a:p>
          <a:p>
            <a:pPr marL="285750" indent="-285750">
              <a:spcAft>
                <a:spcPts val="1200"/>
              </a:spcAft>
              <a:buSzPct val="125000"/>
              <a:buFont typeface="Wingdings" panose="05000000000000000000" pitchFamily="2" charset="2"/>
              <a:buChar char="§"/>
            </a:pPr>
            <a:r>
              <a:rPr lang="en-US" dirty="0"/>
              <a:t>Starting in FY2016 DOE plans to open the EFRC program to new applications every two years.</a:t>
            </a:r>
          </a:p>
          <a:p>
            <a:pPr marL="285750" indent="-285750">
              <a:buSzPct val="125000"/>
              <a:buFont typeface="Wingdings" panose="05000000000000000000" pitchFamily="2" charset="2"/>
              <a:buChar char="§"/>
            </a:pPr>
            <a:endParaRPr lang="en-US" dirty="0"/>
          </a:p>
          <a:p>
            <a:pPr marL="285750" indent="-285750">
              <a:spcAft>
                <a:spcPts val="300"/>
              </a:spcAft>
              <a:buFont typeface="Wingdings" panose="05000000000000000000" pitchFamily="2" charset="2"/>
              <a:buChar char="§"/>
            </a:pPr>
            <a:endParaRPr lang="en-US" sz="1600" dirty="0">
              <a:solidFill>
                <a:prstClr val="black"/>
              </a:solidFill>
              <a:latin typeface="Arial" pitchFamily="34" charset="0"/>
              <a:cs typeface="Arial" pitchFamily="34" charset="0"/>
            </a:endParaRPr>
          </a:p>
          <a:p>
            <a:pPr marL="285750" indent="-285750">
              <a:spcAft>
                <a:spcPts val="300"/>
              </a:spcAft>
              <a:buFont typeface="Wingdings" panose="05000000000000000000" pitchFamily="2" charset="2"/>
              <a:buChar char="§"/>
            </a:pPr>
            <a:endParaRPr lang="en-US" sz="1600" dirty="0">
              <a:latin typeface="Arial" pitchFamily="34" charset="0"/>
              <a:cs typeface="Arial" pitchFamily="34" charset="0"/>
            </a:endParaRPr>
          </a:p>
          <a:p>
            <a:pPr marL="285750" indent="-285750">
              <a:spcAft>
                <a:spcPts val="300"/>
              </a:spcAft>
              <a:buFont typeface="Wingdings" panose="05000000000000000000" pitchFamily="2" charset="2"/>
              <a:buChar char="§"/>
            </a:pPr>
            <a:endParaRPr lang="en-US" sz="1600" dirty="0">
              <a:latin typeface="Arial" pitchFamily="34" charset="0"/>
              <a:cs typeface="Arial" pitchFamily="34" charset="0"/>
            </a:endParaRPr>
          </a:p>
          <a:p>
            <a:pPr marL="285750" indent="-285750">
              <a:spcAft>
                <a:spcPts val="300"/>
              </a:spcAft>
              <a:buFont typeface="Wingdings" panose="05000000000000000000" pitchFamily="2" charset="2"/>
              <a:buChar char="§"/>
            </a:pPr>
            <a:endParaRPr lang="en-US"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683172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001669712"/>
              </p:ext>
            </p:extLst>
          </p:nvPr>
        </p:nvGraphicFramePr>
        <p:xfrm>
          <a:off x="0" y="1544216"/>
          <a:ext cx="5978071" cy="396251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605414" y="5522410"/>
            <a:ext cx="4171167" cy="684803"/>
          </a:xfrm>
          <a:prstGeom prst="rect">
            <a:avLst/>
          </a:prstGeom>
          <a:solidFill>
            <a:srgbClr val="FFFF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Slide Number Placeholder 3"/>
          <p:cNvSpPr>
            <a:spLocks noGrp="1"/>
          </p:cNvSpPr>
          <p:nvPr>
            <p:ph type="sldNum" sz="quarter" idx="10"/>
          </p:nvPr>
        </p:nvSpPr>
        <p:spPr>
          <a:prstGeom prst="rect">
            <a:avLst/>
          </a:prstGeom>
        </p:spPr>
        <p:txBody>
          <a:bodyPr/>
          <a:lstStyle/>
          <a:p>
            <a:pPr>
              <a:defRPr/>
            </a:pPr>
            <a:fld id="{6EEA275D-5A49-48A8-817D-44C3EA0A3A2F}" type="slidenum">
              <a:rPr lang="en-US" smtClean="0"/>
              <a:pPr>
                <a:defRPr/>
              </a:pPr>
              <a:t>11</a:t>
            </a:fld>
            <a:endParaRPr lang="en-US" dirty="0"/>
          </a:p>
        </p:txBody>
      </p:sp>
      <p:sp>
        <p:nvSpPr>
          <p:cNvPr id="2" name="Title 1"/>
          <p:cNvSpPr>
            <a:spLocks noGrp="1"/>
          </p:cNvSpPr>
          <p:nvPr>
            <p:ph type="title" idx="4294967295"/>
          </p:nvPr>
        </p:nvSpPr>
        <p:spPr>
          <a:xfrm>
            <a:off x="0" y="-219075"/>
            <a:ext cx="9144000" cy="1143000"/>
          </a:xfrm>
        </p:spPr>
        <p:txBody>
          <a:bodyPr/>
          <a:lstStyle/>
          <a:p>
            <a:r>
              <a:rPr lang="en-US" sz="2500" dirty="0"/>
              <a:t>Topical Distribution of EFRC Awards</a:t>
            </a:r>
          </a:p>
        </p:txBody>
      </p:sp>
      <p:sp>
        <p:nvSpPr>
          <p:cNvPr id="3" name="TextBox 2"/>
          <p:cNvSpPr txBox="1"/>
          <p:nvPr/>
        </p:nvSpPr>
        <p:spPr>
          <a:xfrm>
            <a:off x="361202" y="1291635"/>
            <a:ext cx="3140918" cy="359840"/>
          </a:xfrm>
          <a:prstGeom prst="rect">
            <a:avLst/>
          </a:prstGeom>
          <a:noFill/>
        </p:spPr>
        <p:txBody>
          <a:bodyPr wrap="none" lIns="82039" tIns="41020" rIns="82039" bIns="41020" rtlCol="0">
            <a:spAutoFit/>
          </a:bodyPr>
          <a:lstStyle/>
          <a:p>
            <a:pPr fontAlgn="auto">
              <a:spcBef>
                <a:spcPts val="0"/>
              </a:spcBef>
              <a:spcAft>
                <a:spcPts val="0"/>
              </a:spcAft>
            </a:pPr>
            <a:r>
              <a:rPr lang="en-US" dirty="0">
                <a:solidFill>
                  <a:prstClr val="black"/>
                </a:solidFill>
                <a:latin typeface="Arial" pitchFamily="34" charset="0"/>
                <a:cs typeface="Arial" pitchFamily="34" charset="0"/>
              </a:rPr>
              <a:t>Number of EFRCs (Total: 32)</a:t>
            </a:r>
          </a:p>
        </p:txBody>
      </p:sp>
      <p:sp>
        <p:nvSpPr>
          <p:cNvPr id="8" name="TextBox 7"/>
          <p:cNvSpPr txBox="1"/>
          <p:nvPr/>
        </p:nvSpPr>
        <p:spPr>
          <a:xfrm>
            <a:off x="5142624" y="1291635"/>
            <a:ext cx="3602582" cy="636839"/>
          </a:xfrm>
          <a:prstGeom prst="rect">
            <a:avLst/>
          </a:prstGeom>
          <a:noFill/>
        </p:spPr>
        <p:txBody>
          <a:bodyPr wrap="none" lIns="82039" tIns="41020" rIns="82039" bIns="41020" rtlCol="0">
            <a:spAutoFit/>
          </a:bodyPr>
          <a:lstStyle/>
          <a:p>
            <a:pPr algn="ctr" fontAlgn="auto">
              <a:spcBef>
                <a:spcPts val="0"/>
              </a:spcBef>
              <a:spcAft>
                <a:spcPts val="0"/>
              </a:spcAft>
            </a:pPr>
            <a:r>
              <a:rPr lang="en-US" dirty="0">
                <a:solidFill>
                  <a:prstClr val="black"/>
                </a:solidFill>
                <a:latin typeface="Arial" pitchFamily="34" charset="0"/>
                <a:cs typeface="Arial" pitchFamily="34" charset="0"/>
              </a:rPr>
              <a:t>Est. Annual Funding </a:t>
            </a:r>
            <a:r>
              <a:rPr lang="en-US" dirty="0" smtClean="0">
                <a:solidFill>
                  <a:prstClr val="black"/>
                </a:solidFill>
                <a:latin typeface="Arial" pitchFamily="34" charset="0"/>
                <a:cs typeface="Arial" pitchFamily="34" charset="0"/>
              </a:rPr>
              <a:t>Distribution* </a:t>
            </a:r>
            <a:endParaRPr lang="en-US" dirty="0">
              <a:solidFill>
                <a:prstClr val="black"/>
              </a:solidFill>
              <a:latin typeface="Arial" pitchFamily="34" charset="0"/>
              <a:cs typeface="Arial" pitchFamily="34" charset="0"/>
            </a:endParaRPr>
          </a:p>
          <a:p>
            <a:pPr algn="ctr" fontAlgn="auto">
              <a:spcBef>
                <a:spcPts val="0"/>
              </a:spcBef>
              <a:spcAft>
                <a:spcPts val="0"/>
              </a:spcAft>
            </a:pPr>
            <a:r>
              <a:rPr lang="en-US" dirty="0">
                <a:solidFill>
                  <a:prstClr val="black"/>
                </a:solidFill>
                <a:latin typeface="Arial" pitchFamily="34" charset="0"/>
                <a:cs typeface="Arial" pitchFamily="34" charset="0"/>
              </a:rPr>
              <a:t>(Total: $100M)</a:t>
            </a:r>
          </a:p>
        </p:txBody>
      </p:sp>
      <p:sp>
        <p:nvSpPr>
          <p:cNvPr id="4" name="Rectangle 3"/>
          <p:cNvSpPr/>
          <p:nvPr/>
        </p:nvSpPr>
        <p:spPr>
          <a:xfrm>
            <a:off x="667959" y="5509884"/>
            <a:ext cx="8021586" cy="684803"/>
          </a:xfrm>
          <a:prstGeom prst="rect">
            <a:avLst/>
          </a:prstGeom>
        </p:spPr>
        <p:txBody>
          <a:bodyPr wrap="square">
            <a:spAutoFit/>
          </a:bodyPr>
          <a:lstStyle/>
          <a:p>
            <a:pPr algn="ctr" fontAlgn="auto">
              <a:spcBef>
                <a:spcPts val="0"/>
              </a:spcBef>
              <a:spcAft>
                <a:spcPts val="300"/>
              </a:spcAft>
            </a:pPr>
            <a:r>
              <a:rPr lang="en-US" b="1" dirty="0">
                <a:solidFill>
                  <a:prstClr val="black"/>
                </a:solidFill>
                <a:latin typeface="Arial" pitchFamily="34" charset="0"/>
                <a:cs typeface="Arial" pitchFamily="34" charset="0"/>
              </a:rPr>
              <a:t>32 EFRCs:  22 Renewal + 10 New </a:t>
            </a:r>
          </a:p>
          <a:p>
            <a:pPr algn="ctr" fontAlgn="auto">
              <a:spcBef>
                <a:spcPts val="0"/>
              </a:spcBef>
              <a:spcAft>
                <a:spcPts val="300"/>
              </a:spcAft>
            </a:pPr>
            <a:r>
              <a:rPr lang="en-US" b="1" dirty="0">
                <a:solidFill>
                  <a:prstClr val="black"/>
                </a:solidFill>
                <a:latin typeface="Arial" pitchFamily="34" charset="0"/>
                <a:cs typeface="Arial" pitchFamily="34" charset="0"/>
              </a:rPr>
              <a:t>(23 Univ. + 8 Lab + 1 non-profit)</a:t>
            </a:r>
          </a:p>
        </p:txBody>
      </p:sp>
      <p:graphicFrame>
        <p:nvGraphicFramePr>
          <p:cNvPr id="14" name="Chart 13"/>
          <p:cNvGraphicFramePr>
            <a:graphicFrameLocks/>
          </p:cNvGraphicFramePr>
          <p:nvPr>
            <p:extLst>
              <p:ext uri="{D42A27DB-BD31-4B8C-83A1-F6EECF244321}">
                <p14:modId xmlns:p14="http://schemas.microsoft.com/office/powerpoint/2010/main" val="1314489240"/>
              </p:ext>
            </p:extLst>
          </p:nvPr>
        </p:nvGraphicFramePr>
        <p:xfrm>
          <a:off x="4225230" y="1592765"/>
          <a:ext cx="5520374" cy="391711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676445" y="6456584"/>
            <a:ext cx="2693616" cy="298285"/>
          </a:xfrm>
          <a:prstGeom prst="rect">
            <a:avLst/>
          </a:prstGeom>
          <a:noFill/>
        </p:spPr>
        <p:txBody>
          <a:bodyPr wrap="none" lIns="82039" tIns="41020" rIns="82039" bIns="41020" rtlCol="0">
            <a:spAutoFit/>
          </a:bodyPr>
          <a:lstStyle/>
          <a:p>
            <a:r>
              <a:rPr lang="en-US" sz="1400" dirty="0">
                <a:latin typeface="Arial" pitchFamily="34" charset="0"/>
                <a:cs typeface="Arial" pitchFamily="34" charset="0"/>
              </a:rPr>
              <a:t>* Subject to budget negotiations</a:t>
            </a:r>
          </a:p>
        </p:txBody>
      </p:sp>
    </p:spTree>
    <p:extLst>
      <p:ext uri="{BB962C8B-B14F-4D97-AF65-F5344CB8AC3E}">
        <p14:creationId xmlns:p14="http://schemas.microsoft.com/office/powerpoint/2010/main" val="397972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210408232"/>
              </p:ext>
            </p:extLst>
          </p:nvPr>
        </p:nvGraphicFramePr>
        <p:xfrm>
          <a:off x="381000" y="838200"/>
          <a:ext cx="8321040" cy="534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idx="4294967295"/>
          </p:nvPr>
        </p:nvSpPr>
        <p:spPr>
          <a:xfrm>
            <a:off x="0" y="-219075"/>
            <a:ext cx="9144000" cy="1143000"/>
          </a:xfrm>
        </p:spPr>
        <p:txBody>
          <a:bodyPr/>
          <a:lstStyle/>
          <a:p>
            <a:r>
              <a:rPr lang="en-US" sz="2500" dirty="0" smtClean="0"/>
              <a:t>EFRC Partner </a:t>
            </a:r>
            <a:r>
              <a:rPr lang="en-US" sz="2500" dirty="0"/>
              <a:t>Institutions</a:t>
            </a:r>
          </a:p>
        </p:txBody>
      </p:sp>
      <p:sp>
        <p:nvSpPr>
          <p:cNvPr id="2" name="TextBox 1"/>
          <p:cNvSpPr txBox="1"/>
          <p:nvPr/>
        </p:nvSpPr>
        <p:spPr>
          <a:xfrm>
            <a:off x="6279482" y="5527832"/>
            <a:ext cx="165745" cy="359840"/>
          </a:xfrm>
          <a:prstGeom prst="rect">
            <a:avLst/>
          </a:prstGeom>
          <a:noFill/>
        </p:spPr>
        <p:txBody>
          <a:bodyPr wrap="none" lIns="82039" tIns="41020" rIns="82039" bIns="41020" rtlCol="0">
            <a:spAutoFit/>
          </a:bodyPr>
          <a:lstStyle/>
          <a:p>
            <a:endParaRPr lang="en-US" dirty="0">
              <a:solidFill>
                <a:prstClr val="black"/>
              </a:solidFill>
              <a:latin typeface="Calibri"/>
            </a:endParaRPr>
          </a:p>
        </p:txBody>
      </p:sp>
      <p:sp>
        <p:nvSpPr>
          <p:cNvPr id="11" name="TextBox 10"/>
          <p:cNvSpPr txBox="1"/>
          <p:nvPr/>
        </p:nvSpPr>
        <p:spPr>
          <a:xfrm>
            <a:off x="3018964" y="1295400"/>
            <a:ext cx="2799414" cy="698394"/>
          </a:xfrm>
          <a:prstGeom prst="rect">
            <a:avLst/>
          </a:prstGeom>
          <a:solidFill>
            <a:schemeClr val="bg1"/>
          </a:solidFill>
          <a:ln>
            <a:solidFill>
              <a:schemeClr val="tx1"/>
            </a:solidFill>
          </a:ln>
        </p:spPr>
        <p:txBody>
          <a:bodyPr wrap="none" lIns="82039" tIns="41020" rIns="82039" bIns="41020" rtlCol="0">
            <a:spAutoFit/>
          </a:bodyPr>
          <a:lstStyle/>
          <a:p>
            <a:pPr algn="ctr"/>
            <a:r>
              <a:rPr lang="en-US" sz="2000" dirty="0">
                <a:solidFill>
                  <a:prstClr val="black"/>
                </a:solidFill>
                <a:latin typeface="Arial" panose="020B0604020202020204" pitchFamily="34" charset="0"/>
                <a:cs typeface="Arial" panose="020B0604020202020204" pitchFamily="34" charset="0"/>
              </a:rPr>
              <a:t>213 Partner Institutions</a:t>
            </a:r>
          </a:p>
          <a:p>
            <a:pPr algn="ctr"/>
            <a:r>
              <a:rPr lang="en-US" sz="2000" dirty="0">
                <a:solidFill>
                  <a:prstClr val="black"/>
                </a:solidFill>
                <a:latin typeface="Arial" panose="020B0604020202020204" pitchFamily="34" charset="0"/>
                <a:cs typeface="Arial" panose="020B0604020202020204" pitchFamily="34" charset="0"/>
              </a:rPr>
              <a:t>101 Unique Institutions</a:t>
            </a:r>
          </a:p>
        </p:txBody>
      </p:sp>
      <p:sp>
        <p:nvSpPr>
          <p:cNvPr id="7"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pPr>
              <a:defRPr/>
            </a:pPr>
            <a:fld id="{6EEA275D-5A49-48A8-817D-44C3EA0A3A2F}" type="slidenum">
              <a:rPr lang="en-US" smtClean="0"/>
              <a:pPr>
                <a:defRPr/>
              </a:pPr>
              <a:t>12</a:t>
            </a:fld>
            <a:endParaRPr lang="en-US" dirty="0"/>
          </a:p>
        </p:txBody>
      </p:sp>
    </p:spTree>
    <p:extLst>
      <p:ext uri="{BB962C8B-B14F-4D97-AF65-F5344CB8AC3E}">
        <p14:creationId xmlns:p14="http://schemas.microsoft.com/office/powerpoint/2010/main" val="662959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0" y="1567553"/>
            <a:ext cx="6130161" cy="3966574"/>
          </a:xfrm>
          <a:prstGeom prst="rect">
            <a:avLst/>
          </a:prstGeom>
        </p:spPr>
      </p:pic>
      <p:sp>
        <p:nvSpPr>
          <p:cNvPr id="2" name="Title 1"/>
          <p:cNvSpPr>
            <a:spLocks noGrp="1"/>
          </p:cNvSpPr>
          <p:nvPr>
            <p:ph type="title" idx="4294967295"/>
          </p:nvPr>
        </p:nvSpPr>
        <p:spPr>
          <a:xfrm>
            <a:off x="0" y="0"/>
            <a:ext cx="9144000" cy="731838"/>
          </a:xfrm>
        </p:spPr>
        <p:txBody>
          <a:bodyPr/>
          <a:lstStyle/>
          <a:p>
            <a:r>
              <a:rPr lang="en-US" b="0" dirty="0" smtClean="0">
                <a:solidFill>
                  <a:srgbClr val="106636"/>
                </a:solidFill>
                <a:latin typeface="Arial" pitchFamily="34" charset="0"/>
              </a:rPr>
              <a:t>EFRC Annual Funding by State for All Partner Institutions </a:t>
            </a:r>
            <a:endParaRPr lang="en-US" sz="2200" dirty="0"/>
          </a:p>
        </p:txBody>
      </p:sp>
      <p:sp>
        <p:nvSpPr>
          <p:cNvPr id="4" name="TextBox 3"/>
          <p:cNvSpPr txBox="1"/>
          <p:nvPr/>
        </p:nvSpPr>
        <p:spPr>
          <a:xfrm>
            <a:off x="2377607" y="1137474"/>
            <a:ext cx="2154284" cy="759968"/>
          </a:xfrm>
          <a:prstGeom prst="rect">
            <a:avLst/>
          </a:prstGeom>
          <a:noFill/>
        </p:spPr>
        <p:txBody>
          <a:bodyPr wrap="square" lIns="82058" tIns="41029" rIns="82058" bIns="41029" rtlCol="0">
            <a:spAutoFit/>
          </a:bodyPr>
          <a:lstStyle/>
          <a:p>
            <a:r>
              <a:rPr lang="en-US" sz="2200" dirty="0">
                <a:latin typeface="Arial" panose="020B0604020202020204" pitchFamily="34" charset="0"/>
                <a:cs typeface="Arial" panose="020B0604020202020204" pitchFamily="34" charset="0"/>
              </a:rPr>
              <a:t>32 States &amp; DC	</a:t>
            </a:r>
          </a:p>
        </p:txBody>
      </p:sp>
      <p:graphicFrame>
        <p:nvGraphicFramePr>
          <p:cNvPr id="9" name="Table 8"/>
          <p:cNvGraphicFramePr>
            <a:graphicFrameLocks noGrp="1"/>
          </p:cNvGraphicFramePr>
          <p:nvPr>
            <p:extLst>
              <p:ext uri="{D42A27DB-BD31-4B8C-83A1-F6EECF244321}">
                <p14:modId xmlns:p14="http://schemas.microsoft.com/office/powerpoint/2010/main" val="327454539"/>
              </p:ext>
            </p:extLst>
          </p:nvPr>
        </p:nvGraphicFramePr>
        <p:xfrm>
          <a:off x="6619448" y="1572168"/>
          <a:ext cx="2132728" cy="3953435"/>
        </p:xfrm>
        <a:graphic>
          <a:graphicData uri="http://schemas.openxmlformats.org/drawingml/2006/table">
            <a:tbl>
              <a:tblPr>
                <a:tableStyleId>{0505E3EF-67EA-436B-97B2-0124C06EBD24}</a:tableStyleId>
              </a:tblPr>
              <a:tblGrid>
                <a:gridCol w="1023482"/>
                <a:gridCol w="1109246"/>
              </a:tblGrid>
              <a:tr h="640009">
                <a:tc>
                  <a:txBody>
                    <a:bodyPr/>
                    <a:lstStyle/>
                    <a:p>
                      <a:pPr algn="ctr"/>
                      <a:r>
                        <a:rPr lang="en-US" sz="1800" b="1" dirty="0" smtClean="0">
                          <a:solidFill>
                            <a:schemeClr val="bg1"/>
                          </a:solidFill>
                        </a:rPr>
                        <a:t>Funding  ($M)</a:t>
                      </a:r>
                      <a:endParaRPr lang="en-US" sz="1800" b="1" dirty="0">
                        <a:solidFill>
                          <a:schemeClr val="bg1"/>
                        </a:solidFill>
                      </a:endParaRPr>
                    </a:p>
                  </a:txBody>
                  <a:tcPr marL="83127" marR="83127"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6636"/>
                    </a:solidFill>
                  </a:tcPr>
                </a:tc>
                <a:tc>
                  <a:txBody>
                    <a:bodyPr/>
                    <a:lstStyle/>
                    <a:p>
                      <a:pPr algn="ctr"/>
                      <a:r>
                        <a:rPr lang="en-US" sz="1800" b="1" dirty="0" smtClean="0">
                          <a:solidFill>
                            <a:schemeClr val="bg1"/>
                          </a:solidFill>
                        </a:rPr>
                        <a:t>States</a:t>
                      </a:r>
                      <a:endParaRPr lang="en-US" sz="1800" b="1" dirty="0">
                        <a:solidFill>
                          <a:schemeClr val="bg1"/>
                        </a:solidFill>
                      </a:endParaRPr>
                    </a:p>
                  </a:txBody>
                  <a:tcPr marL="83127" marR="83127"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6636"/>
                    </a:solidFill>
                  </a:tcPr>
                </a:tc>
              </a:tr>
              <a:tr h="270957">
                <a:tc>
                  <a:txBody>
                    <a:bodyPr/>
                    <a:lstStyle/>
                    <a:p>
                      <a:pPr algn="ctr" fontAlgn="b"/>
                      <a:r>
                        <a:rPr lang="en-US" sz="1600" b="0" i="0" u="none" strike="noStrike" dirty="0" smtClean="0">
                          <a:solidFill>
                            <a:srgbClr val="000000"/>
                          </a:solidFill>
                          <a:effectLst/>
                          <a:latin typeface="Calibri"/>
                        </a:rPr>
                        <a:t>&gt; 10</a:t>
                      </a:r>
                      <a:endParaRPr lang="en-US" sz="1600" b="0"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a:rPr>
                        <a:t>CA, IL, MA</a:t>
                      </a:r>
                      <a:endParaRPr lang="en-US" sz="1600" b="0" i="0" u="none" strike="noStrike" dirty="0">
                        <a:solidFill>
                          <a:srgbClr val="000000"/>
                        </a:solidFill>
                        <a:effectLst/>
                        <a:latin typeface="Calibri"/>
                      </a:endParaRPr>
                    </a:p>
                  </a:txBody>
                  <a:tcPr marL="83127" marR="83127" marT="8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957">
                <a:tc>
                  <a:txBody>
                    <a:bodyPr/>
                    <a:lstStyle/>
                    <a:p>
                      <a:pPr algn="ctr" fontAlgn="b"/>
                      <a:r>
                        <a:rPr lang="en-US" sz="1600" b="0" i="0" u="none" strike="noStrike" dirty="0" smtClean="0">
                          <a:solidFill>
                            <a:srgbClr val="000000"/>
                          </a:solidFill>
                          <a:effectLst/>
                          <a:latin typeface="Calibri"/>
                        </a:rPr>
                        <a:t>5-10</a:t>
                      </a:r>
                      <a:endParaRPr lang="en-US" sz="1600" b="0"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a:rPr>
                        <a:t>PA, TN</a:t>
                      </a:r>
                      <a:endParaRPr lang="en-US" sz="1600" b="0" i="0" u="none" strike="noStrike" dirty="0">
                        <a:solidFill>
                          <a:srgbClr val="000000"/>
                        </a:solidFill>
                        <a:effectLst/>
                        <a:latin typeface="Calibri"/>
                      </a:endParaRPr>
                    </a:p>
                  </a:txBody>
                  <a:tcPr marL="83127" marR="83127" marT="8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0975">
                <a:tc>
                  <a:txBody>
                    <a:bodyPr/>
                    <a:lstStyle/>
                    <a:p>
                      <a:pPr algn="ctr" fontAlgn="b"/>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a:rPr>
                        <a:t>CO, DC, DE, GA, IN, MD, MN, MO, MT, NC, NM, NY, TX, WA </a:t>
                      </a:r>
                      <a:endParaRPr lang="en-US" sz="1600" b="0" i="0" u="none" strike="noStrike" dirty="0">
                        <a:solidFill>
                          <a:srgbClr val="000000"/>
                        </a:solidFill>
                        <a:effectLst/>
                        <a:latin typeface="Calibri"/>
                      </a:endParaRPr>
                    </a:p>
                  </a:txBody>
                  <a:tcPr marL="83127" marR="83127" marT="8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0537">
                <a:tc>
                  <a:txBody>
                    <a:bodyPr/>
                    <a:lstStyle/>
                    <a:p>
                      <a:pPr algn="ctr" fontAlgn="b"/>
                      <a:r>
                        <a:rPr lang="en-US" sz="1600" b="0" i="0" u="none" strike="noStrike" baseline="0" dirty="0" smtClean="0">
                          <a:solidFill>
                            <a:srgbClr val="000000"/>
                          </a:solidFill>
                          <a:effectLst/>
                          <a:latin typeface="Calibri"/>
                        </a:rPr>
                        <a:t>0-1</a:t>
                      </a:r>
                      <a:endParaRPr lang="en-US" sz="1600" b="0" i="0" u="none" strike="noStrike" dirty="0">
                        <a:solidFill>
                          <a:srgbClr val="000000"/>
                        </a:solidFill>
                        <a:effectLst/>
                        <a:latin typeface="Calibri"/>
                      </a:endParaRPr>
                    </a:p>
                  </a:txBody>
                  <a:tcPr marL="8659" marR="8659"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smtClean="0">
                          <a:solidFill>
                            <a:srgbClr val="000000"/>
                          </a:solidFill>
                          <a:effectLst/>
                          <a:latin typeface="Calibri"/>
                        </a:rPr>
                        <a:t>AL, AZ, CT, FL, KY, MI,</a:t>
                      </a:r>
                      <a:r>
                        <a:rPr lang="en-US" sz="16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NJ, OH, OR, RI, SC, UT,</a:t>
                      </a:r>
                      <a:r>
                        <a:rPr lang="en-US" sz="16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VA, WI </a:t>
                      </a:r>
                      <a:endParaRPr lang="en-US" sz="1600" b="0" i="0" u="none" strike="noStrike" dirty="0">
                        <a:solidFill>
                          <a:srgbClr val="000000"/>
                        </a:solidFill>
                        <a:effectLst/>
                        <a:latin typeface="Calibri"/>
                      </a:endParaRPr>
                    </a:p>
                  </a:txBody>
                  <a:tcPr marL="83127" marR="83127" marT="80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6878624" y="1137474"/>
            <a:ext cx="1678697" cy="421414"/>
          </a:xfrm>
          <a:prstGeom prst="rect">
            <a:avLst/>
          </a:prstGeom>
        </p:spPr>
        <p:txBody>
          <a:bodyPr wrap="none" lIns="82058" tIns="41029" rIns="82058" bIns="41029">
            <a:spAutoFit/>
          </a:bodyPr>
          <a:lstStyle/>
          <a:p>
            <a:pPr lvl="0"/>
            <a:r>
              <a:rPr lang="en-US" sz="2200" dirty="0">
                <a:solidFill>
                  <a:prstClr val="black"/>
                </a:solidFill>
                <a:latin typeface="Arial" panose="020B0604020202020204" pitchFamily="34" charset="0"/>
                <a:cs typeface="Arial" panose="020B0604020202020204" pitchFamily="34" charset="0"/>
              </a:rPr>
              <a:t>$100M/Year</a:t>
            </a:r>
          </a:p>
        </p:txBody>
      </p:sp>
      <p:sp>
        <p:nvSpPr>
          <p:cNvPr id="10"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pPr>
              <a:defRPr/>
            </a:pPr>
            <a:fld id="{6EEA275D-5A49-48A8-817D-44C3EA0A3A2F}" type="slidenum">
              <a:rPr lang="en-US" smtClean="0"/>
              <a:pPr>
                <a:defRPr/>
              </a:pPr>
              <a:t>13</a:t>
            </a:fld>
            <a:endParaRPr lang="en-US" dirty="0"/>
          </a:p>
        </p:txBody>
      </p:sp>
    </p:spTree>
    <p:extLst>
      <p:ext uri="{BB962C8B-B14F-4D97-AF65-F5344CB8AC3E}">
        <p14:creationId xmlns:p14="http://schemas.microsoft.com/office/powerpoint/2010/main" val="272871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1"/>
            <a:ext cx="9144000" cy="850901"/>
          </a:xfrm>
        </p:spPr>
        <p:txBody>
          <a:bodyPr/>
          <a:lstStyle/>
          <a:p>
            <a:r>
              <a:rPr lang="en-US" dirty="0" smtClean="0"/>
              <a:t>EPSCoR Implementation Grant Awards</a:t>
            </a:r>
            <a:br>
              <a:rPr lang="en-US" dirty="0" smtClean="0"/>
            </a:br>
            <a:r>
              <a:rPr lang="en-US" sz="2000" dirty="0" smtClean="0"/>
              <a:t>FY 2014 Funding Opportunity Announcement</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97" tIns="45698" rIns="91397" bIns="45698"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EEA275D-5A49-48A8-817D-44C3EA0A3A2F}"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18" name="Content Placeholder 4"/>
          <p:cNvSpPr>
            <a:spLocks noGrp="1"/>
          </p:cNvSpPr>
          <p:nvPr>
            <p:ph idx="1"/>
          </p:nvPr>
        </p:nvSpPr>
        <p:spPr>
          <a:xfrm>
            <a:off x="0" y="938976"/>
            <a:ext cx="9144000" cy="2563641"/>
          </a:xfrm>
        </p:spPr>
        <p:txBody>
          <a:bodyPr/>
          <a:lstStyle/>
          <a:p>
            <a:pPr>
              <a:buFont typeface="Wingdings" pitchFamily="2" charset="2"/>
              <a:buChar char="§"/>
            </a:pPr>
            <a:r>
              <a:rPr lang="en-US" sz="1800" dirty="0" smtClean="0"/>
              <a:t>Experimental Program to Stimulate Competitive Research (DOE EPSCoR) Implementation Grant Awards</a:t>
            </a:r>
          </a:p>
          <a:p>
            <a:pPr marL="630238" lvl="1" indent="-236538"/>
            <a:r>
              <a:rPr lang="en-US" sz="1800" dirty="0" smtClean="0"/>
              <a:t>Enhance capabilities of designated jurisdictions to conduct sustainable and nationally competitive energy-related research</a:t>
            </a:r>
            <a:endParaRPr lang="en-US" sz="1800" dirty="0"/>
          </a:p>
          <a:p>
            <a:pPr marL="630238" lvl="1" indent="-236538"/>
            <a:r>
              <a:rPr lang="en-US" sz="1800" dirty="0" smtClean="0"/>
              <a:t>Jumpstart infrastructure development in the jurisdiction(s) through increased human and technical resources</a:t>
            </a:r>
          </a:p>
          <a:p>
            <a:pPr marL="630238" lvl="1" indent="-236538"/>
            <a:r>
              <a:rPr lang="en-US" sz="1800" dirty="0" smtClean="0"/>
              <a:t>Support a group of scientists working on a common theme, with mutually supporting goals and objectives</a:t>
            </a:r>
          </a:p>
        </p:txBody>
      </p:sp>
      <p:grpSp>
        <p:nvGrpSpPr>
          <p:cNvPr id="77" name="Group 76"/>
          <p:cNvGrpSpPr/>
          <p:nvPr/>
        </p:nvGrpSpPr>
        <p:grpSpPr>
          <a:xfrm>
            <a:off x="237856" y="3549594"/>
            <a:ext cx="8674557" cy="2124870"/>
            <a:chOff x="184149" y="3617342"/>
            <a:chExt cx="8674557" cy="2124870"/>
          </a:xfrm>
        </p:grpSpPr>
        <p:sp>
          <p:nvSpPr>
            <p:cNvPr id="5" name="AutoShape 12"/>
            <p:cNvSpPr>
              <a:spLocks noChangeArrowheads="1"/>
            </p:cNvSpPr>
            <p:nvPr/>
          </p:nvSpPr>
          <p:spPr bwMode="auto">
            <a:xfrm>
              <a:off x="184149" y="3617342"/>
              <a:ext cx="8674557" cy="992293"/>
            </a:xfrm>
            <a:prstGeom prst="rightArrow">
              <a:avLst>
                <a:gd name="adj1" fmla="val 33618"/>
                <a:gd name="adj2" fmla="val 52711"/>
              </a:avLst>
            </a:prstGeom>
            <a:gradFill rotWithShape="1">
              <a:gsLst>
                <a:gs pos="0">
                  <a:srgbClr val="FF3399"/>
                </a:gs>
                <a:gs pos="25000">
                  <a:srgbClr val="FF6633"/>
                </a:gs>
                <a:gs pos="50000">
                  <a:srgbClr val="FFFF00"/>
                </a:gs>
                <a:gs pos="75000">
                  <a:srgbClr val="01A78F"/>
                </a:gs>
                <a:gs pos="100000">
                  <a:srgbClr val="3366FF"/>
                </a:gs>
              </a:gsLst>
              <a:lin ang="0" scaled="1"/>
            </a:gradFill>
            <a:ln w="9525">
              <a:solidFill>
                <a:schemeClr val="tx1"/>
              </a:solidFill>
              <a:miter lim="800000"/>
              <a:headEnd/>
              <a:tailEnd/>
            </a:ln>
          </p:spPr>
          <p:txBody>
            <a:bodyPr wrap="none" lIns="82012" tIns="41005" rIns="82012" bIns="410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pPr defTabSz="820258">
                <a:defRPr/>
              </a:pPr>
              <a:endParaRPr lang="en-US" dirty="0">
                <a:effectLst>
                  <a:outerShdw blurRad="38100" dist="38100" dir="2700000" algn="tl">
                    <a:srgbClr val="FFFFFF"/>
                  </a:outerShdw>
                </a:effectLst>
              </a:endParaRPr>
            </a:p>
          </p:txBody>
        </p:sp>
        <p:sp>
          <p:nvSpPr>
            <p:cNvPr id="6" name="TextBox 8"/>
            <p:cNvSpPr txBox="1"/>
            <p:nvPr/>
          </p:nvSpPr>
          <p:spPr>
            <a:xfrm>
              <a:off x="1337134" y="4644932"/>
              <a:ext cx="1005840" cy="1036967"/>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smtClean="0">
                  <a:solidFill>
                    <a:srgbClr val="0070C0"/>
                  </a:solidFill>
                </a:rPr>
                <a:t>3/25/2014</a:t>
              </a:r>
              <a:endParaRPr lang="en-US" sz="500" dirty="0"/>
            </a:p>
            <a:p>
              <a:pPr algn="ctr"/>
              <a:endParaRPr lang="en-US" sz="600" dirty="0" smtClean="0"/>
            </a:p>
            <a:p>
              <a:pPr algn="ctr"/>
              <a:r>
                <a:rPr lang="en-US" sz="1400" dirty="0" smtClean="0"/>
                <a:t>25 Letters of Intent</a:t>
              </a:r>
            </a:p>
            <a:p>
              <a:pPr algn="ctr"/>
              <a:r>
                <a:rPr lang="en-US" sz="1400" dirty="0" smtClean="0"/>
                <a:t>Received</a:t>
              </a:r>
              <a:endParaRPr lang="en-US" sz="1400" dirty="0"/>
            </a:p>
          </p:txBody>
        </p:sp>
        <p:cxnSp>
          <p:nvCxnSpPr>
            <p:cNvPr id="7" name="Straight Arrow Connector 6"/>
            <p:cNvCxnSpPr/>
            <p:nvPr/>
          </p:nvCxnSpPr>
          <p:spPr>
            <a:xfrm flipV="1">
              <a:off x="903810"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244428" y="4644932"/>
              <a:ext cx="968438" cy="606080"/>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smtClean="0">
                  <a:solidFill>
                    <a:srgbClr val="0070C0"/>
                  </a:solidFill>
                </a:rPr>
                <a:t>2/14/2014</a:t>
              </a:r>
              <a:endParaRPr lang="en-US" sz="500" dirty="0"/>
            </a:p>
            <a:p>
              <a:pPr algn="ctr"/>
              <a:endParaRPr lang="en-US" sz="600" dirty="0" smtClean="0"/>
            </a:p>
            <a:p>
              <a:pPr algn="ctr"/>
              <a:r>
                <a:rPr lang="en-US" sz="1400" dirty="0" smtClean="0"/>
                <a:t>FOA </a:t>
              </a:r>
              <a:r>
                <a:rPr lang="en-US" sz="1400" dirty="0"/>
                <a:t>issued</a:t>
              </a:r>
            </a:p>
          </p:txBody>
        </p:sp>
        <p:sp>
          <p:nvSpPr>
            <p:cNvPr id="2" name="Rectangle 1"/>
            <p:cNvSpPr/>
            <p:nvPr/>
          </p:nvSpPr>
          <p:spPr>
            <a:xfrm>
              <a:off x="184150"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Feb </a:t>
              </a:r>
              <a:r>
                <a:rPr lang="en-US" sz="1600" b="1" dirty="0">
                  <a:solidFill>
                    <a:schemeClr val="tx1"/>
                  </a:solidFill>
                </a:rPr>
                <a:t>14</a:t>
              </a:r>
            </a:p>
          </p:txBody>
        </p:sp>
        <p:sp>
          <p:nvSpPr>
            <p:cNvPr id="37" name="Rectangle 36"/>
            <p:cNvSpPr/>
            <p:nvPr/>
          </p:nvSpPr>
          <p:spPr>
            <a:xfrm>
              <a:off x="1202447"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Mar </a:t>
              </a:r>
              <a:r>
                <a:rPr lang="en-US" sz="1600" b="1" dirty="0">
                  <a:solidFill>
                    <a:schemeClr val="tx1"/>
                  </a:solidFill>
                </a:rPr>
                <a:t>14</a:t>
              </a:r>
            </a:p>
          </p:txBody>
        </p:sp>
        <p:sp>
          <p:nvSpPr>
            <p:cNvPr id="38" name="Rectangle 37"/>
            <p:cNvSpPr/>
            <p:nvPr/>
          </p:nvSpPr>
          <p:spPr>
            <a:xfrm>
              <a:off x="2219840"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Apr </a:t>
              </a:r>
              <a:r>
                <a:rPr lang="en-US" sz="1600" b="1" dirty="0">
                  <a:solidFill>
                    <a:schemeClr val="tx1"/>
                  </a:solidFill>
                </a:rPr>
                <a:t>14</a:t>
              </a:r>
            </a:p>
          </p:txBody>
        </p:sp>
        <p:sp>
          <p:nvSpPr>
            <p:cNvPr id="39" name="Rectangle 38"/>
            <p:cNvSpPr/>
            <p:nvPr/>
          </p:nvSpPr>
          <p:spPr>
            <a:xfrm>
              <a:off x="3237233"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May 14</a:t>
              </a:r>
              <a:endParaRPr lang="en-US" sz="1600" b="1" dirty="0">
                <a:solidFill>
                  <a:schemeClr val="tx1"/>
                </a:solidFill>
              </a:endParaRPr>
            </a:p>
          </p:txBody>
        </p:sp>
        <p:sp>
          <p:nvSpPr>
            <p:cNvPr id="40" name="Rectangle 39"/>
            <p:cNvSpPr/>
            <p:nvPr/>
          </p:nvSpPr>
          <p:spPr>
            <a:xfrm>
              <a:off x="4251436"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Jun 14</a:t>
              </a:r>
              <a:endParaRPr lang="en-US" sz="1600" b="1" dirty="0">
                <a:solidFill>
                  <a:schemeClr val="tx1"/>
                </a:solidFill>
              </a:endParaRPr>
            </a:p>
          </p:txBody>
        </p:sp>
        <p:sp>
          <p:nvSpPr>
            <p:cNvPr id="41" name="Rectangle 40"/>
            <p:cNvSpPr/>
            <p:nvPr/>
          </p:nvSpPr>
          <p:spPr>
            <a:xfrm>
              <a:off x="5268829"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Jul 14</a:t>
              </a:r>
              <a:endParaRPr lang="en-US" sz="1600" b="1" dirty="0">
                <a:solidFill>
                  <a:schemeClr val="tx1"/>
                </a:solidFill>
              </a:endParaRPr>
            </a:p>
          </p:txBody>
        </p:sp>
        <p:sp>
          <p:nvSpPr>
            <p:cNvPr id="42" name="Rectangle 41"/>
            <p:cNvSpPr/>
            <p:nvPr/>
          </p:nvSpPr>
          <p:spPr>
            <a:xfrm>
              <a:off x="6286222"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Aug 14</a:t>
              </a:r>
              <a:endParaRPr lang="en-US" sz="1600" b="1" dirty="0">
                <a:solidFill>
                  <a:schemeClr val="tx1"/>
                </a:solidFill>
              </a:endParaRPr>
            </a:p>
          </p:txBody>
        </p:sp>
        <p:sp>
          <p:nvSpPr>
            <p:cNvPr id="43" name="Rectangle 42"/>
            <p:cNvSpPr/>
            <p:nvPr/>
          </p:nvSpPr>
          <p:spPr>
            <a:xfrm>
              <a:off x="7301107"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Sep 14</a:t>
              </a:r>
              <a:endParaRPr lang="en-US" sz="1600" b="1" dirty="0">
                <a:solidFill>
                  <a:schemeClr val="tx1"/>
                </a:solidFill>
              </a:endParaRPr>
            </a:p>
          </p:txBody>
        </p:sp>
        <p:cxnSp>
          <p:nvCxnSpPr>
            <p:cNvPr id="48" name="Straight Arrow Connector 47"/>
            <p:cNvCxnSpPr/>
            <p:nvPr/>
          </p:nvCxnSpPr>
          <p:spPr>
            <a:xfrm flipV="1">
              <a:off x="2952604"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8"/>
            <p:cNvSpPr txBox="1"/>
            <p:nvPr/>
          </p:nvSpPr>
          <p:spPr>
            <a:xfrm>
              <a:off x="2469196" y="4644931"/>
              <a:ext cx="959205" cy="1036967"/>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smtClean="0">
                  <a:solidFill>
                    <a:srgbClr val="0070C0"/>
                  </a:solidFill>
                </a:rPr>
                <a:t>4/15/2014</a:t>
              </a:r>
              <a:endParaRPr lang="en-US" sz="500" dirty="0"/>
            </a:p>
            <a:p>
              <a:pPr algn="ctr"/>
              <a:endParaRPr lang="en-US" sz="600" dirty="0" smtClean="0"/>
            </a:p>
            <a:p>
              <a:pPr algn="ctr"/>
              <a:r>
                <a:rPr lang="en-US" sz="1400" dirty="0" smtClean="0"/>
                <a:t>25 Full </a:t>
              </a:r>
            </a:p>
            <a:p>
              <a:pPr algn="ctr"/>
              <a:r>
                <a:rPr lang="en-US" sz="1400" dirty="0" smtClean="0"/>
                <a:t>Proposals</a:t>
              </a:r>
            </a:p>
            <a:p>
              <a:pPr algn="ctr"/>
              <a:r>
                <a:rPr lang="en-US" sz="1400" dirty="0" smtClean="0"/>
                <a:t>Received</a:t>
              </a:r>
              <a:endParaRPr lang="en-US" sz="1400" dirty="0"/>
            </a:p>
          </p:txBody>
        </p:sp>
        <p:cxnSp>
          <p:nvCxnSpPr>
            <p:cNvPr id="54" name="Straight Arrow Connector 53"/>
            <p:cNvCxnSpPr/>
            <p:nvPr/>
          </p:nvCxnSpPr>
          <p:spPr>
            <a:xfrm flipV="1">
              <a:off x="3773418" y="4419412"/>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759703"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18"/>
            <p:cNvSpPr txBox="1"/>
            <p:nvPr/>
          </p:nvSpPr>
          <p:spPr>
            <a:xfrm>
              <a:off x="7173578" y="4678261"/>
              <a:ext cx="1272450" cy="1036967"/>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smtClean="0">
                  <a:solidFill>
                    <a:srgbClr val="0070C0"/>
                  </a:solidFill>
                </a:rPr>
                <a:t>August/</a:t>
              </a:r>
            </a:p>
            <a:p>
              <a:pPr algn="ctr"/>
              <a:r>
                <a:rPr lang="en-US" sz="1400" b="1" dirty="0" smtClean="0">
                  <a:solidFill>
                    <a:srgbClr val="0070C0"/>
                  </a:solidFill>
                </a:rPr>
                <a:t>September 2014</a:t>
              </a:r>
              <a:endParaRPr lang="en-US" sz="500" dirty="0"/>
            </a:p>
            <a:p>
              <a:pPr algn="ctr"/>
              <a:endParaRPr lang="en-US" sz="600" dirty="0" smtClean="0"/>
            </a:p>
            <a:p>
              <a:pPr algn="ctr"/>
              <a:r>
                <a:rPr lang="en-US" sz="1400" dirty="0" smtClean="0"/>
                <a:t>Awards Start</a:t>
              </a:r>
              <a:endParaRPr lang="en-US" sz="1400" dirty="0"/>
            </a:p>
          </p:txBody>
        </p:sp>
        <p:cxnSp>
          <p:nvCxnSpPr>
            <p:cNvPr id="57" name="Straight Arrow Connector 56"/>
            <p:cNvCxnSpPr/>
            <p:nvPr/>
          </p:nvCxnSpPr>
          <p:spPr>
            <a:xfrm flipV="1">
              <a:off x="7300724"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17"/>
            <p:cNvSpPr txBox="1"/>
            <p:nvPr/>
          </p:nvSpPr>
          <p:spPr>
            <a:xfrm>
              <a:off x="4653928" y="4644930"/>
              <a:ext cx="2366804" cy="1036967"/>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June </a:t>
              </a:r>
              <a:r>
                <a:rPr lang="en-US" sz="1400" b="1" dirty="0" smtClean="0">
                  <a:solidFill>
                    <a:srgbClr val="0070C0"/>
                  </a:solidFill>
                </a:rPr>
                <a:t>2014</a:t>
              </a:r>
              <a:endParaRPr lang="en-US" sz="500" dirty="0"/>
            </a:p>
            <a:p>
              <a:pPr algn="ctr"/>
              <a:endParaRPr lang="en-US" sz="600" dirty="0" smtClean="0"/>
            </a:p>
            <a:p>
              <a:pPr algn="ctr"/>
              <a:r>
                <a:rPr lang="en-US" sz="1400" dirty="0" smtClean="0"/>
                <a:t>3 Proposals Recommended for Funding; 3 Proposals held for Possible FY 2015 Funding.  </a:t>
              </a:r>
              <a:endParaRPr lang="en-US" sz="1400" dirty="0"/>
            </a:p>
          </p:txBody>
        </p:sp>
        <p:grpSp>
          <p:nvGrpSpPr>
            <p:cNvPr id="74" name="Group 73"/>
            <p:cNvGrpSpPr/>
            <p:nvPr/>
          </p:nvGrpSpPr>
          <p:grpSpPr>
            <a:xfrm>
              <a:off x="3098470" y="4314224"/>
              <a:ext cx="1156156" cy="90383"/>
              <a:chOff x="3098470" y="4341878"/>
              <a:chExt cx="1156156" cy="90383"/>
            </a:xfrm>
          </p:grpSpPr>
          <p:cxnSp>
            <p:nvCxnSpPr>
              <p:cNvPr id="65" name="Straight Connector 64"/>
              <p:cNvCxnSpPr/>
              <p:nvPr/>
            </p:nvCxnSpPr>
            <p:spPr>
              <a:xfrm>
                <a:off x="3111170" y="4341878"/>
                <a:ext cx="0" cy="90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1926" y="4341878"/>
                <a:ext cx="0" cy="90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098470" y="4432261"/>
                <a:ext cx="1156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8"/>
            <p:cNvSpPr txBox="1"/>
            <p:nvPr/>
          </p:nvSpPr>
          <p:spPr>
            <a:xfrm>
              <a:off x="3560788" y="4644932"/>
              <a:ext cx="986393" cy="1097280"/>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smtClean="0">
                  <a:solidFill>
                    <a:srgbClr val="0070C0"/>
                  </a:solidFill>
                </a:rPr>
                <a:t>April - May</a:t>
              </a:r>
              <a:endParaRPr lang="en-US" sz="500" dirty="0"/>
            </a:p>
            <a:p>
              <a:pPr algn="ctr"/>
              <a:endParaRPr lang="en-US" sz="600" dirty="0" smtClean="0"/>
            </a:p>
            <a:p>
              <a:pPr algn="ctr"/>
              <a:r>
                <a:rPr lang="en-US" sz="1400" dirty="0" smtClean="0"/>
                <a:t>Merit</a:t>
              </a:r>
            </a:p>
            <a:p>
              <a:pPr algn="ctr"/>
              <a:r>
                <a:rPr lang="en-US" sz="1400" dirty="0" smtClean="0"/>
                <a:t>Review</a:t>
              </a:r>
              <a:endParaRPr lang="en-US" sz="1400" dirty="0"/>
            </a:p>
          </p:txBody>
        </p:sp>
        <p:cxnSp>
          <p:nvCxnSpPr>
            <p:cNvPr id="75" name="Straight Arrow Connector 74"/>
            <p:cNvCxnSpPr/>
            <p:nvPr/>
          </p:nvCxnSpPr>
          <p:spPr>
            <a:xfrm flipV="1">
              <a:off x="4832394"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75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Jurisdictions Eligible for </a:t>
            </a:r>
            <a:r>
              <a:rPr lang="en-US" dirty="0" err="1" smtClean="0"/>
              <a:t>EPSCoR</a:t>
            </a:r>
            <a:r>
              <a:rPr lang="en-US" dirty="0" smtClean="0"/>
              <a:t> Program Support – FY 2014</a:t>
            </a:r>
            <a:endParaRPr lang="en-US" dirty="0"/>
          </a:p>
        </p:txBody>
      </p:sp>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15</a:t>
            </a:fld>
            <a:endParaRPr lang="en-US" b="0" u="none"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806" t="15390" r="18350" b="51688"/>
          <a:stretch/>
        </p:blipFill>
        <p:spPr bwMode="auto">
          <a:xfrm>
            <a:off x="325678" y="764089"/>
            <a:ext cx="8329808" cy="35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8099" y="4484318"/>
            <a:ext cx="8480120" cy="1200329"/>
          </a:xfrm>
          <a:prstGeom prst="rect">
            <a:avLst/>
          </a:prstGeom>
          <a:noFill/>
        </p:spPr>
        <p:txBody>
          <a:bodyPr wrap="square" rtlCol="0">
            <a:spAutoFit/>
          </a:bodyPr>
          <a:lstStyle/>
          <a:p>
            <a:r>
              <a:rPr lang="en-US" dirty="0"/>
              <a:t>DOE </a:t>
            </a:r>
            <a:r>
              <a:rPr lang="en-US" dirty="0" err="1" smtClean="0"/>
              <a:t>EPSCoR</a:t>
            </a:r>
            <a:r>
              <a:rPr lang="en-US" dirty="0" smtClean="0"/>
              <a:t> </a:t>
            </a:r>
            <a:r>
              <a:rPr lang="en-US" dirty="0"/>
              <a:t>follows the NSF </a:t>
            </a:r>
            <a:r>
              <a:rPr lang="en-US" dirty="0" err="1"/>
              <a:t>EPSCoR</a:t>
            </a:r>
            <a:r>
              <a:rPr lang="en-US" dirty="0"/>
              <a:t> </a:t>
            </a:r>
            <a:r>
              <a:rPr lang="en-US" dirty="0">
                <a:hlinkClick r:id="rId3" action="ppaction://hlinkfile"/>
              </a:rPr>
              <a:t>eligibility criteria</a:t>
            </a:r>
            <a:r>
              <a:rPr lang="en-US" dirty="0"/>
              <a:t>. </a:t>
            </a:r>
            <a:r>
              <a:rPr lang="en-US" dirty="0" smtClean="0"/>
              <a:t>Twenty </a:t>
            </a:r>
            <a:r>
              <a:rPr lang="en-US" dirty="0"/>
              <a:t>five states, the Commonwealth of Puerto Rico, Guam, and the U.S. Virgin Islands are eligible to participate in the DOE </a:t>
            </a:r>
            <a:r>
              <a:rPr lang="en-US" dirty="0" err="1"/>
              <a:t>EPSCoR</a:t>
            </a:r>
            <a:r>
              <a:rPr lang="en-US" dirty="0"/>
              <a:t> program. [Note that Iowa, Tennessee, Utah lost eligibility in February </a:t>
            </a:r>
            <a:r>
              <a:rPr lang="en-US" dirty="0" smtClean="0"/>
              <a:t>2013.] </a:t>
            </a:r>
            <a:endParaRPr lang="en-US" dirty="0"/>
          </a:p>
        </p:txBody>
      </p:sp>
    </p:spTree>
    <p:extLst>
      <p:ext uri="{BB962C8B-B14F-4D97-AF65-F5344CB8AC3E}">
        <p14:creationId xmlns:p14="http://schemas.microsoft.com/office/powerpoint/2010/main" val="116491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2"/>
            <a:ext cx="9144000" cy="850901"/>
          </a:xfrm>
        </p:spPr>
        <p:txBody>
          <a:bodyPr/>
          <a:lstStyle/>
          <a:p>
            <a:r>
              <a:rPr lang="en-US" dirty="0" smtClean="0"/>
              <a:t>EPSCoR Implementation Grant Award</a:t>
            </a:r>
            <a:br>
              <a:rPr lang="en-US" dirty="0" smtClean="0"/>
            </a:br>
            <a:r>
              <a:rPr lang="en-US" sz="2000" dirty="0" smtClean="0"/>
              <a:t>FY 2014 Funding: $4,823k EPSCoR funds, $514k partnering programs</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97" tIns="45698" rIns="91397" bIns="45698"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EEA275D-5A49-48A8-817D-44C3EA0A3A2F}"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14" name="Content Placeholder 4"/>
          <p:cNvSpPr txBox="1">
            <a:spLocks/>
          </p:cNvSpPr>
          <p:nvPr/>
        </p:nvSpPr>
        <p:spPr bwMode="auto">
          <a:xfrm>
            <a:off x="542441" y="1039115"/>
            <a:ext cx="8252308" cy="4735384"/>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lnSpc>
                <a:spcPts val="2000"/>
              </a:lnSpc>
              <a:spcBef>
                <a:spcPts val="1200"/>
              </a:spcBef>
              <a:buFont typeface="Wingdings" pitchFamily="2" charset="2"/>
              <a:buChar char="§"/>
            </a:pPr>
            <a:r>
              <a:rPr lang="en-US" sz="1800" dirty="0">
                <a:solidFill>
                  <a:schemeClr val="tx1"/>
                </a:solidFill>
              </a:rPr>
              <a:t>Building Neutron Scattering Infrastructure in Louisiana for Advanced </a:t>
            </a:r>
            <a:r>
              <a:rPr lang="en-US" sz="1800" dirty="0" smtClean="0">
                <a:solidFill>
                  <a:schemeClr val="tx1"/>
                </a:solidFill>
              </a:rPr>
              <a:t>Materials </a:t>
            </a:r>
            <a:endParaRPr lang="en-US" sz="1800" dirty="0" smtClean="0"/>
          </a:p>
          <a:p>
            <a:pPr marL="234950" lvl="1" indent="0" defTabSz="0">
              <a:spcBef>
                <a:spcPts val="600"/>
              </a:spcBef>
              <a:buNone/>
              <a:tabLst>
                <a:tab pos="2174875" algn="l"/>
              </a:tabLst>
            </a:pPr>
            <a:r>
              <a:rPr lang="en-US" sz="1400" dirty="0" smtClean="0"/>
              <a:t>Lead PI:	</a:t>
            </a:r>
            <a:r>
              <a:rPr lang="en-US" sz="1400" b="1" u="sng" dirty="0" smtClean="0">
                <a:solidFill>
                  <a:srgbClr val="106636"/>
                </a:solidFill>
              </a:rPr>
              <a:t>John </a:t>
            </a:r>
            <a:r>
              <a:rPr lang="en-US" sz="1400" b="1" u="sng" dirty="0" err="1" smtClean="0">
                <a:solidFill>
                  <a:srgbClr val="106636"/>
                </a:solidFill>
              </a:rPr>
              <a:t>DiTusa</a:t>
            </a:r>
            <a:r>
              <a:rPr lang="en-US" sz="1400" b="1" dirty="0" smtClean="0">
                <a:solidFill>
                  <a:srgbClr val="106636"/>
                </a:solidFill>
              </a:rPr>
              <a:t> </a:t>
            </a:r>
            <a:r>
              <a:rPr lang="en-US" sz="1400" dirty="0" smtClean="0">
                <a:solidFill>
                  <a:srgbClr val="106636"/>
                </a:solidFill>
              </a:rPr>
              <a:t>(Louisiana State University)</a:t>
            </a:r>
          </a:p>
          <a:p>
            <a:pPr marL="2174875" lvl="1" indent="-1939925" defTabSz="0">
              <a:spcBef>
                <a:spcPts val="0"/>
              </a:spcBef>
              <a:buFont typeface="Arial" charset="0"/>
              <a:buNone/>
              <a:tabLst>
                <a:tab pos="2174875" algn="l"/>
              </a:tabLst>
            </a:pPr>
            <a:r>
              <a:rPr lang="en-US" sz="1400" dirty="0" smtClean="0"/>
              <a:t>University Partners: </a:t>
            </a:r>
            <a:r>
              <a:rPr lang="en-US" sz="1400" dirty="0" smtClean="0">
                <a:solidFill>
                  <a:srgbClr val="106636"/>
                </a:solidFill>
              </a:rPr>
              <a:t>	Louisiana Tech, Tulane, University of  New Orleans</a:t>
            </a:r>
          </a:p>
          <a:p>
            <a:pPr marL="2174875" lvl="1" indent="-1939925" defTabSz="0">
              <a:spcBef>
                <a:spcPts val="0"/>
              </a:spcBef>
              <a:buFont typeface="Arial" charset="0"/>
              <a:buNone/>
              <a:tabLst>
                <a:tab pos="2174875" algn="l"/>
              </a:tabLst>
            </a:pPr>
            <a:r>
              <a:rPr lang="en-US" sz="1400" dirty="0" smtClean="0">
                <a:solidFill>
                  <a:schemeClr val="tx1"/>
                </a:solidFill>
              </a:rPr>
              <a:t>DOE Funding Partners: </a:t>
            </a:r>
            <a:r>
              <a:rPr lang="en-US" sz="1400" dirty="0" smtClean="0">
                <a:solidFill>
                  <a:srgbClr val="106636"/>
                </a:solidFill>
              </a:rPr>
              <a:t>	BES Materials Sciences and Engineering</a:t>
            </a:r>
            <a:endParaRPr lang="en-US" sz="1400" dirty="0">
              <a:solidFill>
                <a:srgbClr val="106636"/>
              </a:solidFill>
            </a:endParaRPr>
          </a:p>
          <a:p>
            <a:pPr marL="234950" indent="-234950">
              <a:lnSpc>
                <a:spcPts val="2000"/>
              </a:lnSpc>
              <a:spcBef>
                <a:spcPts val="1800"/>
              </a:spcBef>
              <a:buFont typeface="Wingdings" pitchFamily="2" charset="2"/>
              <a:buChar char="§"/>
            </a:pPr>
            <a:r>
              <a:rPr lang="en-US" sz="1800" dirty="0">
                <a:solidFill>
                  <a:schemeClr val="tx1"/>
                </a:solidFill>
              </a:rPr>
              <a:t>Atmosphere to Grid: Addressing Barriers to Energy Conversion and </a:t>
            </a:r>
            <a:r>
              <a:rPr lang="en-US" sz="1800" dirty="0" smtClean="0">
                <a:solidFill>
                  <a:schemeClr val="tx1"/>
                </a:solidFill>
              </a:rPr>
              <a:t>Delivery</a:t>
            </a:r>
            <a:endParaRPr lang="en-US" sz="1800" dirty="0">
              <a:solidFill>
                <a:schemeClr val="tx1"/>
              </a:solidFill>
            </a:endParaRPr>
          </a:p>
          <a:p>
            <a:pPr marL="2174875" lvl="1" indent="-1939925" defTabSz="0">
              <a:spcBef>
                <a:spcPts val="600"/>
              </a:spcBef>
              <a:buNone/>
              <a:tabLst>
                <a:tab pos="2174875" algn="l"/>
              </a:tabLst>
            </a:pPr>
            <a:r>
              <a:rPr lang="en-US" sz="1400" dirty="0" smtClean="0"/>
              <a:t>Lead </a:t>
            </a:r>
            <a:r>
              <a:rPr lang="en-US" sz="1400" dirty="0"/>
              <a:t>PI:	</a:t>
            </a:r>
            <a:r>
              <a:rPr lang="en-US" sz="1400" b="1" u="sng" dirty="0" smtClean="0">
                <a:solidFill>
                  <a:srgbClr val="106636"/>
                </a:solidFill>
              </a:rPr>
              <a:t>Jonathan Naughton </a:t>
            </a:r>
            <a:r>
              <a:rPr lang="en-US" sz="1400" dirty="0" smtClean="0">
                <a:solidFill>
                  <a:srgbClr val="106636"/>
                </a:solidFill>
              </a:rPr>
              <a:t>(University of Wyoming)</a:t>
            </a:r>
            <a:endParaRPr lang="en-US" sz="1400" dirty="0">
              <a:solidFill>
                <a:srgbClr val="106636"/>
              </a:solidFill>
            </a:endParaRPr>
          </a:p>
          <a:p>
            <a:pPr marL="2174875" lvl="1" indent="-1939925" defTabSz="0">
              <a:spcBef>
                <a:spcPts val="0"/>
              </a:spcBef>
              <a:buNone/>
              <a:tabLst>
                <a:tab pos="2174875" algn="l"/>
              </a:tabLst>
            </a:pPr>
            <a:r>
              <a:rPr lang="en-US" sz="1400" dirty="0"/>
              <a:t>University Partners: </a:t>
            </a:r>
            <a:r>
              <a:rPr lang="en-US" sz="1400" dirty="0">
                <a:solidFill>
                  <a:srgbClr val="106636"/>
                </a:solidFill>
              </a:rPr>
              <a:t>	</a:t>
            </a:r>
            <a:r>
              <a:rPr lang="en-US" sz="1400" dirty="0" smtClean="0">
                <a:solidFill>
                  <a:srgbClr val="106636"/>
                </a:solidFill>
              </a:rPr>
              <a:t>Montana Tech</a:t>
            </a:r>
            <a:r>
              <a:rPr lang="en-US" sz="1400" dirty="0"/>
              <a:t>	</a:t>
            </a:r>
            <a:endParaRPr lang="en-US" sz="1400" dirty="0" smtClean="0"/>
          </a:p>
          <a:p>
            <a:pPr marL="2174875" lvl="1" indent="-1939925" defTabSz="0">
              <a:spcBef>
                <a:spcPts val="0"/>
              </a:spcBef>
              <a:buNone/>
              <a:tabLst>
                <a:tab pos="2174875" algn="l"/>
              </a:tabLst>
            </a:pPr>
            <a:r>
              <a:rPr lang="en-US" sz="1400" dirty="0">
                <a:solidFill>
                  <a:schemeClr val="tx1"/>
                </a:solidFill>
              </a:rPr>
              <a:t>DOE </a:t>
            </a:r>
            <a:r>
              <a:rPr lang="en-US" sz="1400" dirty="0" smtClean="0">
                <a:solidFill>
                  <a:schemeClr val="tx1"/>
                </a:solidFill>
              </a:rPr>
              <a:t>Funding </a:t>
            </a:r>
            <a:r>
              <a:rPr lang="en-US" sz="1400" dirty="0">
                <a:solidFill>
                  <a:schemeClr val="tx1"/>
                </a:solidFill>
              </a:rPr>
              <a:t>Partners: </a:t>
            </a:r>
            <a:r>
              <a:rPr lang="en-US" sz="1400" dirty="0">
                <a:solidFill>
                  <a:srgbClr val="106636"/>
                </a:solidFill>
              </a:rPr>
              <a:t>	</a:t>
            </a:r>
            <a:r>
              <a:rPr lang="en-US" sz="1400" dirty="0" smtClean="0">
                <a:solidFill>
                  <a:srgbClr val="106636"/>
                </a:solidFill>
              </a:rPr>
              <a:t>EERE Wind and Water Program; OE Grid Reliability Program</a:t>
            </a:r>
            <a:endParaRPr lang="en-US" sz="1400" dirty="0">
              <a:solidFill>
                <a:srgbClr val="106636"/>
              </a:solidFill>
            </a:endParaRPr>
          </a:p>
          <a:p>
            <a:pPr marL="2174875" lvl="1" indent="-1939925" defTabSz="0">
              <a:spcBef>
                <a:spcPts val="0"/>
              </a:spcBef>
              <a:buNone/>
              <a:tabLst>
                <a:tab pos="2174875" algn="l"/>
              </a:tabLst>
            </a:pPr>
            <a:endParaRPr lang="en-US" sz="1400" dirty="0" smtClean="0">
              <a:solidFill>
                <a:srgbClr val="106636"/>
              </a:solidFill>
            </a:endParaRPr>
          </a:p>
          <a:p>
            <a:pPr marL="234950" indent="-234950">
              <a:lnSpc>
                <a:spcPts val="2000"/>
              </a:lnSpc>
              <a:spcBef>
                <a:spcPts val="1200"/>
              </a:spcBef>
              <a:buFont typeface="Wingdings" pitchFamily="2" charset="2"/>
              <a:buChar char="§"/>
            </a:pPr>
            <a:r>
              <a:rPr lang="en-US" sz="1800" dirty="0" smtClean="0">
                <a:solidFill>
                  <a:schemeClr val="tx1"/>
                </a:solidFill>
              </a:rPr>
              <a:t>Radionuclide </a:t>
            </a:r>
            <a:r>
              <a:rPr lang="en-US" sz="1800" dirty="0">
                <a:solidFill>
                  <a:schemeClr val="tx1"/>
                </a:solidFill>
              </a:rPr>
              <a:t>Waste Disposal: Development of Multi-scale Experimental and Modeling </a:t>
            </a:r>
            <a:r>
              <a:rPr lang="en-US" sz="1800" dirty="0" smtClean="0">
                <a:solidFill>
                  <a:schemeClr val="tx1"/>
                </a:solidFill>
              </a:rPr>
              <a:t>Capabilities </a:t>
            </a:r>
            <a:endParaRPr lang="en-US" sz="1800" dirty="0">
              <a:solidFill>
                <a:schemeClr val="tx1"/>
              </a:solidFill>
            </a:endParaRPr>
          </a:p>
          <a:p>
            <a:pPr marL="234950" lvl="1" indent="0" defTabSz="0">
              <a:spcBef>
                <a:spcPts val="300"/>
              </a:spcBef>
              <a:buNone/>
              <a:tabLst>
                <a:tab pos="2174875" algn="l"/>
              </a:tabLst>
            </a:pPr>
            <a:r>
              <a:rPr lang="en-US" sz="1400" dirty="0"/>
              <a:t>Lead PI:	</a:t>
            </a:r>
            <a:r>
              <a:rPr lang="en-US" sz="1400" b="1" u="sng" dirty="0" smtClean="0">
                <a:solidFill>
                  <a:srgbClr val="106636"/>
                </a:solidFill>
              </a:rPr>
              <a:t>Brian Powell</a:t>
            </a:r>
            <a:r>
              <a:rPr lang="en-US" sz="1400" dirty="0" smtClean="0">
                <a:solidFill>
                  <a:srgbClr val="106636"/>
                </a:solidFill>
              </a:rPr>
              <a:t> (Clemson University)</a:t>
            </a:r>
            <a:endParaRPr lang="en-US" sz="1400" dirty="0">
              <a:solidFill>
                <a:srgbClr val="106636"/>
              </a:solidFill>
            </a:endParaRPr>
          </a:p>
          <a:p>
            <a:pPr marL="2174875" lvl="1" indent="-1939925" defTabSz="0">
              <a:spcBef>
                <a:spcPts val="0"/>
              </a:spcBef>
              <a:buNone/>
              <a:tabLst>
                <a:tab pos="2174875" algn="l"/>
              </a:tabLst>
            </a:pPr>
            <a:r>
              <a:rPr lang="en-US" sz="1400" dirty="0"/>
              <a:t>University Partners: 	</a:t>
            </a:r>
            <a:r>
              <a:rPr lang="en-US" sz="1400" dirty="0" smtClean="0">
                <a:solidFill>
                  <a:srgbClr val="106636"/>
                </a:solidFill>
              </a:rPr>
              <a:t>South Carolina State University, University of South Carolina</a:t>
            </a:r>
            <a:r>
              <a:rPr lang="en-US" sz="1400" dirty="0">
                <a:solidFill>
                  <a:srgbClr val="106636"/>
                </a:solidFill>
              </a:rPr>
              <a:t>	</a:t>
            </a:r>
            <a:endParaRPr lang="en-US" sz="1400" dirty="0" smtClean="0">
              <a:solidFill>
                <a:srgbClr val="106636"/>
              </a:solidFill>
            </a:endParaRPr>
          </a:p>
          <a:p>
            <a:pPr marL="2174875" lvl="1" indent="-1939925" defTabSz="0">
              <a:spcBef>
                <a:spcPts val="0"/>
              </a:spcBef>
              <a:buNone/>
              <a:tabLst>
                <a:tab pos="2174875" algn="l"/>
              </a:tabLst>
            </a:pPr>
            <a:r>
              <a:rPr lang="en-US" sz="1400" dirty="0">
                <a:solidFill>
                  <a:schemeClr val="tx1"/>
                </a:solidFill>
              </a:rPr>
              <a:t>DOE </a:t>
            </a:r>
            <a:r>
              <a:rPr lang="en-US" sz="1400" dirty="0" smtClean="0">
                <a:solidFill>
                  <a:schemeClr val="tx1"/>
                </a:solidFill>
              </a:rPr>
              <a:t>Funding </a:t>
            </a:r>
            <a:r>
              <a:rPr lang="en-US" sz="1400" dirty="0">
                <a:solidFill>
                  <a:schemeClr val="tx1"/>
                </a:solidFill>
              </a:rPr>
              <a:t>Partners: 	</a:t>
            </a:r>
            <a:r>
              <a:rPr lang="en-US" sz="1400" dirty="0">
                <a:solidFill>
                  <a:srgbClr val="106636"/>
                </a:solidFill>
              </a:rPr>
              <a:t>BES Chemical Sciences, Geosciences and Biosciences; </a:t>
            </a:r>
            <a:r>
              <a:rPr lang="en-US" sz="1400" dirty="0" smtClean="0">
                <a:solidFill>
                  <a:srgbClr val="106636"/>
                </a:solidFill>
              </a:rPr>
              <a:t>BER Subsurface Bio-Geo Chemical Research Program</a:t>
            </a:r>
            <a:endParaRPr lang="en-US" sz="1400" dirty="0">
              <a:solidFill>
                <a:srgbClr val="106636"/>
              </a:solidFill>
            </a:endParaRPr>
          </a:p>
          <a:p>
            <a:pPr marL="2174875" lvl="1" indent="-1939925" defTabSz="0">
              <a:spcBef>
                <a:spcPts val="0"/>
              </a:spcBef>
              <a:buNone/>
              <a:tabLst>
                <a:tab pos="2174875" algn="l"/>
              </a:tabLst>
            </a:pPr>
            <a:endParaRPr lang="en-US" sz="1600" dirty="0">
              <a:solidFill>
                <a:srgbClr val="106636"/>
              </a:solidFill>
            </a:endParaRPr>
          </a:p>
          <a:p>
            <a:pPr marL="2174875" lvl="1" indent="-1939925" defTabSz="0">
              <a:spcBef>
                <a:spcPts val="0"/>
              </a:spcBef>
              <a:buNone/>
              <a:tabLst>
                <a:tab pos="2174875" algn="l"/>
              </a:tabLst>
            </a:pPr>
            <a:endParaRPr lang="en-US" sz="1400" dirty="0">
              <a:solidFill>
                <a:srgbClr val="106636"/>
              </a:solidFill>
            </a:endParaRPr>
          </a:p>
        </p:txBody>
      </p:sp>
    </p:spTree>
    <p:extLst>
      <p:ext uri="{BB962C8B-B14F-4D97-AF65-F5344CB8AC3E}">
        <p14:creationId xmlns:p14="http://schemas.microsoft.com/office/powerpoint/2010/main" val="3802254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1"/>
            <a:ext cx="9144000" cy="850901"/>
          </a:xfrm>
        </p:spPr>
        <p:txBody>
          <a:bodyPr/>
          <a:lstStyle/>
          <a:p>
            <a:r>
              <a:rPr lang="en-US" dirty="0" smtClean="0"/>
              <a:t>Ultrafast Materials and Chemical Sciences </a:t>
            </a:r>
            <a:br>
              <a:rPr lang="en-US" dirty="0" smtClean="0"/>
            </a:br>
            <a:r>
              <a:rPr lang="en-US" sz="2000" dirty="0"/>
              <a:t>FY 2014 Funding Opportunity Announcement</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17</a:t>
            </a:fld>
            <a:endParaRPr lang="en-US" sz="1200" dirty="0">
              <a:solidFill>
                <a:srgbClr val="106636"/>
              </a:solidFill>
              <a:latin typeface="Arial" pitchFamily="34" charset="0"/>
              <a:cs typeface="Arial" pitchFamily="34" charset="0"/>
            </a:endParaRPr>
          </a:p>
        </p:txBody>
      </p:sp>
      <p:sp>
        <p:nvSpPr>
          <p:cNvPr id="18" name="Content Placeholder 4"/>
          <p:cNvSpPr>
            <a:spLocks noGrp="1"/>
          </p:cNvSpPr>
          <p:nvPr>
            <p:ph idx="1"/>
          </p:nvPr>
        </p:nvSpPr>
        <p:spPr>
          <a:xfrm>
            <a:off x="0" y="938976"/>
            <a:ext cx="9144000" cy="2644588"/>
          </a:xfrm>
        </p:spPr>
        <p:txBody>
          <a:bodyPr/>
          <a:lstStyle/>
          <a:p>
            <a:pPr>
              <a:buFont typeface="Wingdings" pitchFamily="2" charset="2"/>
              <a:buChar char="§"/>
            </a:pPr>
            <a:r>
              <a:rPr lang="en-US" sz="1800" dirty="0"/>
              <a:t>Funding Opportunity for Scientific Discovery through Ultrafast Materials and Chemical Sciences</a:t>
            </a:r>
          </a:p>
          <a:p>
            <a:pPr marL="630091" lvl="1" indent="-236484"/>
            <a:r>
              <a:rPr lang="en-US" sz="1800" dirty="0"/>
              <a:t>Support for hypothesis-driven research by collaborative investigator teams that combine experimental and theoretical efforts</a:t>
            </a:r>
          </a:p>
          <a:p>
            <a:pPr marL="630091" lvl="1" indent="-236484"/>
            <a:r>
              <a:rPr lang="en-US" sz="1800" dirty="0"/>
              <a:t>Addresses the grand challenge to characterize and control chemical and materials processes at the level of the electrons</a:t>
            </a:r>
          </a:p>
          <a:p>
            <a:pPr marL="630091" lvl="1" indent="-236484"/>
            <a:r>
              <a:rPr lang="en-US" sz="1800" dirty="0"/>
              <a:t>Focus on application of the new ultrafast capabilities in areas critical to the BES mission, utilizing x-rays, VUV, and lower energy photons; not source development</a:t>
            </a:r>
          </a:p>
          <a:p>
            <a:pPr marL="628503" lvl="1" indent="-228546"/>
            <a:endParaRPr lang="en-US" sz="1700" dirty="0"/>
          </a:p>
        </p:txBody>
      </p:sp>
      <p:grpSp>
        <p:nvGrpSpPr>
          <p:cNvPr id="77" name="Group 76"/>
          <p:cNvGrpSpPr/>
          <p:nvPr/>
        </p:nvGrpSpPr>
        <p:grpSpPr>
          <a:xfrm>
            <a:off x="184151" y="3617342"/>
            <a:ext cx="8674557" cy="2064766"/>
            <a:chOff x="184149" y="3617342"/>
            <a:chExt cx="8674557" cy="2064766"/>
          </a:xfrm>
        </p:grpSpPr>
        <p:sp>
          <p:nvSpPr>
            <p:cNvPr id="5" name="AutoShape 12"/>
            <p:cNvSpPr>
              <a:spLocks noChangeArrowheads="1"/>
            </p:cNvSpPr>
            <p:nvPr/>
          </p:nvSpPr>
          <p:spPr bwMode="auto">
            <a:xfrm>
              <a:off x="184149" y="3617342"/>
              <a:ext cx="8674557" cy="992293"/>
            </a:xfrm>
            <a:prstGeom prst="rightArrow">
              <a:avLst>
                <a:gd name="adj1" fmla="val 33618"/>
                <a:gd name="adj2" fmla="val 52711"/>
              </a:avLst>
            </a:prstGeom>
            <a:gradFill rotWithShape="1">
              <a:gsLst>
                <a:gs pos="0">
                  <a:srgbClr val="FF3399"/>
                </a:gs>
                <a:gs pos="25000">
                  <a:srgbClr val="FF6633"/>
                </a:gs>
                <a:gs pos="50000">
                  <a:srgbClr val="FFFF00"/>
                </a:gs>
                <a:gs pos="75000">
                  <a:srgbClr val="01A78F"/>
                </a:gs>
                <a:gs pos="100000">
                  <a:srgbClr val="3366FF"/>
                </a:gs>
              </a:gsLst>
              <a:lin ang="0" scaled="1"/>
            </a:gradFill>
            <a:ln w="9525">
              <a:solidFill>
                <a:schemeClr val="tx1"/>
              </a:solidFill>
              <a:miter lim="800000"/>
              <a:headEnd/>
              <a:tailEnd/>
            </a:ln>
          </p:spPr>
          <p:txBody>
            <a:bodyPr wrap="none" lIns="82012" tIns="41005" rIns="82012" bIns="41005"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pPr defTabSz="820067">
                <a:defRPr/>
              </a:pPr>
              <a:endParaRPr lang="en-US" dirty="0">
                <a:effectLst>
                  <a:outerShdw blurRad="38100" dist="38100" dir="2700000" algn="tl">
                    <a:srgbClr val="FFFFFF"/>
                  </a:outerShdw>
                </a:effectLst>
              </a:endParaRPr>
            </a:p>
          </p:txBody>
        </p:sp>
        <p:sp>
          <p:nvSpPr>
            <p:cNvPr id="6" name="TextBox 8"/>
            <p:cNvSpPr txBox="1"/>
            <p:nvPr/>
          </p:nvSpPr>
          <p:spPr>
            <a:xfrm>
              <a:off x="1337134" y="4644932"/>
              <a:ext cx="1005840" cy="1037176"/>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3/17/2014</a:t>
              </a:r>
              <a:endParaRPr lang="en-US" sz="500" dirty="0"/>
            </a:p>
            <a:p>
              <a:pPr algn="ctr"/>
              <a:endParaRPr lang="en-US" sz="600" dirty="0"/>
            </a:p>
            <a:p>
              <a:pPr algn="ctr"/>
              <a:r>
                <a:rPr lang="en-US" sz="1400" dirty="0"/>
                <a:t>71 Letters of Intent</a:t>
              </a:r>
            </a:p>
            <a:p>
              <a:pPr algn="ctr"/>
              <a:r>
                <a:rPr lang="en-US" sz="1400" dirty="0"/>
                <a:t>Received</a:t>
              </a:r>
            </a:p>
          </p:txBody>
        </p:sp>
        <p:cxnSp>
          <p:nvCxnSpPr>
            <p:cNvPr id="7" name="Straight Arrow Connector 6"/>
            <p:cNvCxnSpPr/>
            <p:nvPr/>
          </p:nvCxnSpPr>
          <p:spPr>
            <a:xfrm flipV="1">
              <a:off x="903810"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236946" y="4644932"/>
              <a:ext cx="983400" cy="602668"/>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2/21/2014</a:t>
              </a:r>
              <a:endParaRPr lang="en-US" sz="500" dirty="0"/>
            </a:p>
            <a:p>
              <a:pPr algn="ctr"/>
              <a:endParaRPr lang="en-US" sz="600" dirty="0"/>
            </a:p>
            <a:p>
              <a:pPr algn="ctr"/>
              <a:r>
                <a:rPr lang="en-US" sz="1400" dirty="0"/>
                <a:t>FOA issued</a:t>
              </a:r>
            </a:p>
          </p:txBody>
        </p:sp>
        <p:sp>
          <p:nvSpPr>
            <p:cNvPr id="2" name="Rectangle 1"/>
            <p:cNvSpPr/>
            <p:nvPr/>
          </p:nvSpPr>
          <p:spPr>
            <a:xfrm>
              <a:off x="184150"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Feb 14</a:t>
              </a:r>
            </a:p>
          </p:txBody>
        </p:sp>
        <p:sp>
          <p:nvSpPr>
            <p:cNvPr id="37" name="Rectangle 36"/>
            <p:cNvSpPr/>
            <p:nvPr/>
          </p:nvSpPr>
          <p:spPr>
            <a:xfrm>
              <a:off x="1202447"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Mar 14</a:t>
              </a:r>
            </a:p>
          </p:txBody>
        </p:sp>
        <p:sp>
          <p:nvSpPr>
            <p:cNvPr id="38" name="Rectangle 37"/>
            <p:cNvSpPr/>
            <p:nvPr/>
          </p:nvSpPr>
          <p:spPr>
            <a:xfrm>
              <a:off x="2219840"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Apr 14</a:t>
              </a:r>
            </a:p>
          </p:txBody>
        </p:sp>
        <p:sp>
          <p:nvSpPr>
            <p:cNvPr id="39" name="Rectangle 38"/>
            <p:cNvSpPr/>
            <p:nvPr/>
          </p:nvSpPr>
          <p:spPr>
            <a:xfrm>
              <a:off x="3237233"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May 14</a:t>
              </a:r>
            </a:p>
          </p:txBody>
        </p:sp>
        <p:sp>
          <p:nvSpPr>
            <p:cNvPr id="40" name="Rectangle 39"/>
            <p:cNvSpPr/>
            <p:nvPr/>
          </p:nvSpPr>
          <p:spPr>
            <a:xfrm>
              <a:off x="4251436"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Jun 14</a:t>
              </a:r>
            </a:p>
          </p:txBody>
        </p:sp>
        <p:sp>
          <p:nvSpPr>
            <p:cNvPr id="41" name="Rectangle 40"/>
            <p:cNvSpPr/>
            <p:nvPr/>
          </p:nvSpPr>
          <p:spPr>
            <a:xfrm>
              <a:off x="5268829"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Jul 14</a:t>
              </a:r>
            </a:p>
          </p:txBody>
        </p:sp>
        <p:sp>
          <p:nvSpPr>
            <p:cNvPr id="42" name="Rectangle 41"/>
            <p:cNvSpPr/>
            <p:nvPr/>
          </p:nvSpPr>
          <p:spPr>
            <a:xfrm>
              <a:off x="6286222"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Aug 14</a:t>
              </a:r>
            </a:p>
          </p:txBody>
        </p:sp>
        <p:sp>
          <p:nvSpPr>
            <p:cNvPr id="43" name="Rectangle 42"/>
            <p:cNvSpPr/>
            <p:nvPr/>
          </p:nvSpPr>
          <p:spPr>
            <a:xfrm>
              <a:off x="7301107" y="3943575"/>
              <a:ext cx="1017393" cy="3398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Sep 14</a:t>
              </a:r>
            </a:p>
          </p:txBody>
        </p:sp>
        <p:cxnSp>
          <p:nvCxnSpPr>
            <p:cNvPr id="48" name="Straight Arrow Connector 47"/>
            <p:cNvCxnSpPr/>
            <p:nvPr/>
          </p:nvCxnSpPr>
          <p:spPr>
            <a:xfrm flipV="1">
              <a:off x="2952604"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8"/>
            <p:cNvSpPr txBox="1"/>
            <p:nvPr/>
          </p:nvSpPr>
          <p:spPr>
            <a:xfrm>
              <a:off x="2461793" y="4644931"/>
              <a:ext cx="974015" cy="1037176"/>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4/21/2014</a:t>
              </a:r>
              <a:endParaRPr lang="en-US" sz="500" dirty="0"/>
            </a:p>
            <a:p>
              <a:pPr algn="ctr"/>
              <a:endParaRPr lang="en-US" sz="600" dirty="0"/>
            </a:p>
            <a:p>
              <a:pPr algn="ctr"/>
              <a:r>
                <a:rPr lang="en-US" sz="1400" dirty="0"/>
                <a:t>58 Full </a:t>
              </a:r>
            </a:p>
            <a:p>
              <a:pPr algn="ctr"/>
              <a:r>
                <a:rPr lang="en-US" sz="1400" dirty="0"/>
                <a:t>Proposals</a:t>
              </a:r>
            </a:p>
            <a:p>
              <a:pPr algn="ctr"/>
              <a:r>
                <a:rPr lang="en-US" sz="1400" dirty="0"/>
                <a:t>Received</a:t>
              </a:r>
            </a:p>
          </p:txBody>
        </p:sp>
        <p:cxnSp>
          <p:nvCxnSpPr>
            <p:cNvPr id="54" name="Straight Arrow Connector 53"/>
            <p:cNvCxnSpPr/>
            <p:nvPr/>
          </p:nvCxnSpPr>
          <p:spPr>
            <a:xfrm flipV="1">
              <a:off x="3773418" y="4419412"/>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759703"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18"/>
            <p:cNvSpPr txBox="1"/>
            <p:nvPr/>
          </p:nvSpPr>
          <p:spPr>
            <a:xfrm>
              <a:off x="6672897" y="4644349"/>
              <a:ext cx="1272450" cy="1037176"/>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August/ September 2014</a:t>
              </a:r>
              <a:endParaRPr lang="en-US" sz="500" dirty="0"/>
            </a:p>
            <a:p>
              <a:pPr algn="ctr"/>
              <a:endParaRPr lang="en-US" sz="600" dirty="0"/>
            </a:p>
            <a:p>
              <a:pPr algn="ctr"/>
              <a:r>
                <a:rPr lang="en-US" sz="1400" dirty="0"/>
                <a:t>Awards Start</a:t>
              </a:r>
            </a:p>
          </p:txBody>
        </p:sp>
        <p:cxnSp>
          <p:nvCxnSpPr>
            <p:cNvPr id="57" name="Straight Arrow Connector 56"/>
            <p:cNvCxnSpPr/>
            <p:nvPr/>
          </p:nvCxnSpPr>
          <p:spPr>
            <a:xfrm flipV="1">
              <a:off x="7300724"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17"/>
            <p:cNvSpPr txBox="1"/>
            <p:nvPr/>
          </p:nvSpPr>
          <p:spPr>
            <a:xfrm>
              <a:off x="4653929" y="4644930"/>
              <a:ext cx="1371600" cy="1037176"/>
            </a:xfrm>
            <a:prstGeom prst="rect">
              <a:avLst/>
            </a:prstGeom>
          </p:spPr>
          <p:style>
            <a:lnRef idx="2">
              <a:schemeClr val="dk1"/>
            </a:lnRef>
            <a:fillRef idx="1">
              <a:schemeClr val="lt1"/>
            </a:fillRef>
            <a:effectRef idx="0">
              <a:schemeClr val="dk1"/>
            </a:effectRef>
            <a:fontRef idx="minor">
              <a:schemeClr val="dk1"/>
            </a:fontRef>
          </p:style>
          <p:txBody>
            <a:bodyPr wrap="squar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June 2014</a:t>
              </a:r>
              <a:endParaRPr lang="en-US" sz="500" dirty="0"/>
            </a:p>
            <a:p>
              <a:pPr algn="ctr"/>
              <a:endParaRPr lang="en-US" sz="600" dirty="0"/>
            </a:p>
            <a:p>
              <a:pPr algn="ctr"/>
              <a:r>
                <a:rPr lang="en-US" sz="1400" dirty="0"/>
                <a:t>9 Proposals Recommended for Funding</a:t>
              </a:r>
            </a:p>
          </p:txBody>
        </p:sp>
        <p:grpSp>
          <p:nvGrpSpPr>
            <p:cNvPr id="74" name="Group 73"/>
            <p:cNvGrpSpPr/>
            <p:nvPr/>
          </p:nvGrpSpPr>
          <p:grpSpPr>
            <a:xfrm>
              <a:off x="3098470" y="4314224"/>
              <a:ext cx="1156156" cy="90383"/>
              <a:chOff x="3098470" y="4341878"/>
              <a:chExt cx="1156156" cy="90383"/>
            </a:xfrm>
          </p:grpSpPr>
          <p:cxnSp>
            <p:nvCxnSpPr>
              <p:cNvPr id="65" name="Straight Connector 64"/>
              <p:cNvCxnSpPr/>
              <p:nvPr/>
            </p:nvCxnSpPr>
            <p:spPr>
              <a:xfrm>
                <a:off x="3111170" y="4341878"/>
                <a:ext cx="0" cy="90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1926" y="4341878"/>
                <a:ext cx="0" cy="90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098470" y="4432261"/>
                <a:ext cx="1156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8"/>
            <p:cNvSpPr txBox="1"/>
            <p:nvPr/>
          </p:nvSpPr>
          <p:spPr>
            <a:xfrm>
              <a:off x="3551909" y="4644932"/>
              <a:ext cx="1004151" cy="819922"/>
            </a:xfrm>
            <a:prstGeom prst="rect">
              <a:avLst/>
            </a:prstGeom>
          </p:spPr>
          <p:style>
            <a:lnRef idx="2">
              <a:schemeClr val="dk1"/>
            </a:lnRef>
            <a:fillRef idx="1">
              <a:schemeClr val="lt1"/>
            </a:fillRef>
            <a:effectRef idx="0">
              <a:schemeClr val="dk1"/>
            </a:effectRef>
            <a:fontRef idx="minor">
              <a:schemeClr val="dk1"/>
            </a:fontRef>
          </p:style>
          <p:txBody>
            <a:bodyPr wrap="none" lIns="82058" tIns="41029" rIns="82058" bIns="41029" rtlCol="0">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039" algn="l" rtl="0" fontAlgn="base">
                <a:spcBef>
                  <a:spcPct val="0"/>
                </a:spcBef>
                <a:spcAft>
                  <a:spcPct val="0"/>
                </a:spcAft>
                <a:defRPr kern="1200">
                  <a:solidFill>
                    <a:schemeClr val="dk1"/>
                  </a:solidFill>
                  <a:latin typeface="+mn-lt"/>
                  <a:ea typeface="+mn-ea"/>
                  <a:cs typeface="+mn-cs"/>
                </a:defRPr>
              </a:lvl2pPr>
              <a:lvl3pPr marL="914079" algn="l" rtl="0" fontAlgn="base">
                <a:spcBef>
                  <a:spcPct val="0"/>
                </a:spcBef>
                <a:spcAft>
                  <a:spcPct val="0"/>
                </a:spcAft>
                <a:defRPr kern="1200">
                  <a:solidFill>
                    <a:schemeClr val="dk1"/>
                  </a:solidFill>
                  <a:latin typeface="+mn-lt"/>
                  <a:ea typeface="+mn-ea"/>
                  <a:cs typeface="+mn-cs"/>
                </a:defRPr>
              </a:lvl3pPr>
              <a:lvl4pPr marL="1371119" algn="l" rtl="0" fontAlgn="base">
                <a:spcBef>
                  <a:spcPct val="0"/>
                </a:spcBef>
                <a:spcAft>
                  <a:spcPct val="0"/>
                </a:spcAft>
                <a:defRPr kern="1200">
                  <a:solidFill>
                    <a:schemeClr val="dk1"/>
                  </a:solidFill>
                  <a:latin typeface="+mn-lt"/>
                  <a:ea typeface="+mn-ea"/>
                  <a:cs typeface="+mn-cs"/>
                </a:defRPr>
              </a:lvl4pPr>
              <a:lvl5pPr marL="1828159" algn="l" rtl="0" fontAlgn="base">
                <a:spcBef>
                  <a:spcPct val="0"/>
                </a:spcBef>
                <a:spcAft>
                  <a:spcPct val="0"/>
                </a:spcAft>
                <a:defRPr kern="1200">
                  <a:solidFill>
                    <a:schemeClr val="dk1"/>
                  </a:solidFill>
                  <a:latin typeface="+mn-lt"/>
                  <a:ea typeface="+mn-ea"/>
                  <a:cs typeface="+mn-cs"/>
                </a:defRPr>
              </a:lvl5pPr>
              <a:lvl6pPr marL="2285199" algn="l" defTabSz="914079" rtl="0" eaLnBrk="1" latinLnBrk="0" hangingPunct="1">
                <a:defRPr kern="1200">
                  <a:solidFill>
                    <a:schemeClr val="dk1"/>
                  </a:solidFill>
                  <a:latin typeface="+mn-lt"/>
                  <a:ea typeface="+mn-ea"/>
                  <a:cs typeface="+mn-cs"/>
                </a:defRPr>
              </a:lvl6pPr>
              <a:lvl7pPr marL="2742237" algn="l" defTabSz="914079" rtl="0" eaLnBrk="1" latinLnBrk="0" hangingPunct="1">
                <a:defRPr kern="1200">
                  <a:solidFill>
                    <a:schemeClr val="dk1"/>
                  </a:solidFill>
                  <a:latin typeface="+mn-lt"/>
                  <a:ea typeface="+mn-ea"/>
                  <a:cs typeface="+mn-cs"/>
                </a:defRPr>
              </a:lvl7pPr>
              <a:lvl8pPr marL="3199278" algn="l" defTabSz="914079" rtl="0" eaLnBrk="1" latinLnBrk="0" hangingPunct="1">
                <a:defRPr kern="1200">
                  <a:solidFill>
                    <a:schemeClr val="dk1"/>
                  </a:solidFill>
                  <a:latin typeface="+mn-lt"/>
                  <a:ea typeface="+mn-ea"/>
                  <a:cs typeface="+mn-cs"/>
                </a:defRPr>
              </a:lvl8pPr>
              <a:lvl9pPr marL="3656316" algn="l" defTabSz="914079" rtl="0" eaLnBrk="1" latinLnBrk="0" hangingPunct="1">
                <a:defRPr kern="1200">
                  <a:solidFill>
                    <a:schemeClr val="dk1"/>
                  </a:solidFill>
                  <a:latin typeface="+mn-lt"/>
                  <a:ea typeface="+mn-ea"/>
                  <a:cs typeface="+mn-cs"/>
                </a:defRPr>
              </a:lvl9pPr>
            </a:lstStyle>
            <a:p>
              <a:pPr algn="ctr"/>
              <a:r>
                <a:rPr lang="en-US" sz="1400" b="1" dirty="0">
                  <a:solidFill>
                    <a:srgbClr val="0070C0"/>
                  </a:solidFill>
                </a:rPr>
                <a:t>April - May</a:t>
              </a:r>
              <a:endParaRPr lang="en-US" sz="500" dirty="0"/>
            </a:p>
            <a:p>
              <a:pPr algn="ctr"/>
              <a:endParaRPr lang="en-US" sz="600" dirty="0"/>
            </a:p>
            <a:p>
              <a:pPr algn="ctr"/>
              <a:r>
                <a:rPr lang="en-US" sz="1400" dirty="0"/>
                <a:t>Merit</a:t>
              </a:r>
            </a:p>
            <a:p>
              <a:pPr algn="ctr"/>
              <a:r>
                <a:rPr lang="en-US" sz="1400" dirty="0"/>
                <a:t>Review</a:t>
              </a:r>
            </a:p>
          </p:txBody>
        </p:sp>
        <p:cxnSp>
          <p:nvCxnSpPr>
            <p:cNvPr id="75" name="Straight Arrow Connector 74"/>
            <p:cNvCxnSpPr/>
            <p:nvPr/>
          </p:nvCxnSpPr>
          <p:spPr>
            <a:xfrm flipV="1">
              <a:off x="4832394" y="4292348"/>
              <a:ext cx="0" cy="3615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168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1"/>
            <a:ext cx="9144000" cy="850901"/>
          </a:xfrm>
        </p:spPr>
        <p:txBody>
          <a:bodyPr/>
          <a:lstStyle/>
          <a:p>
            <a:r>
              <a:rPr lang="en-US" dirty="0" smtClean="0"/>
              <a:t>Ultrafast Chemical Sciences Awards</a:t>
            </a:r>
            <a:br>
              <a:rPr lang="en-US" dirty="0" smtClean="0"/>
            </a:br>
            <a:r>
              <a:rPr lang="en-US" sz="2000" dirty="0"/>
              <a:t>FY 2014 Funding: $3,025k</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18</a:t>
            </a:fld>
            <a:endParaRPr lang="en-US" sz="1200" dirty="0">
              <a:solidFill>
                <a:srgbClr val="106636"/>
              </a:solidFill>
              <a:latin typeface="Arial" pitchFamily="34" charset="0"/>
              <a:cs typeface="Arial" pitchFamily="34" charset="0"/>
            </a:endParaRPr>
          </a:p>
        </p:txBody>
      </p:sp>
      <p:sp>
        <p:nvSpPr>
          <p:cNvPr id="14" name="Content Placeholder 4"/>
          <p:cNvSpPr txBox="1">
            <a:spLocks/>
          </p:cNvSpPr>
          <p:nvPr/>
        </p:nvSpPr>
        <p:spPr bwMode="auto">
          <a:xfrm>
            <a:off x="205736" y="915131"/>
            <a:ext cx="8589015" cy="5163015"/>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894" indent="-234894">
              <a:lnSpc>
                <a:spcPts val="1999"/>
              </a:lnSpc>
              <a:spcBef>
                <a:spcPts val="1200"/>
              </a:spcBef>
              <a:buFont typeface="Wingdings" pitchFamily="2" charset="2"/>
              <a:buChar char="§"/>
            </a:pPr>
            <a:r>
              <a:rPr lang="en-US" sz="1800" dirty="0">
                <a:solidFill>
                  <a:schemeClr val="tx1"/>
                </a:solidFill>
              </a:rPr>
              <a:t>Understanding Roles of Ultrafast and Coherent Electronic and Atomic Motions in Photochemical Reactions </a:t>
            </a:r>
            <a:endParaRPr lang="en-US" sz="1800" dirty="0" smtClean="0"/>
          </a:p>
          <a:p>
            <a:pPr marL="234894" lvl="1" indent="0" defTabSz="0">
              <a:spcBef>
                <a:spcPts val="600"/>
              </a:spcBef>
              <a:buNone/>
              <a:tabLst>
                <a:tab pos="2174367" algn="l"/>
              </a:tabLst>
            </a:pPr>
            <a:r>
              <a:rPr lang="en-US" sz="1400" dirty="0" smtClean="0"/>
              <a:t>Lead PI:	</a:t>
            </a:r>
            <a:r>
              <a:rPr lang="en-US" sz="1400" b="1" u="sng" dirty="0" smtClean="0">
                <a:solidFill>
                  <a:srgbClr val="106636"/>
                </a:solidFill>
              </a:rPr>
              <a:t>Lin Chen</a:t>
            </a:r>
            <a:r>
              <a:rPr lang="en-US" sz="1400" b="1" dirty="0" smtClean="0">
                <a:solidFill>
                  <a:srgbClr val="106636"/>
                </a:solidFill>
              </a:rPr>
              <a:t> </a:t>
            </a:r>
            <a:r>
              <a:rPr lang="en-US" sz="1400" dirty="0" smtClean="0">
                <a:solidFill>
                  <a:srgbClr val="106636"/>
                </a:solidFill>
              </a:rPr>
              <a:t>(ANL)</a:t>
            </a:r>
          </a:p>
          <a:p>
            <a:pPr marL="2174367" lvl="1" indent="-1939472" defTabSz="0">
              <a:spcBef>
                <a:spcPts val="0"/>
              </a:spcBef>
              <a:buNone/>
              <a:tabLst>
                <a:tab pos="2174367" algn="l"/>
              </a:tabLst>
            </a:pPr>
            <a:r>
              <a:rPr lang="en-US" sz="1400" dirty="0" smtClean="0"/>
              <a:t>University </a:t>
            </a:r>
            <a:r>
              <a:rPr lang="en-US" sz="1400" dirty="0"/>
              <a:t>Partners: </a:t>
            </a:r>
            <a:r>
              <a:rPr lang="en-US" sz="1400" dirty="0">
                <a:solidFill>
                  <a:srgbClr val="106636"/>
                </a:solidFill>
              </a:rPr>
              <a:t>	Northwestern; Washington; NC State Univ.</a:t>
            </a:r>
          </a:p>
          <a:p>
            <a:pPr marL="234894" indent="-234894">
              <a:lnSpc>
                <a:spcPts val="1999"/>
              </a:lnSpc>
              <a:spcBef>
                <a:spcPts val="1800"/>
              </a:spcBef>
              <a:buFont typeface="Wingdings" pitchFamily="2" charset="2"/>
              <a:buChar char="§"/>
            </a:pPr>
            <a:r>
              <a:rPr lang="en-US" sz="1800" dirty="0">
                <a:solidFill>
                  <a:schemeClr val="tx1"/>
                </a:solidFill>
              </a:rPr>
              <a:t>Probing Ultrafast Electron (De)localization Dynamics in Mixed Valence Complexes Using Femtosecond X-ray Spectroscopy </a:t>
            </a:r>
          </a:p>
          <a:p>
            <a:pPr marL="2174367" lvl="1" indent="-1939472" defTabSz="0">
              <a:spcBef>
                <a:spcPts val="600"/>
              </a:spcBef>
              <a:buNone/>
              <a:tabLst>
                <a:tab pos="2174367" algn="l"/>
              </a:tabLst>
            </a:pPr>
            <a:r>
              <a:rPr lang="en-US" sz="1400" dirty="0"/>
              <a:t>Lead PI:	</a:t>
            </a:r>
            <a:r>
              <a:rPr lang="en-US" sz="1400" b="1" u="sng" dirty="0">
                <a:solidFill>
                  <a:srgbClr val="106636"/>
                </a:solidFill>
              </a:rPr>
              <a:t>Munira Khalil</a:t>
            </a:r>
            <a:r>
              <a:rPr lang="en-US" sz="1400" b="1" dirty="0">
                <a:solidFill>
                  <a:srgbClr val="106636"/>
                </a:solidFill>
              </a:rPr>
              <a:t> </a:t>
            </a:r>
            <a:r>
              <a:rPr lang="en-US" sz="1400" dirty="0">
                <a:solidFill>
                  <a:srgbClr val="106636"/>
                </a:solidFill>
              </a:rPr>
              <a:t>(Washington)</a:t>
            </a:r>
          </a:p>
          <a:p>
            <a:pPr marL="2174367" lvl="1" indent="-1939472" defTabSz="0">
              <a:spcBef>
                <a:spcPts val="0"/>
              </a:spcBef>
              <a:buNone/>
              <a:tabLst>
                <a:tab pos="2174367" algn="l"/>
              </a:tabLst>
            </a:pPr>
            <a:r>
              <a:rPr lang="en-US" sz="1400" dirty="0"/>
              <a:t>University Partners: </a:t>
            </a:r>
            <a:r>
              <a:rPr lang="en-US" sz="1400" dirty="0">
                <a:solidFill>
                  <a:srgbClr val="106636"/>
                </a:solidFill>
              </a:rPr>
              <a:t>	UC, Irvine</a:t>
            </a:r>
            <a:r>
              <a:rPr lang="en-US" sz="1400" dirty="0"/>
              <a:t>	</a:t>
            </a:r>
          </a:p>
          <a:p>
            <a:pPr marL="2174367" lvl="1" indent="-1939472" defTabSz="0">
              <a:spcBef>
                <a:spcPts val="0"/>
              </a:spcBef>
              <a:buNone/>
              <a:tabLst>
                <a:tab pos="2174367" algn="l"/>
              </a:tabLst>
            </a:pPr>
            <a:r>
              <a:rPr lang="en-US" sz="1400" dirty="0"/>
              <a:t>Lab Partners:	</a:t>
            </a:r>
            <a:r>
              <a:rPr lang="en-US" sz="1400" dirty="0">
                <a:solidFill>
                  <a:srgbClr val="106636"/>
                </a:solidFill>
              </a:rPr>
              <a:t>LBNL; PNNL</a:t>
            </a:r>
          </a:p>
          <a:p>
            <a:pPr marL="2174367" lvl="1" indent="-1939472" defTabSz="0">
              <a:spcBef>
                <a:spcPts val="0"/>
              </a:spcBef>
              <a:buNone/>
              <a:tabLst>
                <a:tab pos="2174367" algn="l"/>
              </a:tabLst>
            </a:pPr>
            <a:endParaRPr lang="en-US" sz="1400" dirty="0">
              <a:solidFill>
                <a:srgbClr val="106636"/>
              </a:solidFill>
            </a:endParaRPr>
          </a:p>
          <a:p>
            <a:pPr marL="234894" indent="-234894">
              <a:lnSpc>
                <a:spcPts val="1999"/>
              </a:lnSpc>
              <a:spcBef>
                <a:spcPts val="1200"/>
              </a:spcBef>
              <a:buFont typeface="Wingdings" pitchFamily="2" charset="2"/>
              <a:buChar char="§"/>
            </a:pPr>
            <a:r>
              <a:rPr lang="en-US" sz="1800" dirty="0">
                <a:solidFill>
                  <a:schemeClr val="tx1"/>
                </a:solidFill>
              </a:rPr>
              <a:t>Exploiting Non-equilibrium Charge Dynamics in Polyatomic Molecules to Steer Chemical Reactions </a:t>
            </a:r>
          </a:p>
          <a:p>
            <a:pPr marL="234894" lvl="1" indent="0" defTabSz="0">
              <a:spcBef>
                <a:spcPts val="300"/>
              </a:spcBef>
              <a:buNone/>
              <a:tabLst>
                <a:tab pos="2174367" algn="l"/>
              </a:tabLst>
            </a:pPr>
            <a:r>
              <a:rPr lang="en-US" sz="1400" dirty="0"/>
              <a:t>Lead PI:	</a:t>
            </a:r>
            <a:r>
              <a:rPr lang="en-US" sz="1400" b="1" u="sng" dirty="0">
                <a:solidFill>
                  <a:srgbClr val="106636"/>
                </a:solidFill>
              </a:rPr>
              <a:t>Wen Li</a:t>
            </a:r>
            <a:r>
              <a:rPr lang="en-US" sz="1400" dirty="0">
                <a:solidFill>
                  <a:srgbClr val="106636"/>
                </a:solidFill>
              </a:rPr>
              <a:t> (Wayne State Univ.)</a:t>
            </a:r>
          </a:p>
          <a:p>
            <a:pPr marL="2174367" lvl="1" indent="-1939472" defTabSz="0">
              <a:spcBef>
                <a:spcPts val="0"/>
              </a:spcBef>
              <a:buNone/>
              <a:tabLst>
                <a:tab pos="2174367" algn="l"/>
              </a:tabLst>
            </a:pPr>
            <a:r>
              <a:rPr lang="en-US" sz="1400" dirty="0"/>
              <a:t>University Partners: 	</a:t>
            </a:r>
            <a:r>
              <a:rPr lang="en-US" sz="1400" dirty="0">
                <a:solidFill>
                  <a:srgbClr val="106636"/>
                </a:solidFill>
              </a:rPr>
              <a:t>Univ. Colorado, Boulder, UCLA	</a:t>
            </a:r>
          </a:p>
          <a:p>
            <a:pPr marL="234894" indent="-234894">
              <a:lnSpc>
                <a:spcPts val="1999"/>
              </a:lnSpc>
              <a:spcBef>
                <a:spcPts val="1800"/>
              </a:spcBef>
              <a:buFont typeface="Wingdings" pitchFamily="2" charset="2"/>
              <a:buChar char="§"/>
            </a:pPr>
            <a:r>
              <a:rPr lang="en-US" sz="1800" dirty="0">
                <a:solidFill>
                  <a:schemeClr val="tx1"/>
                </a:solidFill>
              </a:rPr>
              <a:t>Time-Resolved High Harmonic Spectroscopy: A Coherently Enhanced Probe of Charge Migration </a:t>
            </a:r>
          </a:p>
          <a:p>
            <a:pPr marL="234894" lvl="1" indent="0" defTabSz="0">
              <a:spcBef>
                <a:spcPts val="600"/>
              </a:spcBef>
              <a:buNone/>
              <a:tabLst>
                <a:tab pos="2174367" algn="l"/>
              </a:tabLst>
            </a:pPr>
            <a:r>
              <a:rPr lang="en-US" sz="1400" dirty="0"/>
              <a:t>Lead PI:	</a:t>
            </a:r>
            <a:r>
              <a:rPr lang="en-US" sz="1400" b="1" u="sng" dirty="0">
                <a:solidFill>
                  <a:srgbClr val="106636"/>
                </a:solidFill>
              </a:rPr>
              <a:t>Kenneth Schafer</a:t>
            </a:r>
            <a:r>
              <a:rPr lang="en-US" sz="1400" b="1" dirty="0">
                <a:solidFill>
                  <a:srgbClr val="106636"/>
                </a:solidFill>
              </a:rPr>
              <a:t> </a:t>
            </a:r>
            <a:r>
              <a:rPr lang="en-US" sz="1400" dirty="0">
                <a:solidFill>
                  <a:srgbClr val="106636"/>
                </a:solidFill>
              </a:rPr>
              <a:t>(Louisiana State Univ.)</a:t>
            </a:r>
            <a:endParaRPr lang="en-US" sz="1400" dirty="0"/>
          </a:p>
          <a:p>
            <a:pPr marL="2174367" lvl="1" indent="-1939472" defTabSz="0">
              <a:spcBef>
                <a:spcPts val="0"/>
              </a:spcBef>
              <a:buNone/>
              <a:tabLst>
                <a:tab pos="2174367" algn="l"/>
              </a:tabLst>
            </a:pPr>
            <a:r>
              <a:rPr lang="en-US" sz="1400" dirty="0"/>
              <a:t>University Partners: 	</a:t>
            </a:r>
            <a:r>
              <a:rPr lang="en-US" sz="1400" dirty="0">
                <a:solidFill>
                  <a:srgbClr val="106636"/>
                </a:solidFill>
              </a:rPr>
              <a:t>Ohio State Univ.; Univ. Virginia</a:t>
            </a:r>
            <a:r>
              <a:rPr lang="en-US" sz="1400" dirty="0"/>
              <a:t>	</a:t>
            </a:r>
          </a:p>
          <a:p>
            <a:pPr marL="2174367" lvl="1" indent="-1939472" defTabSz="0">
              <a:spcBef>
                <a:spcPts val="0"/>
              </a:spcBef>
              <a:buNone/>
              <a:tabLst>
                <a:tab pos="2174367" algn="l"/>
              </a:tabLst>
            </a:pPr>
            <a:endParaRPr lang="en-US" sz="1600" dirty="0">
              <a:solidFill>
                <a:srgbClr val="106636"/>
              </a:solidFill>
            </a:endParaRPr>
          </a:p>
          <a:p>
            <a:pPr marL="2174367" lvl="1" indent="-1939472" defTabSz="0">
              <a:spcBef>
                <a:spcPts val="0"/>
              </a:spcBef>
              <a:buNone/>
              <a:tabLst>
                <a:tab pos="2174367" algn="l"/>
              </a:tabLst>
            </a:pPr>
            <a:endParaRPr lang="en-US" sz="1400" dirty="0">
              <a:solidFill>
                <a:srgbClr val="106636"/>
              </a:solidFill>
            </a:endParaRPr>
          </a:p>
        </p:txBody>
      </p:sp>
    </p:spTree>
    <p:extLst>
      <p:ext uri="{BB962C8B-B14F-4D97-AF65-F5344CB8AC3E}">
        <p14:creationId xmlns:p14="http://schemas.microsoft.com/office/powerpoint/2010/main" val="2149147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3501"/>
            <a:ext cx="9144000" cy="850901"/>
          </a:xfrm>
        </p:spPr>
        <p:txBody>
          <a:bodyPr/>
          <a:lstStyle/>
          <a:p>
            <a:r>
              <a:rPr lang="en-US" dirty="0" smtClean="0"/>
              <a:t>Ultrafast Materials Sciences Awards</a:t>
            </a:r>
            <a:br>
              <a:rPr lang="en-US" dirty="0" smtClean="0"/>
            </a:br>
            <a:r>
              <a:rPr lang="en-US" sz="2000" dirty="0"/>
              <a:t>FY 2014 Funding: $3,085k</a:t>
            </a:r>
            <a:endParaRPr lang="en-US" dirty="0"/>
          </a:p>
        </p:txBody>
      </p:sp>
      <p:sp>
        <p:nvSpPr>
          <p:cNvPr id="17"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19</a:t>
            </a:fld>
            <a:endParaRPr lang="en-US" sz="1200" dirty="0">
              <a:solidFill>
                <a:srgbClr val="106636"/>
              </a:solidFill>
              <a:latin typeface="Arial" pitchFamily="34" charset="0"/>
              <a:cs typeface="Arial" pitchFamily="34" charset="0"/>
            </a:endParaRPr>
          </a:p>
        </p:txBody>
      </p:sp>
      <p:sp>
        <p:nvSpPr>
          <p:cNvPr id="14" name="Content Placeholder 4"/>
          <p:cNvSpPr txBox="1">
            <a:spLocks/>
          </p:cNvSpPr>
          <p:nvPr/>
        </p:nvSpPr>
        <p:spPr bwMode="auto">
          <a:xfrm>
            <a:off x="243112" y="713897"/>
            <a:ext cx="8427652" cy="1311385"/>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23" indent="-169823">
              <a:buFont typeface="Wingdings" pitchFamily="2" charset="2"/>
              <a:buChar char="§"/>
              <a:tabLst>
                <a:tab pos="1720448" algn="l"/>
              </a:tabLst>
            </a:pPr>
            <a:r>
              <a:rPr lang="en-US" sz="1800" dirty="0">
                <a:solidFill>
                  <a:schemeClr val="tx1"/>
                </a:solidFill>
              </a:rPr>
              <a:t>Ultrafast Control of Emerging Electronic Phenomena in 2D Quantum </a:t>
            </a:r>
            <a:r>
              <a:rPr lang="en-US" sz="1800" dirty="0" smtClean="0">
                <a:solidFill>
                  <a:schemeClr val="tx1"/>
                </a:solidFill>
              </a:rPr>
              <a:t>Materials</a:t>
            </a:r>
            <a:endParaRPr lang="en-US" sz="1800" dirty="0">
              <a:solidFill>
                <a:schemeClr val="tx1"/>
              </a:solidFill>
            </a:endParaRPr>
          </a:p>
          <a:p>
            <a:pPr marL="169823" indent="0">
              <a:buNone/>
              <a:tabLst>
                <a:tab pos="2169605" algn="l"/>
              </a:tabLst>
            </a:pPr>
            <a:r>
              <a:rPr lang="en-US" sz="1400" b="0" dirty="0">
                <a:solidFill>
                  <a:schemeClr val="tx1"/>
                </a:solidFill>
              </a:rPr>
              <a:t>Lead PI:</a:t>
            </a:r>
            <a:r>
              <a:rPr lang="en-US" sz="1400" b="0" dirty="0"/>
              <a:t>	</a:t>
            </a:r>
            <a:r>
              <a:rPr lang="en-US" sz="1400" u="sng" dirty="0" err="1">
                <a:solidFill>
                  <a:srgbClr val="106636"/>
                </a:solidFill>
              </a:rPr>
              <a:t>Xiaodong</a:t>
            </a:r>
            <a:r>
              <a:rPr lang="en-US" sz="1400" u="sng" dirty="0">
                <a:solidFill>
                  <a:srgbClr val="106636"/>
                </a:solidFill>
              </a:rPr>
              <a:t> Xu </a:t>
            </a:r>
            <a:r>
              <a:rPr lang="en-US" sz="1400" b="0" dirty="0">
                <a:solidFill>
                  <a:srgbClr val="106636"/>
                </a:solidFill>
              </a:rPr>
              <a:t>(Washington)</a:t>
            </a:r>
          </a:p>
          <a:p>
            <a:pPr marL="169823" lvl="1" indent="0" defTabSz="0">
              <a:spcBef>
                <a:spcPts val="0"/>
              </a:spcBef>
              <a:buNone/>
              <a:tabLst>
                <a:tab pos="2169605" algn="l"/>
              </a:tabLst>
            </a:pPr>
            <a:r>
              <a:rPr lang="en-US" sz="1400" dirty="0"/>
              <a:t>University Partners: </a:t>
            </a:r>
            <a:r>
              <a:rPr lang="en-US" sz="1400" dirty="0">
                <a:solidFill>
                  <a:srgbClr val="106636"/>
                </a:solidFill>
              </a:rPr>
              <a:t>	Carnegie Melon</a:t>
            </a:r>
            <a:r>
              <a:rPr lang="en-US" sz="1400" dirty="0"/>
              <a:t>	</a:t>
            </a:r>
          </a:p>
          <a:p>
            <a:pPr marL="169823" lvl="1" indent="0" defTabSz="0">
              <a:spcBef>
                <a:spcPts val="0"/>
              </a:spcBef>
              <a:buNone/>
              <a:tabLst>
                <a:tab pos="2169605" algn="l"/>
              </a:tabLst>
            </a:pPr>
            <a:r>
              <a:rPr lang="en-US" sz="1400" dirty="0"/>
              <a:t>Lab Partners:	</a:t>
            </a:r>
            <a:r>
              <a:rPr lang="en-US" sz="1400" dirty="0">
                <a:solidFill>
                  <a:srgbClr val="106636"/>
                </a:solidFill>
              </a:rPr>
              <a:t>ANL</a:t>
            </a:r>
          </a:p>
          <a:p>
            <a:pPr marL="169823" indent="-169823">
              <a:spcBef>
                <a:spcPts val="1200"/>
              </a:spcBef>
              <a:buFont typeface="Wingdings" pitchFamily="2" charset="2"/>
              <a:buChar char="§"/>
              <a:tabLst>
                <a:tab pos="2169605" algn="l"/>
              </a:tabLst>
            </a:pPr>
            <a:r>
              <a:rPr lang="en-US" sz="1800" dirty="0">
                <a:solidFill>
                  <a:schemeClr val="tx1"/>
                </a:solidFill>
              </a:rPr>
              <a:t>Induction and Dynamics of New States of Matter in 2D Materials </a:t>
            </a:r>
          </a:p>
          <a:p>
            <a:pPr marL="169823" indent="-169823">
              <a:buNone/>
              <a:tabLst>
                <a:tab pos="2169605" algn="l"/>
              </a:tabLst>
            </a:pPr>
            <a:r>
              <a:rPr lang="en-US" sz="1400" dirty="0">
                <a:solidFill>
                  <a:schemeClr val="tx1"/>
                </a:solidFill>
              </a:rPr>
              <a:t>	</a:t>
            </a:r>
            <a:r>
              <a:rPr lang="en-US" sz="1400" b="0" dirty="0">
                <a:solidFill>
                  <a:schemeClr val="tx1"/>
                </a:solidFill>
              </a:rPr>
              <a:t>Lead PI:</a:t>
            </a:r>
            <a:r>
              <a:rPr lang="en-US" sz="1400" dirty="0"/>
              <a:t>	</a:t>
            </a:r>
            <a:r>
              <a:rPr lang="en-US" sz="1400" u="sng" dirty="0">
                <a:solidFill>
                  <a:srgbClr val="106636"/>
                </a:solidFill>
              </a:rPr>
              <a:t>Thomas </a:t>
            </a:r>
            <a:r>
              <a:rPr lang="en-US" sz="1400" u="sng" dirty="0" err="1">
                <a:solidFill>
                  <a:srgbClr val="106636"/>
                </a:solidFill>
              </a:rPr>
              <a:t>Devereaux</a:t>
            </a:r>
            <a:r>
              <a:rPr lang="en-US" sz="1400" u="sng" dirty="0">
                <a:solidFill>
                  <a:srgbClr val="106636"/>
                </a:solidFill>
              </a:rPr>
              <a:t> </a:t>
            </a:r>
            <a:r>
              <a:rPr lang="en-US" sz="1400" b="0" dirty="0">
                <a:solidFill>
                  <a:srgbClr val="106636"/>
                </a:solidFill>
              </a:rPr>
              <a:t>(SLAC)</a:t>
            </a:r>
          </a:p>
          <a:p>
            <a:pPr marL="169823" indent="-169823">
              <a:spcBef>
                <a:spcPts val="1200"/>
              </a:spcBef>
              <a:buFont typeface="Wingdings" pitchFamily="2" charset="2"/>
              <a:buChar char="§"/>
              <a:tabLst>
                <a:tab pos="2169605" algn="l"/>
              </a:tabLst>
            </a:pPr>
            <a:r>
              <a:rPr lang="en-US" sz="1800" dirty="0">
                <a:solidFill>
                  <a:schemeClr val="tx1"/>
                </a:solidFill>
              </a:rPr>
              <a:t>Understanding Valley Spin Coupling and 2D </a:t>
            </a:r>
            <a:r>
              <a:rPr lang="en-US" sz="1800" dirty="0" err="1">
                <a:solidFill>
                  <a:schemeClr val="tx1"/>
                </a:solidFill>
              </a:rPr>
              <a:t>Exciton</a:t>
            </a:r>
            <a:r>
              <a:rPr lang="en-US" sz="1800" dirty="0">
                <a:solidFill>
                  <a:schemeClr val="tx1"/>
                </a:solidFill>
              </a:rPr>
              <a:t> Gases in Layered Materials at Extreme Magnetic </a:t>
            </a:r>
            <a:r>
              <a:rPr lang="en-US" sz="1800" dirty="0" smtClean="0">
                <a:solidFill>
                  <a:schemeClr val="tx1"/>
                </a:solidFill>
              </a:rPr>
              <a:t>Fields</a:t>
            </a:r>
            <a:endParaRPr lang="en-US" sz="1600" dirty="0">
              <a:solidFill>
                <a:schemeClr val="tx1"/>
              </a:solidFill>
            </a:endParaRPr>
          </a:p>
          <a:p>
            <a:pPr marL="169823" lvl="1" indent="0">
              <a:buNone/>
              <a:tabLst>
                <a:tab pos="2169605" algn="l"/>
              </a:tabLst>
            </a:pPr>
            <a:r>
              <a:rPr lang="en-US" sz="1200" dirty="0"/>
              <a:t>Lead PI:	</a:t>
            </a:r>
            <a:r>
              <a:rPr lang="en-US" sz="1200" b="1" u="sng" dirty="0">
                <a:solidFill>
                  <a:srgbClr val="106636"/>
                </a:solidFill>
              </a:rPr>
              <a:t>Denis </a:t>
            </a:r>
            <a:r>
              <a:rPr lang="en-US" sz="1200" b="1" u="sng" dirty="0" err="1" smtClean="0">
                <a:solidFill>
                  <a:srgbClr val="106636"/>
                </a:solidFill>
              </a:rPr>
              <a:t>Karaiskaj</a:t>
            </a:r>
            <a:r>
              <a:rPr lang="en-US" sz="1200" b="1" u="sng" dirty="0" smtClean="0">
                <a:solidFill>
                  <a:srgbClr val="106636"/>
                </a:solidFill>
              </a:rPr>
              <a:t> </a:t>
            </a:r>
            <a:r>
              <a:rPr lang="en-US" sz="1200" dirty="0">
                <a:solidFill>
                  <a:srgbClr val="106636"/>
                </a:solidFill>
              </a:rPr>
              <a:t>(Univ. of South Florida)</a:t>
            </a:r>
          </a:p>
          <a:p>
            <a:pPr marL="169823" lvl="1" indent="0">
              <a:buNone/>
              <a:tabLst>
                <a:tab pos="2169605" algn="l"/>
              </a:tabLst>
            </a:pPr>
            <a:r>
              <a:rPr lang="en-US" sz="1200" dirty="0"/>
              <a:t>University Partners: 	</a:t>
            </a:r>
            <a:r>
              <a:rPr lang="en-US" sz="1200" dirty="0">
                <a:solidFill>
                  <a:srgbClr val="106636"/>
                </a:solidFill>
              </a:rPr>
              <a:t>Univ. Alabama, Penn State	</a:t>
            </a:r>
          </a:p>
          <a:p>
            <a:pPr marL="169823" indent="-169823">
              <a:spcBef>
                <a:spcPts val="1200"/>
              </a:spcBef>
              <a:buFont typeface="Wingdings" pitchFamily="2" charset="2"/>
              <a:buChar char="§"/>
              <a:tabLst>
                <a:tab pos="2169605" algn="l"/>
              </a:tabLst>
            </a:pPr>
            <a:r>
              <a:rPr lang="en-US" sz="1800" dirty="0">
                <a:solidFill>
                  <a:schemeClr val="tx1"/>
                </a:solidFill>
              </a:rPr>
              <a:t>Dynamic Visualization and Control of Emergent Phases in Complex Oxide  </a:t>
            </a:r>
            <a:r>
              <a:rPr lang="en-US" sz="1800" dirty="0" err="1">
                <a:solidFill>
                  <a:schemeClr val="tx1"/>
                </a:solidFill>
              </a:rPr>
              <a:t>Heterostructures</a:t>
            </a:r>
            <a:r>
              <a:rPr lang="en-US" sz="1800" dirty="0">
                <a:solidFill>
                  <a:schemeClr val="tx1"/>
                </a:solidFill>
              </a:rPr>
              <a:t> </a:t>
            </a:r>
            <a:r>
              <a:rPr lang="en-US" sz="1800" b="0" dirty="0" smtClean="0"/>
              <a:t> </a:t>
            </a:r>
            <a:endParaRPr lang="en-US" sz="1800" b="0" dirty="0"/>
          </a:p>
          <a:p>
            <a:pPr marL="169823" lvl="1" indent="0">
              <a:buNone/>
              <a:tabLst>
                <a:tab pos="2169605" algn="l"/>
              </a:tabLst>
            </a:pPr>
            <a:r>
              <a:rPr lang="en-US" sz="1200" dirty="0"/>
              <a:t>Lead PI:	</a:t>
            </a:r>
            <a:r>
              <a:rPr lang="en-US" sz="1200" b="1" u="sng" dirty="0">
                <a:solidFill>
                  <a:srgbClr val="106636"/>
                </a:solidFill>
              </a:rPr>
              <a:t>V. </a:t>
            </a:r>
            <a:r>
              <a:rPr lang="en-US" sz="1200" b="1" u="sng" dirty="0" err="1">
                <a:solidFill>
                  <a:srgbClr val="106636"/>
                </a:solidFill>
              </a:rPr>
              <a:t>Gopalan</a:t>
            </a:r>
            <a:r>
              <a:rPr lang="en-US" sz="1200" b="1" u="sng" dirty="0">
                <a:solidFill>
                  <a:srgbClr val="106636"/>
                </a:solidFill>
              </a:rPr>
              <a:t>  </a:t>
            </a:r>
            <a:r>
              <a:rPr lang="en-US" sz="1200" dirty="0">
                <a:solidFill>
                  <a:srgbClr val="106636"/>
                </a:solidFill>
              </a:rPr>
              <a:t>(Penn State)</a:t>
            </a:r>
            <a:endParaRPr lang="en-US" sz="1200" dirty="0"/>
          </a:p>
          <a:p>
            <a:pPr marL="169823" lvl="2" indent="0" defTabSz="0">
              <a:spcBef>
                <a:spcPts val="0"/>
              </a:spcBef>
              <a:buNone/>
              <a:tabLst>
                <a:tab pos="2169605" algn="l"/>
              </a:tabLst>
            </a:pPr>
            <a:r>
              <a:rPr lang="en-US" sz="1200" dirty="0"/>
              <a:t>University Partners: 	</a:t>
            </a:r>
            <a:r>
              <a:rPr lang="en-US" sz="1200" dirty="0">
                <a:solidFill>
                  <a:srgbClr val="106636"/>
                </a:solidFill>
              </a:rPr>
              <a:t>UCSD, U. Arkansas, Columbia, Drexel</a:t>
            </a:r>
          </a:p>
          <a:p>
            <a:pPr marL="169823" lvl="2" indent="0" defTabSz="0">
              <a:spcBef>
                <a:spcPts val="0"/>
              </a:spcBef>
              <a:buNone/>
              <a:tabLst>
                <a:tab pos="2169605" algn="l"/>
              </a:tabLst>
            </a:pPr>
            <a:r>
              <a:rPr lang="en-US" sz="1200" dirty="0"/>
              <a:t>Lab Partners:	</a:t>
            </a:r>
            <a:r>
              <a:rPr lang="en-US" sz="1200" dirty="0">
                <a:solidFill>
                  <a:srgbClr val="106636"/>
                </a:solidFill>
              </a:rPr>
              <a:t>ANL, LBNL</a:t>
            </a:r>
            <a:endParaRPr lang="en-US" sz="1400" dirty="0">
              <a:solidFill>
                <a:srgbClr val="106636"/>
              </a:solidFill>
            </a:endParaRPr>
          </a:p>
          <a:p>
            <a:pPr marL="169823" indent="-169823">
              <a:spcBef>
                <a:spcPts val="1200"/>
              </a:spcBef>
              <a:buFont typeface="Wingdings" pitchFamily="2" charset="2"/>
              <a:buChar char="§"/>
              <a:tabLst>
                <a:tab pos="2169605" algn="l"/>
              </a:tabLst>
            </a:pPr>
            <a:r>
              <a:rPr lang="en-US" sz="1800" dirty="0">
                <a:solidFill>
                  <a:prstClr val="black"/>
                </a:solidFill>
              </a:rPr>
              <a:t>Ultrafast IR Nano-Spectroscopy and Nano-Imaging of Unconventional Superconductivity in </a:t>
            </a:r>
            <a:r>
              <a:rPr lang="en-US" sz="1800" dirty="0" err="1">
                <a:solidFill>
                  <a:prstClr val="black"/>
                </a:solidFill>
              </a:rPr>
              <a:t>Cuprate</a:t>
            </a:r>
            <a:r>
              <a:rPr lang="en-US" sz="1800" dirty="0">
                <a:solidFill>
                  <a:prstClr val="black"/>
                </a:solidFill>
              </a:rPr>
              <a:t> and </a:t>
            </a:r>
            <a:r>
              <a:rPr lang="en-US" sz="1800" dirty="0" err="1">
                <a:solidFill>
                  <a:prstClr val="black"/>
                </a:solidFill>
              </a:rPr>
              <a:t>Pnictide</a:t>
            </a:r>
            <a:r>
              <a:rPr lang="en-US" sz="1800" dirty="0">
                <a:solidFill>
                  <a:prstClr val="black"/>
                </a:solidFill>
              </a:rPr>
              <a:t> Hi-</a:t>
            </a:r>
            <a:r>
              <a:rPr lang="en-US" sz="1800" dirty="0" err="1">
                <a:solidFill>
                  <a:prstClr val="black"/>
                </a:solidFill>
              </a:rPr>
              <a:t>Tc</a:t>
            </a:r>
            <a:r>
              <a:rPr lang="en-US" sz="1800" dirty="0">
                <a:solidFill>
                  <a:prstClr val="black"/>
                </a:solidFill>
              </a:rPr>
              <a:t> Systems </a:t>
            </a:r>
          </a:p>
          <a:p>
            <a:pPr marL="169823" lvl="1" indent="0">
              <a:buNone/>
              <a:tabLst>
                <a:tab pos="2169605" algn="l"/>
              </a:tabLst>
            </a:pPr>
            <a:r>
              <a:rPr lang="en-US" sz="1200" dirty="0"/>
              <a:t>Lead PI:	</a:t>
            </a:r>
            <a:r>
              <a:rPr lang="en-US" sz="1200" u="sng" dirty="0" err="1">
                <a:solidFill>
                  <a:srgbClr val="106636"/>
                </a:solidFill>
              </a:rPr>
              <a:t>Dimitri</a:t>
            </a:r>
            <a:r>
              <a:rPr lang="en-US" sz="1200" u="sng" dirty="0">
                <a:solidFill>
                  <a:srgbClr val="106636"/>
                </a:solidFill>
              </a:rPr>
              <a:t> Basov </a:t>
            </a:r>
            <a:r>
              <a:rPr lang="en-US" sz="1200" dirty="0">
                <a:solidFill>
                  <a:srgbClr val="106636"/>
                </a:solidFill>
              </a:rPr>
              <a:t>(UCSD)</a:t>
            </a:r>
            <a:endParaRPr lang="en-US" sz="1200" dirty="0"/>
          </a:p>
          <a:p>
            <a:pPr marL="169823" lvl="2" indent="0" defTabSz="0">
              <a:spcBef>
                <a:spcPts val="0"/>
              </a:spcBef>
              <a:buNone/>
              <a:tabLst>
                <a:tab pos="2169605" algn="l"/>
              </a:tabLst>
            </a:pPr>
            <a:r>
              <a:rPr lang="en-US" sz="1200" dirty="0"/>
              <a:t>University Partners: 	</a:t>
            </a:r>
            <a:r>
              <a:rPr lang="en-US" sz="1200" dirty="0">
                <a:solidFill>
                  <a:srgbClr val="106636"/>
                </a:solidFill>
              </a:rPr>
              <a:t>Columbia</a:t>
            </a:r>
            <a:endParaRPr lang="en-US" dirty="0"/>
          </a:p>
          <a:p>
            <a:pPr marL="2174367" lvl="1" indent="-1939472" defTabSz="0">
              <a:spcBef>
                <a:spcPts val="0"/>
              </a:spcBef>
              <a:buNone/>
              <a:tabLst>
                <a:tab pos="2174367" algn="l"/>
              </a:tabLst>
            </a:pPr>
            <a:endParaRPr lang="en-US" sz="1400" dirty="0"/>
          </a:p>
          <a:p>
            <a:pPr marL="2174367" lvl="1" indent="-1939472" defTabSz="0">
              <a:spcBef>
                <a:spcPts val="0"/>
              </a:spcBef>
              <a:buNone/>
              <a:tabLst>
                <a:tab pos="2174367" algn="l"/>
              </a:tabLst>
            </a:pPr>
            <a:endParaRPr lang="en-US" sz="1400" i="1" dirty="0"/>
          </a:p>
          <a:p>
            <a:pPr marL="2174367" lvl="1" indent="-1939472" defTabSz="0">
              <a:spcBef>
                <a:spcPts val="0"/>
              </a:spcBef>
              <a:buNone/>
              <a:tabLst>
                <a:tab pos="2174367" algn="l"/>
              </a:tabLst>
            </a:pPr>
            <a:endParaRPr lang="en-US" sz="1400" dirty="0">
              <a:solidFill>
                <a:srgbClr val="106636"/>
              </a:solidFill>
            </a:endParaRPr>
          </a:p>
          <a:p>
            <a:endParaRPr lang="en-US" sz="1400" dirty="0">
              <a:solidFill>
                <a:srgbClr val="106636"/>
              </a:solidFill>
            </a:endParaRPr>
          </a:p>
          <a:p>
            <a:pPr marL="2174367" lvl="1" indent="-1939472" defTabSz="0">
              <a:spcBef>
                <a:spcPts val="0"/>
              </a:spcBef>
              <a:buNone/>
              <a:tabLst>
                <a:tab pos="2174367" algn="l"/>
              </a:tabLst>
            </a:pPr>
            <a:endParaRPr lang="en-US" sz="1400" dirty="0">
              <a:solidFill>
                <a:srgbClr val="106636"/>
              </a:solidFill>
            </a:endParaRPr>
          </a:p>
          <a:p>
            <a:pPr marL="234894" indent="-234894">
              <a:lnSpc>
                <a:spcPts val="1999"/>
              </a:lnSpc>
              <a:spcBef>
                <a:spcPts val="1200"/>
              </a:spcBef>
              <a:buFont typeface="Wingdings" pitchFamily="2" charset="2"/>
              <a:buChar char="§"/>
            </a:pPr>
            <a:endParaRPr lang="en-US" sz="1700" dirty="0">
              <a:solidFill>
                <a:schemeClr val="tx1"/>
              </a:solidFill>
            </a:endParaRPr>
          </a:p>
        </p:txBody>
      </p:sp>
    </p:spTree>
    <p:extLst>
      <p:ext uri="{BB962C8B-B14F-4D97-AF65-F5344CB8AC3E}">
        <p14:creationId xmlns:p14="http://schemas.microsoft.com/office/powerpoint/2010/main" val="253645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721" y="1589249"/>
            <a:ext cx="7419976" cy="3539408"/>
          </a:xfrm>
          <a:prstGeom prst="rect">
            <a:avLst/>
          </a:prstGeom>
        </p:spPr>
        <p:txBody>
          <a:bodyPr wrap="square" lIns="91397" tIns="45698" rIns="91397" bIns="45698">
            <a:spAutoFit/>
          </a:bodyPr>
          <a:lstStyle/>
          <a:p>
            <a:pPr marL="628072" indent="-626310" defTabSz="912115">
              <a:spcBef>
                <a:spcPts val="1200"/>
              </a:spcBef>
              <a:spcAft>
                <a:spcPts val="1200"/>
              </a:spcAft>
              <a:buFont typeface="Wingdings" pitchFamily="2" charset="2"/>
              <a:buChar char="§"/>
            </a:pPr>
            <a:r>
              <a:rPr lang="en-US" sz="2400" dirty="0">
                <a:solidFill>
                  <a:srgbClr val="006600"/>
                </a:solidFill>
                <a:latin typeface="Arial" pitchFamily="34" charset="0"/>
                <a:cs typeface="Arial" pitchFamily="34" charset="0"/>
              </a:rPr>
              <a:t>BES Staffing Update</a:t>
            </a:r>
          </a:p>
          <a:p>
            <a:pPr marL="628072" indent="-626310" defTabSz="912115">
              <a:spcBef>
                <a:spcPts val="1200"/>
              </a:spcBef>
              <a:spcAft>
                <a:spcPts val="1200"/>
              </a:spcAft>
              <a:buFont typeface="Wingdings" pitchFamily="2" charset="2"/>
              <a:buChar char="§"/>
            </a:pPr>
            <a:r>
              <a:rPr lang="en-US" sz="2400" dirty="0">
                <a:solidFill>
                  <a:srgbClr val="006600"/>
                </a:solidFill>
                <a:latin typeface="Arial" pitchFamily="34" charset="0"/>
                <a:cs typeface="Arial" pitchFamily="34" charset="0"/>
              </a:rPr>
              <a:t>FY 2014 Program Highlights</a:t>
            </a:r>
          </a:p>
          <a:p>
            <a:pPr marL="628072" indent="-626310" defTabSz="912115">
              <a:spcBef>
                <a:spcPts val="1200"/>
              </a:spcBef>
              <a:spcAft>
                <a:spcPts val="1200"/>
              </a:spcAft>
              <a:buFont typeface="Wingdings" pitchFamily="2" charset="2"/>
              <a:buChar char="§"/>
            </a:pPr>
            <a:r>
              <a:rPr lang="en-US" sz="2400" dirty="0">
                <a:solidFill>
                  <a:srgbClr val="006600"/>
                </a:solidFill>
                <a:latin typeface="Arial" pitchFamily="34" charset="0"/>
                <a:cs typeface="Arial" pitchFamily="34" charset="0"/>
              </a:rPr>
              <a:t>FY 2015 President’s Request and Congressional Marks</a:t>
            </a:r>
          </a:p>
          <a:p>
            <a:pPr marL="628072" indent="-626310" defTabSz="912115">
              <a:spcBef>
                <a:spcPts val="1200"/>
              </a:spcBef>
              <a:spcAft>
                <a:spcPts val="1200"/>
              </a:spcAft>
              <a:buFont typeface="Wingdings" pitchFamily="2" charset="2"/>
              <a:buChar char="§"/>
            </a:pPr>
            <a:r>
              <a:rPr lang="en-US" sz="2400" dirty="0">
                <a:solidFill>
                  <a:srgbClr val="006600"/>
                </a:solidFill>
                <a:latin typeface="Arial" pitchFamily="34" charset="0"/>
                <a:cs typeface="Arial" pitchFamily="34" charset="0"/>
              </a:rPr>
              <a:t>New BESAC Charge</a:t>
            </a:r>
          </a:p>
          <a:p>
            <a:pPr marL="628072" indent="-626310" defTabSz="912115">
              <a:spcBef>
                <a:spcPts val="1200"/>
              </a:spcBef>
              <a:spcAft>
                <a:spcPts val="1200"/>
              </a:spcAft>
              <a:buFont typeface="Wingdings" pitchFamily="2" charset="2"/>
              <a:buChar char="§"/>
            </a:pPr>
            <a:endParaRPr lang="en-US" sz="2400" dirty="0">
              <a:solidFill>
                <a:srgbClr val="006600"/>
              </a:solidFill>
              <a:latin typeface="Arial" pitchFamily="34" charset="0"/>
              <a:cs typeface="Arial" pitchFamily="34" charset="0"/>
            </a:endParaRPr>
          </a:p>
        </p:txBody>
      </p:sp>
      <p:sp>
        <p:nvSpPr>
          <p:cNvPr id="4" name="Rectangle 3"/>
          <p:cNvSpPr>
            <a:spLocks noChangeArrowheads="1"/>
          </p:cNvSpPr>
          <p:nvPr/>
        </p:nvSpPr>
        <p:spPr bwMode="auto">
          <a:xfrm>
            <a:off x="0" y="115168"/>
            <a:ext cx="9144000" cy="723265"/>
          </a:xfrm>
          <a:prstGeom prst="rect">
            <a:avLst/>
          </a:prstGeom>
          <a:noFill/>
          <a:ln w="9525">
            <a:noFill/>
            <a:miter lim="800000"/>
            <a:headEnd/>
            <a:tailEnd/>
          </a:ln>
        </p:spPr>
        <p:txBody>
          <a:bodyPr lIns="101609" tIns="50805" rIns="101609" bIns="50805"/>
          <a:lstStyle/>
          <a:p>
            <a:pPr algn="ctr" defTabSz="913972" fontAlgn="auto">
              <a:spcBef>
                <a:spcPts val="0"/>
              </a:spcBef>
              <a:spcAft>
                <a:spcPts val="0"/>
              </a:spcAft>
              <a:tabLst>
                <a:tab pos="1885983" algn="l"/>
              </a:tabLst>
              <a:defRPr/>
            </a:pPr>
            <a:r>
              <a:rPr lang="en-US" sz="3000" kern="0" dirty="0">
                <a:solidFill>
                  <a:srgbClr val="006600"/>
                </a:solidFill>
                <a:latin typeface="Arial" pitchFamily="34" charset="0"/>
                <a:cs typeface="Arial" pitchFamily="34" charset="0"/>
              </a:rPr>
              <a:t>Outline</a:t>
            </a:r>
          </a:p>
        </p:txBody>
      </p:sp>
      <p:sp>
        <p:nvSpPr>
          <p:cNvPr id="5"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92627" y="1564041"/>
            <a:ext cx="4185278" cy="4042067"/>
            <a:chOff x="4629200" y="2294622"/>
            <a:chExt cx="5080043" cy="4457425"/>
          </a:xfrm>
        </p:grpSpPr>
        <p:pic>
          <p:nvPicPr>
            <p:cNvPr id="10" name="Picture 9" descr="Power ramp u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200" y="2671360"/>
              <a:ext cx="4928657" cy="3168422"/>
            </a:xfrm>
            <a:prstGeom prst="rect">
              <a:avLst/>
            </a:prstGeom>
          </p:spPr>
        </p:pic>
        <p:sp>
          <p:nvSpPr>
            <p:cNvPr id="8" name="TextBox 7"/>
            <p:cNvSpPr txBox="1"/>
            <p:nvPr/>
          </p:nvSpPr>
          <p:spPr>
            <a:xfrm>
              <a:off x="5139534" y="2294622"/>
              <a:ext cx="3907992" cy="376738"/>
            </a:xfrm>
            <a:prstGeom prst="rect">
              <a:avLst/>
            </a:prstGeom>
            <a:noFill/>
          </p:spPr>
          <p:txBody>
            <a:bodyPr wrap="none" rtlCol="0">
              <a:spAutoFit/>
            </a:bodyPr>
            <a:lstStyle/>
            <a:p>
              <a:pPr algn="ctr">
                <a:lnSpc>
                  <a:spcPct val="90000"/>
                </a:lnSpc>
              </a:pPr>
              <a:r>
                <a:rPr lang="en-US" b="1" dirty="0" smtClean="0"/>
                <a:t>SNS Target 9 Power History</a:t>
              </a:r>
            </a:p>
          </p:txBody>
        </p:sp>
        <p:sp>
          <p:nvSpPr>
            <p:cNvPr id="9" name="TextBox 8"/>
            <p:cNvSpPr txBox="1"/>
            <p:nvPr/>
          </p:nvSpPr>
          <p:spPr>
            <a:xfrm>
              <a:off x="4815400" y="6100393"/>
              <a:ext cx="4893843" cy="651654"/>
            </a:xfrm>
            <a:prstGeom prst="rect">
              <a:avLst/>
            </a:prstGeom>
            <a:noFill/>
          </p:spPr>
          <p:txBody>
            <a:bodyPr wrap="none" rtlCol="0">
              <a:spAutoFit/>
            </a:bodyPr>
            <a:lstStyle/>
            <a:p>
              <a:pPr algn="ctr">
                <a:lnSpc>
                  <a:spcPct val="90000"/>
                </a:lnSpc>
              </a:pPr>
              <a:r>
                <a:rPr lang="en-US" dirty="0"/>
                <a:t>Power stepped from 1 MW to 1.4 MW</a:t>
              </a:r>
            </a:p>
            <a:p>
              <a:pPr algn="ctr">
                <a:lnSpc>
                  <a:spcPct val="90000"/>
                </a:lnSpc>
              </a:pPr>
              <a:r>
                <a:rPr lang="en-US" dirty="0"/>
                <a:t>starting in February 2014</a:t>
              </a:r>
            </a:p>
          </p:txBody>
        </p:sp>
      </p:grpSp>
      <p:sp>
        <p:nvSpPr>
          <p:cNvPr id="2" name="Content Placeholder 1"/>
          <p:cNvSpPr>
            <a:spLocks noGrp="1"/>
          </p:cNvSpPr>
          <p:nvPr>
            <p:ph idx="1"/>
          </p:nvPr>
        </p:nvSpPr>
        <p:spPr>
          <a:xfrm>
            <a:off x="0" y="796387"/>
            <a:ext cx="4812052" cy="5486401"/>
          </a:xfrm>
        </p:spPr>
        <p:txBody>
          <a:bodyPr/>
          <a:lstStyle/>
          <a:p>
            <a:pPr>
              <a:spcBef>
                <a:spcPts val="1000"/>
              </a:spcBef>
              <a:buFont typeface="Wingdings" pitchFamily="2" charset="2"/>
              <a:buChar char="§"/>
            </a:pPr>
            <a:r>
              <a:rPr lang="en-US" sz="1600" b="0" dirty="0"/>
              <a:t>Breaking previous records, SNS operated reliably at its maximum design power of 1.4 MW at the end the Spring 2014 run period. </a:t>
            </a:r>
          </a:p>
          <a:p>
            <a:pPr>
              <a:spcBef>
                <a:spcPts val="1000"/>
              </a:spcBef>
              <a:buFont typeface="Wingdings" pitchFamily="2" charset="2"/>
              <a:buChar char="§"/>
            </a:pPr>
            <a:r>
              <a:rPr lang="en-US" sz="1600" b="0" dirty="0"/>
              <a:t>Power was gradually increased from 1 MW to the record 1.425  MW following the Winter 2014 shutdown.</a:t>
            </a:r>
          </a:p>
          <a:p>
            <a:pPr>
              <a:spcBef>
                <a:spcPts val="1000"/>
              </a:spcBef>
              <a:buFont typeface="Wingdings" pitchFamily="2" charset="2"/>
              <a:buChar char="§"/>
            </a:pPr>
            <a:r>
              <a:rPr lang="en-US" sz="1600" b="0" dirty="0"/>
              <a:t>1.3-1.4 MW operation to continue after Summer 2014 providing up to 40% higher flux than previous 1 MW operation.</a:t>
            </a:r>
          </a:p>
          <a:p>
            <a:pPr>
              <a:spcBef>
                <a:spcPts val="1000"/>
              </a:spcBef>
              <a:buFont typeface="Wingdings" pitchFamily="2" charset="2"/>
              <a:buChar char="§"/>
            </a:pPr>
            <a:r>
              <a:rPr lang="en-US" sz="1600" b="0" dirty="0"/>
              <a:t>Significant improvements in quality assurance in target manufacturing and a new “jet-flow” design have mitigated target failure issues and may lead to significant longer target lifetimes than previously indicated.</a:t>
            </a:r>
          </a:p>
          <a:p>
            <a:pPr>
              <a:spcBef>
                <a:spcPts val="1000"/>
              </a:spcBef>
              <a:buFont typeface="Wingdings" pitchFamily="2" charset="2"/>
              <a:buChar char="§"/>
            </a:pPr>
            <a:r>
              <a:rPr lang="en-US" sz="1600" b="0" dirty="0"/>
              <a:t>In addition to the maximum power of 1.425 MW, new energy and power records were set:</a:t>
            </a:r>
          </a:p>
          <a:p>
            <a:pPr marL="742776" lvl="1" indent="-285684">
              <a:lnSpc>
                <a:spcPct val="90000"/>
              </a:lnSpc>
              <a:buFont typeface="Arial" panose="020B0604020202020204" pitchFamily="34" charset="0"/>
              <a:buChar char="•"/>
            </a:pPr>
            <a:r>
              <a:rPr lang="en-US" sz="1200" dirty="0"/>
              <a:t>Energy on Target (T9): 4195 MW-</a:t>
            </a:r>
            <a:r>
              <a:rPr lang="en-US" sz="1200" dirty="0" err="1"/>
              <a:t>Hr</a:t>
            </a:r>
            <a:endParaRPr lang="en-US" sz="1200" dirty="0"/>
          </a:p>
          <a:p>
            <a:pPr marL="742776" lvl="1" indent="-285684">
              <a:lnSpc>
                <a:spcPct val="90000"/>
              </a:lnSpc>
              <a:buFont typeface="Arial" panose="020B0604020202020204" pitchFamily="34" charset="0"/>
              <a:buChar char="•"/>
            </a:pPr>
            <a:r>
              <a:rPr lang="en-US" sz="1200" dirty="0"/>
              <a:t>Average Power to Target (T9): 1.033 MW</a:t>
            </a:r>
          </a:p>
          <a:p>
            <a:pPr marL="742776" lvl="1" indent="-285684">
              <a:lnSpc>
                <a:spcPct val="90000"/>
              </a:lnSpc>
              <a:buFont typeface="Arial" panose="020B0604020202020204" pitchFamily="34" charset="0"/>
              <a:buChar char="•"/>
            </a:pPr>
            <a:r>
              <a:rPr lang="en-US" sz="1200" dirty="0"/>
              <a:t>24 hour shift energy: 31.43 MW-</a:t>
            </a:r>
            <a:r>
              <a:rPr lang="en-US" sz="1200" dirty="0" err="1"/>
              <a:t>Hr</a:t>
            </a:r>
            <a:r>
              <a:rPr lang="en-US" sz="1200" dirty="0"/>
              <a:t> on 6/25-26/14</a:t>
            </a:r>
          </a:p>
          <a:p>
            <a:pPr marL="742776" lvl="1" indent="-285684">
              <a:lnSpc>
                <a:spcPct val="90000"/>
              </a:lnSpc>
              <a:buFont typeface="Arial" panose="020B0604020202020204" pitchFamily="34" charset="0"/>
              <a:buChar char="•"/>
            </a:pPr>
            <a:r>
              <a:rPr lang="en-US" sz="1200" dirty="0"/>
              <a:t>Longest running Proton Beam Window: 12.5 </a:t>
            </a:r>
            <a:r>
              <a:rPr lang="en-US" sz="1200" dirty="0" err="1"/>
              <a:t>dpa</a:t>
            </a:r>
            <a:r>
              <a:rPr lang="en-US" sz="1200" dirty="0"/>
              <a:t> (installed 07/12)</a:t>
            </a:r>
          </a:p>
        </p:txBody>
      </p:sp>
      <p:sp>
        <p:nvSpPr>
          <p:cNvPr id="3" name="Title 2"/>
          <p:cNvSpPr>
            <a:spLocks noGrp="1"/>
          </p:cNvSpPr>
          <p:nvPr>
            <p:ph type="title"/>
          </p:nvPr>
        </p:nvSpPr>
        <p:spPr>
          <a:xfrm>
            <a:off x="0" y="-123825"/>
            <a:ext cx="9144000" cy="924224"/>
          </a:xfrm>
        </p:spPr>
        <p:txBody>
          <a:bodyPr/>
          <a:lstStyle/>
          <a:p>
            <a:r>
              <a:rPr lang="en-US" dirty="0"/>
              <a:t>SNS operates at record power of 1.4 </a:t>
            </a:r>
            <a:r>
              <a:rPr lang="en-US" dirty="0" smtClean="0"/>
              <a:t>MW</a:t>
            </a:r>
            <a:br>
              <a:rPr lang="en-US" dirty="0" smtClean="0"/>
            </a:br>
            <a:r>
              <a:rPr lang="en-US" dirty="0" smtClean="0"/>
              <a:t>and on path to continue at this level  </a:t>
            </a:r>
            <a:endParaRPr lang="en-US" dirty="0"/>
          </a:p>
        </p:txBody>
      </p:sp>
      <p:sp>
        <p:nvSpPr>
          <p:cNvPr id="5" name="Slide Number Placeholder 4"/>
          <p:cNvSpPr>
            <a:spLocks noGrp="1"/>
          </p:cNvSpPr>
          <p:nvPr>
            <p:ph type="sldNum" sz="quarter" idx="11"/>
          </p:nvPr>
        </p:nvSpPr>
        <p:spPr/>
        <p:txBody>
          <a:bodyPr/>
          <a:lstStyle/>
          <a:p>
            <a:pPr>
              <a:defRPr/>
            </a:pPr>
            <a:fld id="{21722FF3-B2FF-4B9D-A1FC-2641F0BD8CF1}" type="slidenum">
              <a:rPr lang="en-US" smtClean="0"/>
              <a:pPr>
                <a:defRPr/>
              </a:pPr>
              <a:t>20</a:t>
            </a:fld>
            <a:endParaRPr lang="en-US" dirty="0"/>
          </a:p>
        </p:txBody>
      </p:sp>
    </p:spTree>
    <p:extLst>
      <p:ext uri="{BB962C8B-B14F-4D97-AF65-F5344CB8AC3E}">
        <p14:creationId xmlns:p14="http://schemas.microsoft.com/office/powerpoint/2010/main" val="611060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147" y="2"/>
            <a:ext cx="8229600" cy="624689"/>
          </a:xfrm>
        </p:spPr>
        <p:txBody>
          <a:bodyPr/>
          <a:lstStyle/>
          <a:p>
            <a:r>
              <a:rPr lang="en-US" dirty="0" smtClean="0"/>
              <a:t>SING-II Project to Complete at the SNS in Sept 2014</a:t>
            </a:r>
            <a:endParaRPr lang="en-US" dirty="0"/>
          </a:p>
        </p:txBody>
      </p:sp>
      <p:sp>
        <p:nvSpPr>
          <p:cNvPr id="5" name="Content Placeholder 4"/>
          <p:cNvSpPr>
            <a:spLocks noGrp="1"/>
          </p:cNvSpPr>
          <p:nvPr>
            <p:ph idx="1"/>
          </p:nvPr>
        </p:nvSpPr>
        <p:spPr>
          <a:xfrm>
            <a:off x="316871" y="914400"/>
            <a:ext cx="4925085" cy="5266136"/>
          </a:xfrm>
        </p:spPr>
        <p:txBody>
          <a:bodyPr>
            <a:normAutofit lnSpcReduction="10000"/>
          </a:bodyPr>
          <a:lstStyle/>
          <a:p>
            <a:pPr>
              <a:lnSpc>
                <a:spcPct val="110000"/>
              </a:lnSpc>
              <a:buFont typeface="Wingdings" pitchFamily="2" charset="2"/>
              <a:buChar char="§"/>
            </a:pPr>
            <a:r>
              <a:rPr lang="en-US" sz="1600" dirty="0"/>
              <a:t>The SNS Instruments Next Generation II (SING-II), project designed and built 4 new neutron scattering instruments at the SNS:</a:t>
            </a:r>
          </a:p>
          <a:p>
            <a:pPr lvl="1"/>
            <a:r>
              <a:rPr lang="en-US" sz="1400" dirty="0"/>
              <a:t>VISION – A Be filter analyzer inelastic instrument for chemical spectroscopy</a:t>
            </a:r>
          </a:p>
          <a:p>
            <a:pPr lvl="1"/>
            <a:r>
              <a:rPr lang="en-US" sz="1400" dirty="0" err="1"/>
              <a:t>MaNDi</a:t>
            </a:r>
            <a:r>
              <a:rPr lang="en-US" sz="1400" dirty="0"/>
              <a:t> – A new design protein crystallography machine that connects BES interests with OBER and NIH.  It completed 10 structures during its commissioning phase from Jan.-June 2014. </a:t>
            </a:r>
          </a:p>
          <a:p>
            <a:pPr lvl="1"/>
            <a:r>
              <a:rPr lang="en-US" sz="1400" dirty="0"/>
              <a:t>CORELLI – A unique instrument for isolating and analyzing diffuse scattering apart from inelastic components.</a:t>
            </a:r>
          </a:p>
          <a:p>
            <a:pPr lvl="1"/>
            <a:r>
              <a:rPr lang="en-US" sz="1400" dirty="0"/>
              <a:t>USANS – A double-crystal design low Q machine to probe 100 times longer length scales than conventional SANS</a:t>
            </a:r>
          </a:p>
          <a:p>
            <a:pPr>
              <a:lnSpc>
                <a:spcPct val="110000"/>
              </a:lnSpc>
              <a:buFont typeface="Wingdings" pitchFamily="2" charset="2"/>
              <a:buChar char="§"/>
            </a:pPr>
            <a:r>
              <a:rPr lang="en-US" sz="1600" dirty="0"/>
              <a:t>The SC OPA CD-4 review of the SING-II project will be Aug. 5-6, 2014 and includes the CORELLI and USANS instruments.  VISION and MaNDi previously received CD-4 in Feb. 2012, and Aug. 2013 respectively. The project will complete on schedule (CD-4 Sept. 2014) and under the $60M TPC.</a:t>
            </a:r>
          </a:p>
        </p:txBody>
      </p:sp>
      <p:pic>
        <p:nvPicPr>
          <p:cNvPr id="6" name="Content Placeholder 2"/>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1031" y="832919"/>
            <a:ext cx="2552971" cy="1769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9523" y="3750186"/>
            <a:ext cx="1774479" cy="24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C:\Users\diz\AppData\Local\Microsoft\Windows\Temporary Internet Files\Content.Outlook\P43DEW88\Detector #2b (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93" t="18606" r="19022" b="11091"/>
          <a:stretch/>
        </p:blipFill>
        <p:spPr bwMode="auto">
          <a:xfrm>
            <a:off x="5397850" y="2194502"/>
            <a:ext cx="2344313" cy="1722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8584" y="1050205"/>
            <a:ext cx="1412447" cy="646309"/>
          </a:xfrm>
          <a:prstGeom prst="rect">
            <a:avLst/>
          </a:prstGeom>
          <a:noFill/>
        </p:spPr>
        <p:txBody>
          <a:bodyPr wrap="square" lIns="91418" tIns="45709" rIns="91418" bIns="45709" rtlCol="0">
            <a:spAutoFit/>
          </a:bodyPr>
          <a:lstStyle/>
          <a:p>
            <a:r>
              <a:rPr lang="en-US" sz="1200" dirty="0"/>
              <a:t>Anger cameras (photomultipliers) on </a:t>
            </a:r>
            <a:r>
              <a:rPr lang="en-US" sz="1200" dirty="0" err="1"/>
              <a:t>MaNDi</a:t>
            </a:r>
            <a:endParaRPr lang="en-US" sz="1200" dirty="0"/>
          </a:p>
        </p:txBody>
      </p:sp>
      <p:sp>
        <p:nvSpPr>
          <p:cNvPr id="33" name="TextBox 32"/>
          <p:cNvSpPr txBox="1"/>
          <p:nvPr/>
        </p:nvSpPr>
        <p:spPr>
          <a:xfrm>
            <a:off x="7867514" y="2824682"/>
            <a:ext cx="1276486" cy="461643"/>
          </a:xfrm>
          <a:prstGeom prst="rect">
            <a:avLst/>
          </a:prstGeom>
          <a:noFill/>
        </p:spPr>
        <p:txBody>
          <a:bodyPr wrap="square" lIns="91418" tIns="45709" rIns="91418" bIns="45709" rtlCol="0">
            <a:spAutoFit/>
          </a:bodyPr>
          <a:lstStyle/>
          <a:p>
            <a:r>
              <a:rPr lang="en-US" sz="1200" dirty="0"/>
              <a:t>Corelli detector module</a:t>
            </a:r>
          </a:p>
        </p:txBody>
      </p:sp>
      <p:sp>
        <p:nvSpPr>
          <p:cNvPr id="35" name="TextBox 34"/>
          <p:cNvSpPr txBox="1"/>
          <p:nvPr/>
        </p:nvSpPr>
        <p:spPr>
          <a:xfrm>
            <a:off x="6714595" y="5715954"/>
            <a:ext cx="1661311" cy="461643"/>
          </a:xfrm>
          <a:prstGeom prst="rect">
            <a:avLst/>
          </a:prstGeom>
          <a:solidFill>
            <a:schemeClr val="bg1"/>
          </a:solidFill>
        </p:spPr>
        <p:txBody>
          <a:bodyPr wrap="square" lIns="91418" tIns="45709" rIns="91418" bIns="45709" rtlCol="0">
            <a:spAutoFit/>
          </a:bodyPr>
          <a:lstStyle/>
          <a:p>
            <a:r>
              <a:rPr lang="en-US" sz="1200" dirty="0"/>
              <a:t>USANS focusing Cu pre-</a:t>
            </a:r>
            <a:r>
              <a:rPr lang="en-US" sz="1200" dirty="0" err="1"/>
              <a:t>monochromator</a:t>
            </a:r>
            <a:endParaRPr lang="en-US" sz="12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850" y="4473600"/>
            <a:ext cx="1193181" cy="212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40310" y="4242768"/>
            <a:ext cx="1303699" cy="461643"/>
          </a:xfrm>
          <a:prstGeom prst="rect">
            <a:avLst/>
          </a:prstGeom>
          <a:solidFill>
            <a:schemeClr val="bg1"/>
          </a:solidFill>
        </p:spPr>
        <p:txBody>
          <a:bodyPr wrap="square" lIns="91418" tIns="45709" rIns="91418" bIns="45709" rtlCol="0">
            <a:spAutoFit/>
          </a:bodyPr>
          <a:lstStyle/>
          <a:p>
            <a:r>
              <a:rPr lang="en-US" sz="1200" dirty="0"/>
              <a:t>VISION Be filter assembly</a:t>
            </a:r>
          </a:p>
        </p:txBody>
      </p:sp>
      <p:sp>
        <p:nvSpPr>
          <p:cNvPr id="13"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21</a:t>
            </a:fld>
            <a:endParaRPr lang="en-US" dirty="0"/>
          </a:p>
        </p:txBody>
      </p:sp>
    </p:spTree>
    <p:extLst>
      <p:ext uri="{BB962C8B-B14F-4D97-AF65-F5344CB8AC3E}">
        <p14:creationId xmlns:p14="http://schemas.microsoft.com/office/powerpoint/2010/main" val="908614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
            <a:ext cx="8229600" cy="624689"/>
          </a:xfrm>
        </p:spPr>
        <p:txBody>
          <a:bodyPr/>
          <a:lstStyle/>
          <a:p>
            <a:r>
              <a:rPr lang="en-US" dirty="0" smtClean="0"/>
              <a:t>SNS Instruments</a:t>
            </a:r>
            <a:endParaRPr lang="en-US" dirty="0"/>
          </a:p>
        </p:txBody>
      </p:sp>
      <p:pic>
        <p:nvPicPr>
          <p:cNvPr id="1026" name="Picture 2" descr="H:\My Documents\SNS\Instruments + Time Allocation\sns_instrument_layo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938" y="832919"/>
            <a:ext cx="6958744" cy="5353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642" y="3005752"/>
            <a:ext cx="973296" cy="1477305"/>
          </a:xfrm>
          <a:prstGeom prst="rect">
            <a:avLst/>
          </a:prstGeom>
        </p:spPr>
        <p:style>
          <a:lnRef idx="0">
            <a:schemeClr val="accent1"/>
          </a:lnRef>
          <a:fillRef idx="3">
            <a:schemeClr val="accent1"/>
          </a:fillRef>
          <a:effectRef idx="3">
            <a:schemeClr val="accent1"/>
          </a:effectRef>
          <a:fontRef idx="minor">
            <a:schemeClr val="lt1"/>
          </a:fontRef>
        </p:style>
        <p:txBody>
          <a:bodyPr wrap="square" lIns="91418" tIns="45709" rIns="91418" bIns="45709" rtlCol="0">
            <a:spAutoFit/>
          </a:bodyPr>
          <a:lstStyle/>
          <a:p>
            <a:r>
              <a:rPr lang="en-US" b="1" u="sng" dirty="0" smtClean="0"/>
              <a:t>SING-II:</a:t>
            </a:r>
          </a:p>
          <a:p>
            <a:r>
              <a:rPr lang="en-US" dirty="0" smtClean="0"/>
              <a:t>CORELLI</a:t>
            </a:r>
          </a:p>
          <a:p>
            <a:r>
              <a:rPr lang="en-US" dirty="0" err="1" smtClean="0"/>
              <a:t>MaNDi</a:t>
            </a:r>
            <a:endParaRPr lang="en-US" dirty="0" smtClean="0"/>
          </a:p>
          <a:p>
            <a:r>
              <a:rPr lang="en-US" dirty="0" smtClean="0"/>
              <a:t>USANS</a:t>
            </a:r>
          </a:p>
          <a:p>
            <a:r>
              <a:rPr lang="en-US" dirty="0" smtClean="0"/>
              <a:t>VISION</a:t>
            </a:r>
            <a:endParaRPr lang="en-US" dirty="0"/>
          </a:p>
        </p:txBody>
      </p:sp>
      <p:sp>
        <p:nvSpPr>
          <p:cNvPr id="5"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22</a:t>
            </a:fld>
            <a:endParaRPr lang="en-US" dirty="0"/>
          </a:p>
        </p:txBody>
      </p:sp>
    </p:spTree>
    <p:extLst>
      <p:ext uri="{BB962C8B-B14F-4D97-AF65-F5344CB8AC3E}">
        <p14:creationId xmlns:p14="http://schemas.microsoft.com/office/powerpoint/2010/main" val="1028057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38102"/>
            <a:ext cx="9144000" cy="702040"/>
          </a:xfrm>
          <a:prstGeom prst="rect">
            <a:avLst/>
          </a:prstGeom>
        </p:spPr>
        <p:txBody>
          <a:bodyPr lIns="91397" tIns="45698" rIns="91397" bIns="45698" anchor="ctr" anchorCtr="1"/>
          <a:lstStyle/>
          <a:p>
            <a:pPr algn="ctr" eaLnBrk="0" fontAlgn="base" hangingPunct="0">
              <a:lnSpc>
                <a:spcPct val="85000"/>
              </a:lnSpc>
              <a:spcBef>
                <a:spcPct val="0"/>
              </a:spcBef>
              <a:spcAft>
                <a:spcPct val="0"/>
              </a:spcAft>
            </a:pPr>
            <a:r>
              <a:rPr lang="en-US" sz="2400" dirty="0">
                <a:solidFill>
                  <a:srgbClr val="106636"/>
                </a:solidFill>
                <a:latin typeface="Arial" pitchFamily="34" charset="0"/>
                <a:ea typeface="+mj-ea"/>
                <a:cs typeface="Arial" pitchFamily="34" charset="0"/>
              </a:rPr>
              <a:t>National Synchrotron Light Source-II </a:t>
            </a:r>
          </a:p>
          <a:p>
            <a:pPr algn="ctr" eaLnBrk="0" fontAlgn="base" hangingPunct="0">
              <a:lnSpc>
                <a:spcPct val="85000"/>
              </a:lnSpc>
              <a:spcBef>
                <a:spcPct val="0"/>
              </a:spcBef>
              <a:spcAft>
                <a:spcPct val="0"/>
              </a:spcAft>
            </a:pPr>
            <a:r>
              <a:rPr lang="en-US" dirty="0" smtClean="0">
                <a:solidFill>
                  <a:srgbClr val="106636"/>
                </a:solidFill>
                <a:latin typeface="Arial" pitchFamily="34" charset="0"/>
                <a:ea typeface="+mj-ea"/>
                <a:cs typeface="Arial" pitchFamily="34" charset="0"/>
              </a:rPr>
              <a:t>97.3% Complete (as of 7/9/2014)</a:t>
            </a:r>
          </a:p>
        </p:txBody>
      </p:sp>
      <p:sp>
        <p:nvSpPr>
          <p:cNvPr id="7" name="Rectangle 6"/>
          <p:cNvSpPr/>
          <p:nvPr/>
        </p:nvSpPr>
        <p:spPr>
          <a:xfrm>
            <a:off x="2" y="832030"/>
            <a:ext cx="3279741" cy="2970022"/>
          </a:xfrm>
          <a:prstGeom prst="rect">
            <a:avLst/>
          </a:prstGeom>
          <a:ln>
            <a:noFill/>
          </a:ln>
        </p:spPr>
        <p:txBody>
          <a:bodyPr wrap="square" lIns="91418" tIns="45709" rIns="91418" bIns="45709">
            <a:spAutoFit/>
          </a:bodyPr>
          <a:lstStyle/>
          <a:p>
            <a:pPr marL="285684" indent="-285684" defTabSz="456384">
              <a:buSzPct val="115000"/>
              <a:buFont typeface="Wingdings" pitchFamily="2" charset="2"/>
              <a:buChar char="§"/>
              <a:tabLst>
                <a:tab pos="2284926" algn="l"/>
              </a:tabLst>
            </a:pPr>
            <a:r>
              <a:rPr lang="en-US" b="1" dirty="0">
                <a:latin typeface="Arial" pitchFamily="34" charset="0"/>
                <a:ea typeface="Osaka" charset="-128"/>
                <a:cs typeface="Arial" pitchFamily="34" charset="0"/>
              </a:rPr>
              <a:t>Highly optimized electron storage ring:</a:t>
            </a:r>
          </a:p>
          <a:p>
            <a:pPr marL="399956" lvl="1" indent="-285684" defTabSz="456384">
              <a:buSzPct val="100000"/>
              <a:buFont typeface="Arial" pitchFamily="34" charset="0"/>
              <a:buChar char="―"/>
              <a:tabLst>
                <a:tab pos="2284926" algn="l"/>
              </a:tabLst>
            </a:pPr>
            <a:r>
              <a:rPr lang="en-US" sz="1400" b="1" dirty="0">
                <a:latin typeface="Arial" pitchFamily="34" charset="0"/>
                <a:ea typeface="Osaka" charset="-128"/>
                <a:cs typeface="Arial" pitchFamily="34" charset="0"/>
              </a:rPr>
              <a:t>exceptional x-ray brightness and beam stability</a:t>
            </a:r>
          </a:p>
          <a:p>
            <a:pPr marL="399956" lvl="1" indent="-285684" defTabSz="456384">
              <a:buSzPct val="100000"/>
              <a:buFont typeface="Arial" pitchFamily="34" charset="0"/>
              <a:buChar char="―"/>
              <a:tabLst>
                <a:tab pos="2284926" algn="l"/>
              </a:tabLst>
            </a:pPr>
            <a:r>
              <a:rPr lang="en-US" sz="1400" b="1" dirty="0">
                <a:latin typeface="Arial" pitchFamily="34" charset="0"/>
                <a:ea typeface="Osaka" charset="-128"/>
                <a:cs typeface="Arial" pitchFamily="34" charset="0"/>
              </a:rPr>
              <a:t>suite of advanced instruments, optics, and detectors that capitalize on these capabilities</a:t>
            </a:r>
          </a:p>
          <a:p>
            <a:pPr marL="342820" lvl="1" indent="-342820" defTabSz="456384">
              <a:buSzPct val="100000"/>
              <a:buFont typeface="Wingdings" pitchFamily="2" charset="2"/>
              <a:buChar char="§"/>
              <a:tabLst>
                <a:tab pos="2284926" algn="l"/>
              </a:tabLst>
            </a:pPr>
            <a:endParaRPr lang="en-US" sz="700" b="1" dirty="0">
              <a:latin typeface="Arial" pitchFamily="34" charset="0"/>
              <a:ea typeface="Osaka" charset="-128"/>
              <a:cs typeface="Arial" pitchFamily="34" charset="0"/>
            </a:endParaRPr>
          </a:p>
          <a:p>
            <a:pPr marL="342820" lvl="1" indent="-342820" defTabSz="456384">
              <a:buSzPct val="100000"/>
              <a:buFont typeface="Wingdings" pitchFamily="2" charset="2"/>
              <a:buChar char="§"/>
              <a:tabLst>
                <a:tab pos="2284926" algn="l"/>
              </a:tabLst>
            </a:pPr>
            <a:r>
              <a:rPr lang="en-US" b="1" dirty="0">
                <a:latin typeface="Arial" pitchFamily="34" charset="0"/>
                <a:ea typeface="Osaka" charset="-128"/>
                <a:cs typeface="Arial" pitchFamily="34" charset="0"/>
              </a:rPr>
              <a:t>Capabilities:</a:t>
            </a:r>
          </a:p>
          <a:p>
            <a:pPr marL="399956" lvl="1" indent="-285684" defTabSz="456384">
              <a:buFont typeface="Arial" pitchFamily="34" charset="0"/>
              <a:buChar char="―"/>
              <a:tabLst>
                <a:tab pos="2284926" algn="l"/>
              </a:tabLst>
            </a:pPr>
            <a:r>
              <a:rPr lang="en-US" sz="1400" b="1" dirty="0">
                <a:latin typeface="Arial" pitchFamily="34" charset="0"/>
                <a:ea typeface="Osaka" charset="-128"/>
                <a:cs typeface="Arial" pitchFamily="34" charset="0"/>
              </a:rPr>
              <a:t>~ 1 nm spatial resolution</a:t>
            </a:r>
          </a:p>
          <a:p>
            <a:pPr marL="399956" lvl="1" indent="-285684" defTabSz="456384">
              <a:buFont typeface="Arial" pitchFamily="34" charset="0"/>
              <a:buChar char="―"/>
              <a:tabLst>
                <a:tab pos="2284926" algn="l"/>
              </a:tabLst>
            </a:pPr>
            <a:r>
              <a:rPr lang="en-US" sz="1400" b="1" dirty="0">
                <a:latin typeface="Arial" pitchFamily="34" charset="0"/>
                <a:ea typeface="Osaka" charset="-128"/>
                <a:cs typeface="Arial" pitchFamily="34" charset="0"/>
              </a:rPr>
              <a:t>~ 0.1 </a:t>
            </a:r>
            <a:r>
              <a:rPr lang="en-US" sz="1400" b="1" dirty="0" err="1">
                <a:latin typeface="Arial" pitchFamily="34" charset="0"/>
                <a:ea typeface="Osaka" charset="-128"/>
                <a:cs typeface="Arial" pitchFamily="34" charset="0"/>
              </a:rPr>
              <a:t>meV</a:t>
            </a:r>
            <a:r>
              <a:rPr lang="en-US" sz="1400" b="1" dirty="0">
                <a:latin typeface="Arial" pitchFamily="34" charset="0"/>
                <a:ea typeface="Osaka" charset="-128"/>
                <a:cs typeface="Arial" pitchFamily="34" charset="0"/>
              </a:rPr>
              <a:t> energy resolution</a:t>
            </a:r>
          </a:p>
          <a:p>
            <a:pPr marL="399956" lvl="1" indent="-285684" defTabSz="456384">
              <a:buFont typeface="Arial" pitchFamily="34" charset="0"/>
              <a:buChar char="―"/>
              <a:tabLst>
                <a:tab pos="2284926" algn="l"/>
              </a:tabLst>
            </a:pPr>
            <a:r>
              <a:rPr lang="en-US" sz="1400" b="1" dirty="0">
                <a:latin typeface="Arial" pitchFamily="34" charset="0"/>
                <a:ea typeface="Osaka" charset="-128"/>
                <a:cs typeface="Arial" pitchFamily="34" charset="0"/>
              </a:rPr>
              <a:t>single atom sensitivity</a:t>
            </a:r>
          </a:p>
          <a:p>
            <a:pPr indent="-342820" defTabSz="456384">
              <a:buFont typeface="Wingdings" pitchFamily="2" charset="2"/>
              <a:buChar char="§"/>
              <a:tabLst>
                <a:tab pos="2284926" algn="l"/>
              </a:tabLst>
            </a:pPr>
            <a:endParaRPr lang="en-US" sz="700" b="1" dirty="0">
              <a:latin typeface="Arial" pitchFamily="34" charset="0"/>
              <a:ea typeface="Osaka" charset="-128"/>
              <a:cs typeface="Arial" pitchFamily="34" charset="0"/>
            </a:endParaRPr>
          </a:p>
          <a:p>
            <a:pPr indent="-342820" defTabSz="456384">
              <a:buFont typeface="Wingdings" pitchFamily="2" charset="2"/>
              <a:buChar char="§"/>
              <a:tabLst>
                <a:tab pos="2284926" algn="l"/>
              </a:tabLst>
            </a:pPr>
            <a:endParaRPr lang="en-US" sz="700" b="1" dirty="0">
              <a:solidFill>
                <a:srgbClr val="FF0000"/>
              </a:solidFill>
              <a:latin typeface="Arial" pitchFamily="34" charset="0"/>
              <a:ea typeface="Osaka" charset="-128"/>
              <a:cs typeface="Arial" pitchFamily="34" charset="0"/>
            </a:endParaRPr>
          </a:p>
        </p:txBody>
      </p:sp>
      <p:sp>
        <p:nvSpPr>
          <p:cNvPr id="11" name="TextBox 4"/>
          <p:cNvSpPr txBox="1">
            <a:spLocks noChangeArrowheads="1"/>
          </p:cNvSpPr>
          <p:nvPr/>
        </p:nvSpPr>
        <p:spPr bwMode="auto">
          <a:xfrm>
            <a:off x="296203" y="4023513"/>
            <a:ext cx="8260422" cy="2433699"/>
          </a:xfrm>
          <a:prstGeom prst="rect">
            <a:avLst/>
          </a:prstGeom>
          <a:noFill/>
          <a:ln w="9525">
            <a:noFill/>
            <a:miter lim="800000"/>
            <a:headEnd/>
            <a:tailEnd/>
          </a:ln>
        </p:spPr>
        <p:txBody>
          <a:bodyPr wrap="square" lIns="91397" tIns="45698" rIns="91397" bIns="45698">
            <a:spAutoFit/>
          </a:bodyPr>
          <a:lstStyle/>
          <a:p>
            <a:pPr>
              <a:lnSpc>
                <a:spcPct val="85000"/>
              </a:lnSpc>
              <a:tabLst>
                <a:tab pos="1025285" algn="r"/>
                <a:tab pos="1596651" algn="l"/>
                <a:tab pos="5258158" algn="l"/>
              </a:tabLst>
              <a:defRPr/>
            </a:pPr>
            <a:r>
              <a:rPr lang="en-US" sz="1100" dirty="0">
                <a:latin typeface="Arial" pitchFamily="34" charset="0"/>
                <a:cs typeface="Arial" pitchFamily="34" charset="0"/>
              </a:rPr>
              <a:t>	</a:t>
            </a:r>
            <a:r>
              <a:rPr lang="en-US" sz="1200" dirty="0">
                <a:latin typeface="Arial" pitchFamily="34" charset="0"/>
                <a:cs typeface="Arial" pitchFamily="34" charset="0"/>
              </a:rPr>
              <a:t>Aug 2005	CD-0, Approve Mission Need			(Complete)</a:t>
            </a:r>
          </a:p>
          <a:p>
            <a:pPr>
              <a:lnSpc>
                <a:spcPct val="85000"/>
              </a:lnSpc>
              <a:tabLst>
                <a:tab pos="1025285" algn="r"/>
                <a:tab pos="1596651" algn="l"/>
                <a:tab pos="5258158" algn="l"/>
              </a:tabLst>
              <a:defRPr/>
            </a:pPr>
            <a:r>
              <a:rPr lang="en-US" sz="1200" dirty="0">
                <a:latin typeface="Arial" pitchFamily="34" charset="0"/>
                <a:cs typeface="Arial" pitchFamily="34" charset="0"/>
              </a:rPr>
              <a:t>	Jul 2007	CD-1, Approve Alternative Selection and Cost Range			(Complete)</a:t>
            </a:r>
          </a:p>
          <a:p>
            <a:pPr>
              <a:lnSpc>
                <a:spcPct val="85000"/>
              </a:lnSpc>
              <a:tabLst>
                <a:tab pos="1025285" algn="r"/>
                <a:tab pos="1596651" algn="l"/>
                <a:tab pos="5258158" algn="l"/>
              </a:tabLst>
              <a:defRPr/>
            </a:pPr>
            <a:r>
              <a:rPr lang="en-US" sz="1200" dirty="0">
                <a:latin typeface="Arial" pitchFamily="34" charset="0"/>
                <a:cs typeface="Arial" pitchFamily="34" charset="0"/>
              </a:rPr>
              <a:t>	Jan 2008	CD-2, Approve Performance Baseline			(Complete)</a:t>
            </a:r>
          </a:p>
          <a:p>
            <a:pPr>
              <a:lnSpc>
                <a:spcPct val="85000"/>
              </a:lnSpc>
              <a:tabLst>
                <a:tab pos="1025285" algn="r"/>
                <a:tab pos="1596651" algn="l"/>
                <a:tab pos="5258158" algn="l"/>
              </a:tabLst>
              <a:defRPr/>
            </a:pPr>
            <a:r>
              <a:rPr lang="en-US" sz="1200" dirty="0">
                <a:latin typeface="Arial" pitchFamily="34" charset="0"/>
                <a:cs typeface="Arial" pitchFamily="34" charset="0"/>
              </a:rPr>
              <a:t>	Jan 2009	CD-3, Approve Start of Construction			(Complete)</a:t>
            </a:r>
          </a:p>
          <a:p>
            <a:pPr>
              <a:lnSpc>
                <a:spcPct val="85000"/>
              </a:lnSpc>
              <a:tabLst>
                <a:tab pos="1025285" algn="r"/>
                <a:tab pos="1596651" algn="l"/>
                <a:tab pos="5258158" algn="l"/>
              </a:tabLst>
              <a:defRPr/>
            </a:pPr>
            <a:r>
              <a:rPr lang="en-US" sz="1200" dirty="0">
                <a:latin typeface="Arial" pitchFamily="34" charset="0"/>
                <a:cs typeface="Arial" pitchFamily="34" charset="0"/>
              </a:rPr>
              <a:t>	Feb 2009	Contract Award for Ring Building			(Complete)</a:t>
            </a:r>
          </a:p>
          <a:p>
            <a:pPr>
              <a:lnSpc>
                <a:spcPct val="85000"/>
              </a:lnSpc>
              <a:tabLst>
                <a:tab pos="1025285" algn="r"/>
                <a:tab pos="1596651" algn="l"/>
                <a:tab pos="5258158" algn="l"/>
              </a:tabLst>
              <a:defRPr/>
            </a:pPr>
            <a:r>
              <a:rPr lang="en-US" sz="1200" dirty="0">
                <a:latin typeface="Arial" pitchFamily="34" charset="0"/>
                <a:cs typeface="Arial" pitchFamily="34" charset="0"/>
              </a:rPr>
              <a:t>	Aug 2009	Contract Award for Storage Ring Magnets			(Complete)</a:t>
            </a:r>
          </a:p>
          <a:p>
            <a:pPr>
              <a:lnSpc>
                <a:spcPct val="85000"/>
              </a:lnSpc>
              <a:tabLst>
                <a:tab pos="1025285" algn="r"/>
                <a:tab pos="1596651" algn="l"/>
                <a:tab pos="5258158" algn="l"/>
              </a:tabLst>
              <a:defRPr/>
            </a:pPr>
            <a:r>
              <a:rPr lang="en-US" sz="1200" dirty="0">
                <a:latin typeface="Arial" pitchFamily="34" charset="0"/>
                <a:cs typeface="Arial" pitchFamily="34" charset="0"/>
              </a:rPr>
              <a:t>	May 2010	Contract Award for Booster System			(Complete)</a:t>
            </a:r>
          </a:p>
          <a:p>
            <a:pPr>
              <a:lnSpc>
                <a:spcPct val="85000"/>
              </a:lnSpc>
              <a:tabLst>
                <a:tab pos="1025285" algn="r"/>
                <a:tab pos="1596651" algn="l"/>
                <a:tab pos="5258158" algn="l"/>
              </a:tabLst>
              <a:defRPr/>
            </a:pPr>
            <a:r>
              <a:rPr lang="en-US" sz="1200" dirty="0">
                <a:latin typeface="Arial" pitchFamily="34" charset="0"/>
                <a:cs typeface="Arial" pitchFamily="34" charset="0"/>
              </a:rPr>
              <a:t>	Feb 2011	1</a:t>
            </a:r>
            <a:r>
              <a:rPr lang="en-US" sz="1200" baseline="30000" dirty="0">
                <a:latin typeface="Arial" pitchFamily="34" charset="0"/>
                <a:cs typeface="Arial" pitchFamily="34" charset="0"/>
              </a:rPr>
              <a:t>st</a:t>
            </a:r>
            <a:r>
              <a:rPr lang="en-US" sz="1200" dirty="0">
                <a:latin typeface="Arial" pitchFamily="34" charset="0"/>
                <a:cs typeface="Arial" pitchFamily="34" charset="0"/>
              </a:rPr>
              <a:t> Pentant Bldg Beneficial Occupancy; Start Accelerator Installation	(Complete)</a:t>
            </a:r>
          </a:p>
          <a:p>
            <a:pPr>
              <a:lnSpc>
                <a:spcPct val="85000"/>
              </a:lnSpc>
              <a:tabLst>
                <a:tab pos="1025285" algn="r"/>
                <a:tab pos="1596651" algn="l"/>
                <a:tab pos="5258158" algn="l"/>
              </a:tabLst>
              <a:defRPr/>
            </a:pPr>
            <a:r>
              <a:rPr lang="en-US" sz="1200" dirty="0">
                <a:latin typeface="Arial" pitchFamily="34" charset="0"/>
                <a:cs typeface="Arial" pitchFamily="34" charset="0"/>
              </a:rPr>
              <a:t>	Feb 2012	Beneficial Occupancy of Experimental Floor			(Complete)</a:t>
            </a:r>
          </a:p>
          <a:p>
            <a:pPr>
              <a:lnSpc>
                <a:spcPct val="85000"/>
              </a:lnSpc>
              <a:tabLst>
                <a:tab pos="1026633" algn="r"/>
                <a:tab pos="1597866" algn="l"/>
                <a:tab pos="8685911" algn="r"/>
              </a:tabLst>
              <a:defRPr/>
            </a:pPr>
            <a:r>
              <a:rPr lang="en-US" sz="1200" dirty="0">
                <a:latin typeface="Arial" pitchFamily="34" charset="0"/>
                <a:cs typeface="Arial" pitchFamily="34" charset="0"/>
              </a:rPr>
              <a:t>	Mar 2012	Start LINAC Commissioning                                                                    (Complete)</a:t>
            </a:r>
          </a:p>
          <a:p>
            <a:pPr>
              <a:lnSpc>
                <a:spcPct val="85000"/>
              </a:lnSpc>
              <a:tabLst>
                <a:tab pos="1026633" algn="r"/>
                <a:tab pos="1597866" algn="l"/>
                <a:tab pos="8685911" algn="r"/>
              </a:tabLst>
              <a:defRPr/>
            </a:pPr>
            <a:r>
              <a:rPr lang="en-US" sz="1200" dirty="0">
                <a:latin typeface="Arial" pitchFamily="34" charset="0"/>
                <a:cs typeface="Arial" pitchFamily="34" charset="0"/>
              </a:rPr>
              <a:t>	Nov 2013	Start Booster Commissioning                                                                  (Complete)</a:t>
            </a:r>
          </a:p>
          <a:p>
            <a:pPr>
              <a:lnSpc>
                <a:spcPct val="85000"/>
              </a:lnSpc>
              <a:tabLst>
                <a:tab pos="1026633" algn="r"/>
                <a:tab pos="1597866" algn="l"/>
                <a:tab pos="8685911" algn="r"/>
              </a:tabLst>
              <a:defRPr/>
            </a:pPr>
            <a:r>
              <a:rPr lang="en-US" sz="1200" dirty="0">
                <a:latin typeface="Arial" pitchFamily="34" charset="0"/>
                <a:cs typeface="Arial" pitchFamily="34" charset="0"/>
              </a:rPr>
              <a:t>	Mar 2014	Start Storage Ring Commissioning</a:t>
            </a:r>
          </a:p>
          <a:p>
            <a:pPr>
              <a:lnSpc>
                <a:spcPct val="85000"/>
              </a:lnSpc>
              <a:tabLst>
                <a:tab pos="1026633" algn="r"/>
                <a:tab pos="1597866" algn="l"/>
                <a:tab pos="8685911" algn="r"/>
              </a:tabLst>
              <a:defRPr/>
            </a:pPr>
            <a:r>
              <a:rPr lang="en-US" sz="1200" dirty="0">
                <a:latin typeface="Arial" pitchFamily="34" charset="0"/>
                <a:cs typeface="Arial" pitchFamily="34" charset="0"/>
              </a:rPr>
              <a:t>	</a:t>
            </a:r>
            <a:r>
              <a:rPr lang="en-US" sz="1200" b="1" dirty="0">
                <a:solidFill>
                  <a:srgbClr val="FF0000"/>
                </a:solidFill>
                <a:latin typeface="Arial" pitchFamily="34" charset="0"/>
                <a:cs typeface="Arial" pitchFamily="34" charset="0"/>
              </a:rPr>
              <a:t>Sep 2014	Projected Early Completion; Ring Available to Beamlines</a:t>
            </a:r>
          </a:p>
          <a:p>
            <a:pPr>
              <a:lnSpc>
                <a:spcPct val="85000"/>
              </a:lnSpc>
              <a:tabLst>
                <a:tab pos="1026633" algn="r"/>
                <a:tab pos="1597866" algn="l"/>
                <a:tab pos="8685911" algn="r"/>
              </a:tabLst>
              <a:defRPr/>
            </a:pPr>
            <a:r>
              <a:rPr lang="en-US" sz="1200" b="1" dirty="0">
                <a:solidFill>
                  <a:srgbClr val="FF0000"/>
                </a:solidFill>
                <a:latin typeface="Arial" pitchFamily="34" charset="0"/>
                <a:cs typeface="Arial" pitchFamily="34" charset="0"/>
              </a:rPr>
              <a:t>	Jun 2015	CD-4, Approve Start of Operations</a:t>
            </a:r>
            <a:r>
              <a:rPr lang="en-US" sz="1100" b="1" dirty="0">
                <a:solidFill>
                  <a:srgbClr val="FF0000"/>
                </a:solidFill>
                <a:latin typeface="Arial" pitchFamily="34" charset="0"/>
                <a:cs typeface="Arial" pitchFamily="34" charset="0"/>
              </a:rPr>
              <a:t/>
            </a:r>
            <a:br>
              <a:rPr lang="en-US" sz="1100" b="1" dirty="0">
                <a:solidFill>
                  <a:srgbClr val="FF0000"/>
                </a:solidFill>
                <a:latin typeface="Arial" pitchFamily="34" charset="0"/>
                <a:cs typeface="Arial" pitchFamily="34" charset="0"/>
              </a:rPr>
            </a:br>
            <a:r>
              <a:rPr lang="en-US" sz="1100" dirty="0">
                <a:latin typeface="Arial" pitchFamily="34" charset="0"/>
                <a:cs typeface="Arial" pitchFamily="34" charset="0"/>
              </a:rPr>
              <a:t>		</a:t>
            </a:r>
          </a:p>
        </p:txBody>
      </p:sp>
      <p:sp>
        <p:nvSpPr>
          <p:cNvPr id="9"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23</a:t>
            </a:fld>
            <a:endParaRPr lang="en-US" sz="1200" dirty="0">
              <a:solidFill>
                <a:srgbClr val="106636"/>
              </a:solidFill>
              <a:latin typeface="Arial" pitchFamily="34" charset="0"/>
              <a:cs typeface="Arial" pitchFamily="34" charset="0"/>
            </a:endParaRPr>
          </a:p>
        </p:txBody>
      </p:sp>
      <p:pic>
        <p:nvPicPr>
          <p:cNvPr id="10" name="Picture 3" descr="C:\Documents and Settings\schneider\My Documents\ABBIX\Advice\FDR Review 2013\images\NSLS-II_Sept_18_2013_v2.jpg"/>
          <p:cNvPicPr>
            <a:picLocks noChangeAspect="1" noChangeArrowheads="1"/>
          </p:cNvPicPr>
          <p:nvPr/>
        </p:nvPicPr>
        <p:blipFill>
          <a:blip r:embed="rId3" cstate="print">
            <a:extLst>
              <a:ext uri="{28A0092B-C50C-407E-A947-70E740481C1C}">
                <a14:useLocalDpi xmlns:a14="http://schemas.microsoft.com/office/drawing/2010/main" val="0"/>
              </a:ext>
            </a:extLst>
          </a:blip>
          <a:srcRect l="3522" t="42192" r="3996" b="12000"/>
          <a:stretch>
            <a:fillRect/>
          </a:stretch>
        </p:blipFill>
        <p:spPr bwMode="auto">
          <a:xfrm>
            <a:off x="3340100" y="817634"/>
            <a:ext cx="5562600" cy="157109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880352" y="3605478"/>
            <a:ext cx="5847886" cy="461643"/>
          </a:xfrm>
          <a:prstGeom prst="rect">
            <a:avLst/>
          </a:prstGeom>
        </p:spPr>
        <p:txBody>
          <a:bodyPr wrap="square" lIns="91418" tIns="45709" rIns="91418" bIns="45709">
            <a:spAutoFit/>
          </a:bodyPr>
          <a:lstStyle/>
          <a:p>
            <a:pPr lvl="0" algn="ctr"/>
            <a:r>
              <a:rPr lang="en-US" sz="1200" i="1" dirty="0"/>
              <a:t>Storage Ring commissioning with SC-RF completed </a:t>
            </a:r>
          </a:p>
          <a:p>
            <a:pPr lvl="0" algn="ctr"/>
            <a:r>
              <a:rPr lang="en-US" sz="1200" dirty="0"/>
              <a:t>Stored ~50 mA  beam achieved on 7/11/14</a:t>
            </a:r>
          </a:p>
        </p:txBody>
      </p:sp>
      <p:pic>
        <p:nvPicPr>
          <p:cNvPr id="1026"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56159" b="19121"/>
          <a:stretch/>
        </p:blipFill>
        <p:spPr bwMode="auto">
          <a:xfrm>
            <a:off x="3911832" y="2463011"/>
            <a:ext cx="4235450" cy="116237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1948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535" y="2622000"/>
            <a:ext cx="8763000" cy="3260321"/>
          </a:xfrm>
        </p:spPr>
        <p:txBody>
          <a:bodyPr>
            <a:noAutofit/>
          </a:bodyPr>
          <a:lstStyle/>
          <a:p>
            <a:pPr marL="342820" lvl="1" indent="-342820">
              <a:buFont typeface="Wingdings" pitchFamily="2" charset="2"/>
              <a:buChar char="§"/>
            </a:pPr>
            <a:r>
              <a:rPr lang="en-US" sz="1200" b="1" dirty="0">
                <a:solidFill>
                  <a:schemeClr val="tx1"/>
                </a:solidFill>
              </a:rPr>
              <a:t>The LCLS-II project will:</a:t>
            </a:r>
          </a:p>
          <a:p>
            <a:pPr marL="742590" lvl="2" indent="-342820">
              <a:buFont typeface="Arial Narrow" pitchFamily="34" charset="0"/>
              <a:buChar char="―"/>
            </a:pPr>
            <a:r>
              <a:rPr lang="en-US" sz="1200" dirty="0"/>
              <a:t>Provide scientists with a new, world-leading, high repetition rate x-ray laser source to complement the existing LCLS x-ray free electron laser. In response to the July 25, 2013 BES Advisory Committee report, the LCLS-II  project has been modified to include a superconducting linear accelerator and two new variable gap undulators to generate an ultra-bright, high repetition rate x-ray free electron laser (XFEL). Together, the two XFELs will solidify the LCLS complex as the world leader in ultrafast x-ray science for a decade or more.</a:t>
            </a:r>
          </a:p>
          <a:p>
            <a:pPr>
              <a:spcBef>
                <a:spcPts val="600"/>
              </a:spcBef>
              <a:buFont typeface="Wingdings" pitchFamily="2" charset="2"/>
              <a:buChar char="§"/>
            </a:pPr>
            <a:r>
              <a:rPr lang="en-US" sz="1200" dirty="0">
                <a:solidFill>
                  <a:schemeClr val="tx1"/>
                </a:solidFill>
              </a:rPr>
              <a:t>Key components: </a:t>
            </a:r>
          </a:p>
          <a:p>
            <a:pPr lvl="1">
              <a:buFont typeface="Arial Narrow" pitchFamily="34" charset="0"/>
              <a:buChar char="―"/>
            </a:pPr>
            <a:r>
              <a:rPr lang="en-US" sz="1200" dirty="0">
                <a:solidFill>
                  <a:schemeClr val="tx1"/>
                </a:solidFill>
              </a:rPr>
              <a:t>A superconducting, high repetition rate, 4 GeV electron linear accelerator</a:t>
            </a:r>
          </a:p>
          <a:p>
            <a:pPr lvl="1">
              <a:buFont typeface="Arial Narrow" pitchFamily="34" charset="0"/>
              <a:buChar char="―"/>
            </a:pPr>
            <a:r>
              <a:rPr lang="en-US" sz="1200" dirty="0">
                <a:solidFill>
                  <a:schemeClr val="tx1"/>
                </a:solidFill>
              </a:rPr>
              <a:t>Two, variable gap undulators (for x-ray production)</a:t>
            </a:r>
          </a:p>
          <a:p>
            <a:pPr lvl="1">
              <a:buFont typeface="Arial Narrow" pitchFamily="34" charset="0"/>
              <a:buChar char="―"/>
            </a:pPr>
            <a:r>
              <a:rPr lang="en-US" sz="1200" dirty="0">
                <a:solidFill>
                  <a:schemeClr val="tx1"/>
                </a:solidFill>
              </a:rPr>
              <a:t>A cryogenics facility to support the superconducting linac</a:t>
            </a:r>
          </a:p>
          <a:p>
            <a:pPr lvl="1">
              <a:buFont typeface="Arial Narrow" pitchFamily="34" charset="0"/>
              <a:buChar char="―"/>
            </a:pPr>
            <a:r>
              <a:rPr lang="en-US" sz="1200" dirty="0">
                <a:solidFill>
                  <a:schemeClr val="tx1"/>
                </a:solidFill>
              </a:rPr>
              <a:t>Modifications/upgrades to existing scientific instruments and technical systems</a:t>
            </a:r>
          </a:p>
          <a:p>
            <a:pPr>
              <a:spcBef>
                <a:spcPts val="600"/>
              </a:spcBef>
              <a:buFont typeface="Wingdings" pitchFamily="2" charset="2"/>
              <a:buChar char="§"/>
            </a:pPr>
            <a:r>
              <a:rPr lang="en-US" sz="1200" b="0" dirty="0">
                <a:solidFill>
                  <a:schemeClr val="tx1"/>
                </a:solidFill>
              </a:rPr>
              <a:t>The Mission Need Statement was updated on September 27, 2013.  The project is currently revising CD-1 in response to the BESAC Report.</a:t>
            </a:r>
          </a:p>
          <a:p>
            <a:pPr>
              <a:spcBef>
                <a:spcPts val="600"/>
              </a:spcBef>
              <a:buFont typeface="Wingdings" pitchFamily="2" charset="2"/>
              <a:buChar char="§"/>
            </a:pPr>
            <a:r>
              <a:rPr lang="en-US" sz="1200" b="0" dirty="0">
                <a:solidFill>
                  <a:schemeClr val="tx1"/>
                </a:solidFill>
              </a:rPr>
              <a:t>$148.0M is requested in FY 2015 to continue R&amp;D and prototyping, design, long lead procurement, and fabrication of technical systems.</a:t>
            </a:r>
            <a:endParaRPr lang="en-US" sz="1200" dirty="0">
              <a:solidFill>
                <a:schemeClr val="tx1"/>
              </a:solidFill>
            </a:endParaRPr>
          </a:p>
        </p:txBody>
      </p:sp>
      <p:sp>
        <p:nvSpPr>
          <p:cNvPr id="4" name="Rectangle 3"/>
          <p:cNvSpPr/>
          <p:nvPr/>
        </p:nvSpPr>
        <p:spPr>
          <a:xfrm>
            <a:off x="152400" y="125126"/>
            <a:ext cx="8807570" cy="461633"/>
          </a:xfrm>
          <a:prstGeom prst="rect">
            <a:avLst/>
          </a:prstGeom>
        </p:spPr>
        <p:txBody>
          <a:bodyPr wrap="square" lIns="91387" tIns="45693" rIns="91387" bIns="45693">
            <a:spAutoFit/>
          </a:bodyPr>
          <a:lstStyle/>
          <a:p>
            <a:pPr algn="ctr"/>
            <a:r>
              <a:rPr lang="en-US" sz="2400" dirty="0" err="1">
                <a:solidFill>
                  <a:srgbClr val="106636"/>
                </a:solidFill>
                <a:latin typeface="Arial" pitchFamily="34" charset="0"/>
                <a:cs typeface="Arial" pitchFamily="34" charset="0"/>
              </a:rPr>
              <a:t>Linac</a:t>
            </a:r>
            <a:r>
              <a:rPr lang="en-US" sz="2400" dirty="0">
                <a:solidFill>
                  <a:srgbClr val="106636"/>
                </a:solidFill>
                <a:latin typeface="Arial" pitchFamily="34" charset="0"/>
                <a:cs typeface="Arial" pitchFamily="34" charset="0"/>
              </a:rPr>
              <a:t> Coherent Light Source-II (LCLS-II)</a:t>
            </a:r>
          </a:p>
        </p:txBody>
      </p:sp>
      <p:sp>
        <p:nvSpPr>
          <p:cNvPr id="7"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24</a:t>
            </a:fld>
            <a:endParaRPr lang="en-US" b="0" u="none"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70" y="1163481"/>
            <a:ext cx="7686675" cy="129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09856" y="1141085"/>
            <a:ext cx="1834156" cy="430887"/>
          </a:xfrm>
          <a:prstGeom prst="rect">
            <a:avLst/>
          </a:prstGeom>
          <a:solidFill>
            <a:schemeClr val="bg1"/>
          </a:solidFill>
        </p:spPr>
        <p:txBody>
          <a:bodyPr wrap="none" lIns="91418" tIns="45709" rIns="91418" bIns="45709" rtlCol="0">
            <a:spAutoFit/>
          </a:bodyPr>
          <a:lstStyle/>
          <a:p>
            <a:pPr algn="ctr"/>
            <a:r>
              <a:rPr lang="en-US" sz="1100" b="1" dirty="0"/>
              <a:t>North side source:</a:t>
            </a:r>
            <a:br>
              <a:rPr lang="en-US" sz="1100" b="1" dirty="0"/>
            </a:br>
            <a:r>
              <a:rPr lang="en-US" sz="1100" b="1" dirty="0"/>
              <a:t>0.2-1.2 </a:t>
            </a:r>
            <a:r>
              <a:rPr lang="en-US" sz="1100" b="1" dirty="0" err="1"/>
              <a:t>keV</a:t>
            </a:r>
            <a:r>
              <a:rPr lang="en-US" sz="1100" b="1" dirty="0"/>
              <a:t> (up to 1 MHz)</a:t>
            </a:r>
          </a:p>
        </p:txBody>
      </p:sp>
      <p:sp>
        <p:nvSpPr>
          <p:cNvPr id="8" name="TextBox 7"/>
          <p:cNvSpPr txBox="1"/>
          <p:nvPr/>
        </p:nvSpPr>
        <p:spPr>
          <a:xfrm>
            <a:off x="4204495" y="1853954"/>
            <a:ext cx="2462925" cy="600164"/>
          </a:xfrm>
          <a:prstGeom prst="rect">
            <a:avLst/>
          </a:prstGeom>
          <a:solidFill>
            <a:schemeClr val="bg1"/>
          </a:solidFill>
        </p:spPr>
        <p:txBody>
          <a:bodyPr wrap="square" lIns="91418" tIns="45709" rIns="91418" bIns="45709" rtlCol="0">
            <a:spAutoFit/>
          </a:bodyPr>
          <a:lstStyle/>
          <a:p>
            <a:pPr algn="ctr"/>
            <a:r>
              <a:rPr lang="en-US" sz="1100" b="1" dirty="0"/>
              <a:t>South side source:</a:t>
            </a:r>
          </a:p>
          <a:p>
            <a:pPr algn="ctr"/>
            <a:r>
              <a:rPr lang="en-US" sz="1100" b="1" dirty="0"/>
              <a:t>1-25 </a:t>
            </a:r>
            <a:r>
              <a:rPr lang="en-US" sz="1100" b="1" dirty="0" err="1"/>
              <a:t>keV</a:t>
            </a:r>
            <a:r>
              <a:rPr lang="en-US" sz="1100" b="1" dirty="0"/>
              <a:t> (120 Hz, Cu </a:t>
            </a:r>
            <a:r>
              <a:rPr lang="en-US" sz="1100" b="1" dirty="0" err="1"/>
              <a:t>Linac</a:t>
            </a:r>
            <a:r>
              <a:rPr lang="en-US" sz="1100" b="1" dirty="0"/>
              <a:t>)</a:t>
            </a:r>
            <a:br>
              <a:rPr lang="en-US" sz="1100" b="1" dirty="0"/>
            </a:br>
            <a:r>
              <a:rPr lang="en-US" sz="1100" b="1" dirty="0"/>
              <a:t>1-5 </a:t>
            </a:r>
            <a:r>
              <a:rPr lang="en-US" sz="1100" b="1" dirty="0" err="1"/>
              <a:t>keV</a:t>
            </a:r>
            <a:r>
              <a:rPr lang="en-US" sz="1100" b="1" dirty="0"/>
              <a:t> (up to 1 MHz, SC </a:t>
            </a:r>
            <a:r>
              <a:rPr lang="en-US" sz="1100" b="1" dirty="0" err="1"/>
              <a:t>Linac</a:t>
            </a:r>
            <a:r>
              <a:rPr lang="en-US" sz="1100" b="1" dirty="0"/>
              <a:t>)</a:t>
            </a:r>
          </a:p>
        </p:txBody>
      </p:sp>
      <p:sp>
        <p:nvSpPr>
          <p:cNvPr id="5" name="Rectangle 4"/>
          <p:cNvSpPr/>
          <p:nvPr/>
        </p:nvSpPr>
        <p:spPr>
          <a:xfrm>
            <a:off x="6667417" y="1975661"/>
            <a:ext cx="592853" cy="474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3705170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5277" y="3099147"/>
            <a:ext cx="8410575" cy="3197967"/>
          </a:xfrm>
        </p:spPr>
        <p:txBody>
          <a:bodyPr/>
          <a:lstStyle/>
          <a:p>
            <a:pPr>
              <a:buFont typeface="Wingdings" panose="05000000000000000000" pitchFamily="2" charset="2"/>
              <a:buChar char="§"/>
            </a:pPr>
            <a:r>
              <a:rPr lang="en-US" sz="1200" dirty="0">
                <a:solidFill>
                  <a:schemeClr val="tx1"/>
                </a:solidFill>
              </a:rPr>
              <a:t>The APS-U project will:</a:t>
            </a:r>
          </a:p>
          <a:p>
            <a:pPr lvl="1">
              <a:buFont typeface="Arial Narrow" pitchFamily="34" charset="0"/>
              <a:buChar char="–"/>
            </a:pPr>
            <a:r>
              <a:rPr lang="en-US" sz="1200" dirty="0"/>
              <a:t>P</a:t>
            </a:r>
            <a:r>
              <a:rPr lang="en-US" sz="1200" dirty="0">
                <a:solidFill>
                  <a:schemeClr val="tx1"/>
                </a:solidFill>
              </a:rPr>
              <a:t>rovide scientists with a high energy x-ray source possessing world-leading transverse coherence and extreme brightness.  The magnet lattice of the APS storage ring will be upgraded to a multi-bend </a:t>
            </a:r>
            <a:r>
              <a:rPr lang="en-US" sz="1200" dirty="0" err="1">
                <a:solidFill>
                  <a:schemeClr val="tx1"/>
                </a:solidFill>
              </a:rPr>
              <a:t>achromat</a:t>
            </a:r>
            <a:r>
              <a:rPr lang="en-US" sz="1200" dirty="0">
                <a:solidFill>
                  <a:schemeClr val="tx1"/>
                </a:solidFill>
              </a:rPr>
              <a:t> (MBA) configuration to provide brightness enhancements.  This upgrade will ensure APS remains a world leader in hard x-ray science providing a unique scientific capability directly relevant to problems in energy, the environment, new and improved materials, and biological studies.</a:t>
            </a:r>
            <a:endParaRPr lang="en-US" sz="1400" dirty="0">
              <a:solidFill>
                <a:schemeClr val="tx1"/>
              </a:solidFill>
            </a:endParaRPr>
          </a:p>
          <a:p>
            <a:pPr>
              <a:spcBef>
                <a:spcPts val="600"/>
              </a:spcBef>
              <a:spcAft>
                <a:spcPts val="600"/>
              </a:spcAft>
              <a:buFont typeface="Wingdings" pitchFamily="2" charset="2"/>
              <a:buChar char="§"/>
            </a:pPr>
            <a:r>
              <a:rPr lang="en-US" sz="1200" b="0" dirty="0">
                <a:solidFill>
                  <a:schemeClr val="tx1"/>
                </a:solidFill>
              </a:rPr>
              <a:t>The project team in currently re-planning the project based on the revised project scope in response to the July 2013 BESAC report recommendations.  Critical Decision-0 (CD-0) and CD-1 documentation will be revised accordingly.</a:t>
            </a:r>
          </a:p>
          <a:p>
            <a:pPr>
              <a:spcBef>
                <a:spcPts val="0"/>
              </a:spcBef>
              <a:spcAft>
                <a:spcPts val="0"/>
              </a:spcAft>
              <a:buFont typeface="Wingdings" pitchFamily="2" charset="2"/>
              <a:buChar char="§"/>
            </a:pPr>
            <a:r>
              <a:rPr lang="en-US" sz="1200" dirty="0">
                <a:solidFill>
                  <a:schemeClr val="tx1"/>
                </a:solidFill>
              </a:rPr>
              <a:t>Key components:</a:t>
            </a:r>
          </a:p>
          <a:p>
            <a:pPr lvl="1">
              <a:spcBef>
                <a:spcPts val="0"/>
              </a:spcBef>
              <a:spcAft>
                <a:spcPts val="0"/>
              </a:spcAft>
              <a:buFont typeface="Arial Narrow" pitchFamily="34" charset="0"/>
              <a:buChar char="–"/>
            </a:pPr>
            <a:r>
              <a:rPr lang="en-US" sz="1200" dirty="0">
                <a:solidFill>
                  <a:schemeClr val="tx1"/>
                </a:solidFill>
              </a:rPr>
              <a:t>A new, multi-bend achromat accelerator lattice for the APS storage ring.</a:t>
            </a:r>
          </a:p>
          <a:p>
            <a:pPr lvl="1">
              <a:buFont typeface="Arial Narrow" pitchFamily="34" charset="0"/>
              <a:buChar char="–"/>
            </a:pPr>
            <a:r>
              <a:rPr lang="en-US" sz="1200" dirty="0">
                <a:solidFill>
                  <a:schemeClr val="tx1"/>
                </a:solidFill>
              </a:rPr>
              <a:t>New and/or upgraded beamlines to take advantage of the new high brightness source.</a:t>
            </a:r>
          </a:p>
          <a:p>
            <a:pPr lvl="1">
              <a:buFont typeface="Arial Narrow" pitchFamily="34" charset="0"/>
              <a:buChar char="–"/>
            </a:pPr>
            <a:r>
              <a:rPr lang="en-US" sz="1200" dirty="0">
                <a:solidFill>
                  <a:schemeClr val="tx1"/>
                </a:solidFill>
              </a:rPr>
              <a:t>Enhanced technical capabilities including controls and diagnostics upgrades as required.</a:t>
            </a:r>
          </a:p>
          <a:p>
            <a:pPr>
              <a:spcBef>
                <a:spcPts val="600"/>
              </a:spcBef>
              <a:spcAft>
                <a:spcPts val="600"/>
              </a:spcAft>
              <a:buFont typeface="Wingdings" pitchFamily="2" charset="2"/>
              <a:buChar char="§"/>
            </a:pPr>
            <a:r>
              <a:rPr lang="en-US" sz="1200" b="0" dirty="0">
                <a:solidFill>
                  <a:schemeClr val="tx1"/>
                </a:solidFill>
              </a:rPr>
              <a:t>$20.0M is requested in FY 2015 to continue research and development, project planning and conceptual design, and limited prototype fabrication.</a:t>
            </a:r>
          </a:p>
        </p:txBody>
      </p:sp>
      <p:sp>
        <p:nvSpPr>
          <p:cNvPr id="6" name="Title 5"/>
          <p:cNvSpPr>
            <a:spLocks noGrp="1"/>
          </p:cNvSpPr>
          <p:nvPr>
            <p:ph type="title"/>
          </p:nvPr>
        </p:nvSpPr>
        <p:spPr>
          <a:xfrm>
            <a:off x="0" y="1"/>
            <a:ext cx="9144000" cy="734519"/>
          </a:xfrm>
        </p:spPr>
        <p:txBody>
          <a:bodyPr/>
          <a:lstStyle/>
          <a:p>
            <a:r>
              <a:rPr lang="en-US" dirty="0" smtClean="0"/>
              <a:t>Advanced Photon Source Upgrade (APS-U)</a:t>
            </a:r>
          </a:p>
        </p:txBody>
      </p:sp>
      <p:pic>
        <p:nvPicPr>
          <p:cNvPr id="29" name="Picture 28"/>
          <p:cNvPicPr>
            <a:picLocks/>
          </p:cNvPicPr>
          <p:nvPr/>
        </p:nvPicPr>
        <p:blipFill rotWithShape="1">
          <a:blip r:embed="rId3" cstate="print"/>
          <a:srcRect l="1293" t="24907" r="-184" b="37370"/>
          <a:stretch/>
        </p:blipFill>
        <p:spPr>
          <a:xfrm>
            <a:off x="180609" y="1938956"/>
            <a:ext cx="7142488" cy="1121052"/>
          </a:xfrm>
          <a:prstGeom prst="rect">
            <a:avLst/>
          </a:prstGeom>
          <a:ln>
            <a:solidFill>
              <a:srgbClr val="1F497D"/>
            </a:solidFill>
          </a:ln>
        </p:spPr>
      </p:pic>
      <p:sp>
        <p:nvSpPr>
          <p:cNvPr id="30" name="Rectangle 29"/>
          <p:cNvSpPr/>
          <p:nvPr/>
        </p:nvSpPr>
        <p:spPr>
          <a:xfrm>
            <a:off x="180609" y="1882394"/>
            <a:ext cx="1792850" cy="308028"/>
          </a:xfrm>
          <a:prstGeom prst="rect">
            <a:avLst/>
          </a:prstGeom>
        </p:spPr>
        <p:txBody>
          <a:bodyPr wrap="none" lIns="91418" tIns="45709" rIns="91418" bIns="45709">
            <a:spAutoFit/>
          </a:bodyPr>
          <a:lstStyle/>
          <a:p>
            <a:r>
              <a:rPr lang="en-US" sz="1400" dirty="0">
                <a:solidFill>
                  <a:srgbClr val="000000"/>
                </a:solidFill>
                <a:cs typeface="Trebuchet MS"/>
              </a:rPr>
              <a:t>APS w/MBA Lattice</a:t>
            </a:r>
            <a:endParaRPr lang="en-US" sz="1400" dirty="0"/>
          </a:p>
        </p:txBody>
      </p:sp>
      <p:pic>
        <p:nvPicPr>
          <p:cNvPr id="10" name="Picture 9"/>
          <p:cNvPicPr>
            <a:picLocks/>
          </p:cNvPicPr>
          <p:nvPr/>
        </p:nvPicPr>
        <p:blipFill rotWithShape="1">
          <a:blip r:embed="rId4" cstate="print"/>
          <a:srcRect l="2361" t="26131" b="35962"/>
          <a:stretch/>
        </p:blipFill>
        <p:spPr>
          <a:xfrm>
            <a:off x="180609" y="788889"/>
            <a:ext cx="7142488" cy="1121104"/>
          </a:xfrm>
          <a:prstGeom prst="rect">
            <a:avLst/>
          </a:prstGeom>
          <a:ln>
            <a:solidFill>
              <a:schemeClr val="tx2"/>
            </a:solidFill>
          </a:ln>
        </p:spPr>
      </p:pic>
      <p:sp>
        <p:nvSpPr>
          <p:cNvPr id="11" name="Rectangle 10"/>
          <p:cNvSpPr/>
          <p:nvPr/>
        </p:nvSpPr>
        <p:spPr>
          <a:xfrm>
            <a:off x="180607" y="732327"/>
            <a:ext cx="1067244" cy="308028"/>
          </a:xfrm>
          <a:prstGeom prst="rect">
            <a:avLst/>
          </a:prstGeom>
        </p:spPr>
        <p:txBody>
          <a:bodyPr wrap="none" lIns="91418" tIns="45709" rIns="91418" bIns="45709">
            <a:spAutoFit/>
          </a:bodyPr>
          <a:lstStyle/>
          <a:p>
            <a:r>
              <a:rPr lang="en-US" sz="1400" dirty="0">
                <a:solidFill>
                  <a:srgbClr val="000000"/>
                </a:solidFill>
                <a:cs typeface="Trebuchet MS"/>
              </a:rPr>
              <a:t>APS today</a:t>
            </a:r>
            <a:endParaRPr lang="en-US" sz="1400" dirty="0"/>
          </a:p>
        </p:txBody>
      </p:sp>
      <p:pic>
        <p:nvPicPr>
          <p:cNvPr id="12" name="Picture 11" descr="source_images_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75139" y="722339"/>
            <a:ext cx="1727779" cy="1187654"/>
          </a:xfrm>
          <a:prstGeom prst="rect">
            <a:avLst/>
          </a:prstGeom>
          <a:solidFill>
            <a:srgbClr val="FFFFFF"/>
          </a:solidFill>
        </p:spPr>
      </p:pic>
      <p:pic>
        <p:nvPicPr>
          <p:cNvPr id="13" name="Picture 12" descr="source_images_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57811" y="1938958"/>
            <a:ext cx="1745105" cy="1199563"/>
          </a:xfrm>
          <a:prstGeom prst="rect">
            <a:avLst/>
          </a:prstGeom>
          <a:solidFill>
            <a:srgbClr val="FFFFFF"/>
          </a:solidFill>
        </p:spPr>
      </p:pic>
      <p:pic>
        <p:nvPicPr>
          <p:cNvPr id="14" name="Picture 13" descr="source_images_2.jpg"/>
          <p:cNvPicPr>
            <a:picLocks noChangeAspect="1"/>
          </p:cNvPicPr>
          <p:nvPr/>
        </p:nvPicPr>
        <p:blipFill rotWithShape="1">
          <a:blip r:embed="rId6" cstate="print">
            <a:extLst>
              <a:ext uri="{28A0092B-C50C-407E-A947-70E740481C1C}">
                <a14:useLocalDpi xmlns:a14="http://schemas.microsoft.com/office/drawing/2010/main"/>
              </a:ext>
            </a:extLst>
          </a:blip>
          <a:srcRect l="11702" t="8941" r="5060" b="11343"/>
          <a:stretch/>
        </p:blipFill>
        <p:spPr>
          <a:xfrm>
            <a:off x="7530489" y="2013728"/>
            <a:ext cx="1439498" cy="971512"/>
          </a:xfrm>
          <a:prstGeom prst="rect">
            <a:avLst/>
          </a:prstGeom>
        </p:spPr>
      </p:pic>
      <p:sp>
        <p:nvSpPr>
          <p:cNvPr id="15"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25</a:t>
            </a:fld>
            <a:endParaRPr lang="en-US" dirty="0"/>
          </a:p>
        </p:txBody>
      </p:sp>
    </p:spTree>
    <p:extLst>
      <p:ext uri="{BB962C8B-B14F-4D97-AF65-F5344CB8AC3E}">
        <p14:creationId xmlns:p14="http://schemas.microsoft.com/office/powerpoint/2010/main" val="319888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987443"/>
            <a:ext cx="8430016" cy="87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p>
        </p:txBody>
      </p:sp>
      <p:sp>
        <p:nvSpPr>
          <p:cNvPr id="13" name="Rectangle 12"/>
          <p:cNvSpPr/>
          <p:nvPr/>
        </p:nvSpPr>
        <p:spPr>
          <a:xfrm>
            <a:off x="215900" y="6057901"/>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p>
        </p:txBody>
      </p:sp>
      <p:sp>
        <p:nvSpPr>
          <p:cNvPr id="2" name="Title 1"/>
          <p:cNvSpPr>
            <a:spLocks noGrp="1"/>
          </p:cNvSpPr>
          <p:nvPr>
            <p:ph type="title" idx="4294967295"/>
          </p:nvPr>
        </p:nvSpPr>
        <p:spPr>
          <a:xfrm>
            <a:off x="0" y="87315"/>
            <a:ext cx="9144000" cy="598487"/>
          </a:xfrm>
        </p:spPr>
        <p:txBody>
          <a:bodyPr>
            <a:normAutofit/>
          </a:bodyPr>
          <a:lstStyle/>
          <a:p>
            <a:r>
              <a:rPr lang="en-US" dirty="0" smtClean="0"/>
              <a:t>FY 2015 BES Request Highlights</a:t>
            </a:r>
            <a:endParaRPr lang="en-US" dirty="0"/>
          </a:p>
        </p:txBody>
      </p:sp>
      <p:sp>
        <p:nvSpPr>
          <p:cNvPr id="27" name="Rectangle 26"/>
          <p:cNvSpPr/>
          <p:nvPr/>
        </p:nvSpPr>
        <p:spPr>
          <a:xfrm rot="5400000">
            <a:off x="4882876" y="5075947"/>
            <a:ext cx="1370391" cy="1910147"/>
          </a:xfrm>
          <a:prstGeom prst="rect">
            <a:avLst/>
          </a:prstGeom>
          <a:blipFill dpi="0" rotWithShape="0">
            <a:blip r:embed="rId3"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sz="2200" dirty="0">
              <a:solidFill>
                <a:schemeClr val="tx1"/>
              </a:solidFill>
              <a:effectLst>
                <a:outerShdw blurRad="38100" dist="38100" dir="2700000" algn="tl">
                  <a:srgbClr val="000000">
                    <a:alpha val="43137"/>
                  </a:srgbClr>
                </a:outerShdw>
              </a:effectLst>
            </a:endParaRPr>
          </a:p>
        </p:txBody>
      </p:sp>
      <p:sp>
        <p:nvSpPr>
          <p:cNvPr id="29" name="Rectangle 28"/>
          <p:cNvSpPr/>
          <p:nvPr/>
        </p:nvSpPr>
        <p:spPr>
          <a:xfrm rot="5400000">
            <a:off x="2857742" y="5069379"/>
            <a:ext cx="1370391" cy="1910147"/>
          </a:xfrm>
          <a:prstGeom prst="rect">
            <a:avLst/>
          </a:prstGeom>
          <a:blipFill dpi="0" rotWithShape="0">
            <a:blip r:embed="rId4" cstate="print"/>
            <a:srcRect/>
            <a:stretch>
              <a:fillRect/>
            </a:stretch>
          </a:blipFill>
          <a:ln w="47625" cmpd="thickThin">
            <a:solidFill>
              <a:schemeClr val="tx1">
                <a:lumMod val="50000"/>
                <a:lumOff val="50000"/>
              </a:schemeClr>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31" name="Rectangle 30"/>
          <p:cNvSpPr/>
          <p:nvPr/>
        </p:nvSpPr>
        <p:spPr>
          <a:xfrm rot="5400000">
            <a:off x="847945" y="5069377"/>
            <a:ext cx="1370391" cy="1910147"/>
          </a:xfrm>
          <a:prstGeom prst="rect">
            <a:avLst/>
          </a:prstGeom>
          <a:blipFill dpi="0" rotWithShape="0">
            <a:blip r:embed="rId5"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33" name="Rectangle 32"/>
          <p:cNvSpPr/>
          <p:nvPr/>
        </p:nvSpPr>
        <p:spPr>
          <a:xfrm rot="5400000">
            <a:off x="6873112" y="5072235"/>
            <a:ext cx="1370391" cy="1910147"/>
          </a:xfrm>
          <a:prstGeom prst="rect">
            <a:avLst/>
          </a:prstGeom>
          <a:blipFill dpi="0" rotWithShape="0">
            <a:blip r:embed="rId6"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sz="2200" dirty="0">
              <a:solidFill>
                <a:schemeClr val="tx1"/>
              </a:solidFill>
              <a:effectLst>
                <a:outerShdw blurRad="38100" dist="38100" dir="2700000" algn="tl">
                  <a:srgbClr val="000000">
                    <a:alpha val="43137"/>
                  </a:srgbClr>
                </a:outerShdw>
              </a:effectLst>
            </a:endParaRPr>
          </a:p>
        </p:txBody>
      </p:sp>
      <p:sp>
        <p:nvSpPr>
          <p:cNvPr id="19" name="TextBox 18"/>
          <p:cNvSpPr txBox="1"/>
          <p:nvPr/>
        </p:nvSpPr>
        <p:spPr>
          <a:xfrm>
            <a:off x="120650" y="935255"/>
            <a:ext cx="8794750" cy="4052359"/>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lIns="91407" tIns="45704" rIns="91407" bIns="45704" rtlCol="0">
            <a:spAutoFit/>
          </a:bodyPr>
          <a:lstStyle/>
          <a:p>
            <a:pPr marL="457092" indent="-287270">
              <a:buFont typeface="Wingdings" pitchFamily="2" charset="2"/>
              <a:buChar char="§"/>
            </a:pPr>
            <a:r>
              <a:rPr lang="en-US" dirty="0" smtClean="0">
                <a:latin typeface="Arial" pitchFamily="34" charset="0"/>
                <a:cs typeface="Arial" pitchFamily="34" charset="0"/>
              </a:rPr>
              <a:t>New </a:t>
            </a:r>
            <a:r>
              <a:rPr lang="en-US" b="1" dirty="0" smtClean="0">
                <a:latin typeface="Arial" pitchFamily="34" charset="0"/>
                <a:cs typeface="Arial" pitchFamily="34" charset="0"/>
              </a:rPr>
              <a:t>computational materials research </a:t>
            </a:r>
            <a:r>
              <a:rPr lang="en-US" dirty="0" smtClean="0">
                <a:latin typeface="Arial" pitchFamily="34" charset="0"/>
                <a:cs typeface="Arial" pitchFamily="34" charset="0"/>
              </a:rPr>
              <a:t>will develop codes for design of functional materials. </a:t>
            </a:r>
          </a:p>
          <a:p>
            <a:pPr marL="457092" indent="-287270">
              <a:buFont typeface="Wingdings" pitchFamily="2" charset="2"/>
              <a:buChar char="§"/>
            </a:pPr>
            <a:r>
              <a:rPr lang="en-US" b="1" dirty="0" smtClean="0">
                <a:latin typeface="Arial" pitchFamily="34" charset="0"/>
                <a:cs typeface="Arial" pitchFamily="34" charset="0"/>
              </a:rPr>
              <a:t>Energy Frontier Research Centers </a:t>
            </a:r>
            <a:r>
              <a:rPr lang="en-US" dirty="0" smtClean="0">
                <a:latin typeface="Arial" pitchFamily="34" charset="0"/>
                <a:cs typeface="Arial" pitchFamily="34" charset="0"/>
              </a:rPr>
              <a:t>(EFRCs) continue at the FY 2014 level. </a:t>
            </a:r>
          </a:p>
          <a:p>
            <a:pPr marL="457092" indent="-287270">
              <a:buFont typeface="Wingdings" pitchFamily="2" charset="2"/>
              <a:buChar char="§"/>
            </a:pPr>
            <a:r>
              <a:rPr lang="en-US" dirty="0" smtClean="0">
                <a:latin typeface="Arial" pitchFamily="34" charset="0"/>
                <a:cs typeface="Arial" pitchFamily="34" charset="0"/>
              </a:rPr>
              <a:t>Two </a:t>
            </a:r>
            <a:r>
              <a:rPr lang="en-US" b="1" dirty="0" smtClean="0">
                <a:latin typeface="Arial" pitchFamily="34" charset="0"/>
                <a:cs typeface="Arial" pitchFamily="34" charset="0"/>
              </a:rPr>
              <a:t>Energy Innovation Hubs </a:t>
            </a:r>
            <a:r>
              <a:rPr lang="en-US" dirty="0" smtClean="0">
                <a:latin typeface="Arial" pitchFamily="34" charset="0"/>
                <a:cs typeface="Arial" pitchFamily="34" charset="0"/>
              </a:rPr>
              <a:t>continue: </a:t>
            </a:r>
          </a:p>
          <a:p>
            <a:pPr marL="914025" lvl="1" indent="-287270">
              <a:spcBef>
                <a:spcPts val="400"/>
              </a:spcBef>
              <a:buFont typeface="Wingdings" pitchFamily="2" charset="2"/>
              <a:buChar char="§"/>
            </a:pPr>
            <a:r>
              <a:rPr lang="en-US" dirty="0" smtClean="0">
                <a:latin typeface="Arial" pitchFamily="34" charset="0"/>
                <a:cs typeface="Arial" pitchFamily="34" charset="0"/>
              </a:rPr>
              <a:t>Joint Center for Artificial Photosynthesis (JCAP) will be in its fifth project year. </a:t>
            </a:r>
          </a:p>
          <a:p>
            <a:pPr marL="914025" lvl="1" indent="-287270">
              <a:buFont typeface="Wingdings" pitchFamily="2" charset="2"/>
              <a:buChar char="§"/>
            </a:pPr>
            <a:r>
              <a:rPr lang="en-US" dirty="0" smtClean="0">
                <a:latin typeface="Arial" pitchFamily="34" charset="0"/>
                <a:cs typeface="Arial" pitchFamily="34" charset="0"/>
              </a:rPr>
              <a:t>Joint Center for Energy Storage Research (JCESR) will be in its third year. </a:t>
            </a:r>
          </a:p>
          <a:p>
            <a:pPr marL="457092" indent="-287270">
              <a:buFont typeface="Wingdings" pitchFamily="2" charset="2"/>
              <a:buChar char="§"/>
            </a:pPr>
            <a:r>
              <a:rPr lang="en-US" b="1" dirty="0" smtClean="0">
                <a:latin typeface="Arial" pitchFamily="34" charset="0"/>
                <a:cs typeface="Arial" pitchFamily="34" charset="0"/>
              </a:rPr>
              <a:t>National Synchrotron Light Source-II </a:t>
            </a:r>
            <a:r>
              <a:rPr lang="en-US" dirty="0" smtClean="0">
                <a:latin typeface="Arial" pitchFamily="34" charset="0"/>
                <a:cs typeface="Arial" pitchFamily="34" charset="0"/>
              </a:rPr>
              <a:t>(NSLS-II) transitions to operations; NSLS ceases operations. </a:t>
            </a:r>
          </a:p>
          <a:p>
            <a:pPr marL="457092" indent="-287270">
              <a:buFont typeface="Wingdings" pitchFamily="2" charset="2"/>
              <a:buChar char="§"/>
            </a:pPr>
            <a:r>
              <a:rPr lang="fr-FR" b="1" dirty="0" err="1" smtClean="0">
                <a:latin typeface="Arial" pitchFamily="34" charset="0"/>
                <a:cs typeface="Arial" pitchFamily="34" charset="0"/>
              </a:rPr>
              <a:t>Linac</a:t>
            </a:r>
            <a:r>
              <a:rPr lang="fr-FR" b="1" dirty="0" smtClean="0">
                <a:latin typeface="Arial" pitchFamily="34" charset="0"/>
                <a:cs typeface="Arial" pitchFamily="34" charset="0"/>
              </a:rPr>
              <a:t> </a:t>
            </a:r>
            <a:r>
              <a:rPr lang="fr-FR" b="1" dirty="0" err="1" smtClean="0">
                <a:latin typeface="Arial" pitchFamily="34" charset="0"/>
                <a:cs typeface="Arial" pitchFamily="34" charset="0"/>
              </a:rPr>
              <a:t>Coherent</a:t>
            </a:r>
            <a:r>
              <a:rPr lang="fr-FR" b="1" dirty="0" smtClean="0">
                <a:latin typeface="Arial" pitchFamily="34" charset="0"/>
                <a:cs typeface="Arial" pitchFamily="34" charset="0"/>
              </a:rPr>
              <a:t> Light Source-II </a:t>
            </a:r>
            <a:r>
              <a:rPr lang="fr-FR" dirty="0" smtClean="0">
                <a:latin typeface="Arial" pitchFamily="34" charset="0"/>
                <a:cs typeface="Arial" pitchFamily="34" charset="0"/>
              </a:rPr>
              <a:t>(LCLS-II) construction continues. </a:t>
            </a:r>
          </a:p>
          <a:p>
            <a:pPr marL="457092" indent="-287270">
              <a:buFont typeface="Wingdings" pitchFamily="2" charset="2"/>
              <a:buChar char="§"/>
            </a:pPr>
            <a:r>
              <a:rPr lang="en-US" dirty="0" smtClean="0">
                <a:latin typeface="Arial" pitchFamily="34" charset="0"/>
                <a:cs typeface="Arial" pitchFamily="34" charset="0"/>
              </a:rPr>
              <a:t>BES </a:t>
            </a:r>
            <a:r>
              <a:rPr lang="en-US" b="1" dirty="0" smtClean="0">
                <a:latin typeface="Arial" pitchFamily="34" charset="0"/>
                <a:cs typeface="Arial" pitchFamily="34" charset="0"/>
              </a:rPr>
              <a:t>user facilities </a:t>
            </a:r>
            <a:r>
              <a:rPr lang="en-US" dirty="0" smtClean="0">
                <a:latin typeface="Arial" pitchFamily="34" charset="0"/>
                <a:cs typeface="Arial" pitchFamily="34" charset="0"/>
              </a:rPr>
              <a:t>operate at optimum levels. </a:t>
            </a:r>
          </a:p>
          <a:p>
            <a:pPr marL="457092" indent="-287270">
              <a:buFont typeface="Wingdings" pitchFamily="2" charset="2"/>
              <a:buChar char="§"/>
            </a:pPr>
            <a:r>
              <a:rPr lang="en-US" dirty="0" smtClean="0">
                <a:latin typeface="Arial" pitchFamily="34" charset="0"/>
                <a:cs typeface="Arial" pitchFamily="34" charset="0"/>
              </a:rPr>
              <a:t>Two </a:t>
            </a:r>
            <a:r>
              <a:rPr lang="en-US" b="1" dirty="0" smtClean="0">
                <a:latin typeface="Arial" pitchFamily="34" charset="0"/>
                <a:cs typeface="Arial" pitchFamily="34" charset="0"/>
              </a:rPr>
              <a:t>major items of equipment</a:t>
            </a:r>
            <a:r>
              <a:rPr lang="en-US" dirty="0" smtClean="0">
                <a:latin typeface="Arial" pitchFamily="34" charset="0"/>
                <a:cs typeface="Arial" pitchFamily="34" charset="0"/>
              </a:rPr>
              <a:t>: NSLS-II Experimental Tools (NEXT) and Advanced Photon Source Upgrade (APS-U). </a:t>
            </a:r>
          </a:p>
          <a:p>
            <a:pPr marL="457092" indent="-287270">
              <a:buFont typeface="Wingdings" pitchFamily="2" charset="2"/>
              <a:buChar char="§"/>
            </a:pPr>
            <a:r>
              <a:rPr lang="en-US" b="1" dirty="0" smtClean="0">
                <a:latin typeface="Arial" pitchFamily="34" charset="0"/>
                <a:cs typeface="Arial" pitchFamily="34" charset="0"/>
              </a:rPr>
              <a:t>Lujan Neutron Scattering Center </a:t>
            </a:r>
            <a:r>
              <a:rPr lang="en-US" dirty="0" smtClean="0">
                <a:latin typeface="Arial" pitchFamily="34" charset="0"/>
                <a:cs typeface="Arial" pitchFamily="34" charset="0"/>
              </a:rPr>
              <a:t>ceases </a:t>
            </a:r>
            <a:r>
              <a:rPr lang="en-US" sz="2000" dirty="0">
                <a:latin typeface="Arial" pitchFamily="34" charset="0"/>
                <a:cs typeface="Arial" pitchFamily="34" charset="0"/>
              </a:rPr>
              <a:t>operations. </a:t>
            </a:r>
          </a:p>
        </p:txBody>
      </p:sp>
      <p:sp>
        <p:nvSpPr>
          <p:cNvPr id="21" name="Rectangle 20"/>
          <p:cNvSpPr/>
          <p:nvPr/>
        </p:nvSpPr>
        <p:spPr>
          <a:xfrm>
            <a:off x="169409" y="867906"/>
            <a:ext cx="8819612" cy="4187077"/>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fontAlgn="base">
              <a:spcBef>
                <a:spcPct val="0"/>
              </a:spcBef>
              <a:spcAft>
                <a:spcPct val="0"/>
              </a:spcAft>
            </a:pPr>
            <a:endParaRPr lang="en-US">
              <a:solidFill>
                <a:prstClr val="white"/>
              </a:solidFill>
            </a:endParaRPr>
          </a:p>
        </p:txBody>
      </p:sp>
      <p:sp>
        <p:nvSpPr>
          <p:cNvPr id="14"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pPr>
              <a:defRPr/>
            </a:pPr>
            <a:fld id="{6EEA275D-5A49-48A8-817D-44C3EA0A3A2F}" type="slidenum">
              <a:rPr lang="en-US" smtClean="0"/>
              <a:pPr>
                <a:defRPr/>
              </a:pPr>
              <a:t>26</a:t>
            </a:fld>
            <a:endParaRPr lang="en-US" dirty="0"/>
          </a:p>
        </p:txBody>
      </p:sp>
    </p:spTree>
    <p:extLst>
      <p:ext uri="{BB962C8B-B14F-4D97-AF65-F5344CB8AC3E}">
        <p14:creationId xmlns:p14="http://schemas.microsoft.com/office/powerpoint/2010/main" val="17842291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3529264" y="1377117"/>
          <a:ext cx="5390146" cy="39167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57"/>
          <p:cNvGrpSpPr/>
          <p:nvPr/>
        </p:nvGrpSpPr>
        <p:grpSpPr>
          <a:xfrm>
            <a:off x="3524678" y="1128263"/>
            <a:ext cx="5524728" cy="3374594"/>
            <a:chOff x="3685042" y="1277242"/>
            <a:chExt cx="6251850" cy="3881676"/>
          </a:xfrm>
        </p:grpSpPr>
        <p:sp>
          <p:nvSpPr>
            <p:cNvPr id="42" name="Text Box 9"/>
            <p:cNvSpPr txBox="1">
              <a:spLocks noChangeArrowheads="1"/>
            </p:cNvSpPr>
            <p:nvPr/>
          </p:nvSpPr>
          <p:spPr bwMode="auto">
            <a:xfrm>
              <a:off x="6023169" y="3127617"/>
              <a:ext cx="1408346" cy="1008797"/>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bg1"/>
                  </a:solidFill>
                  <a:latin typeface="Arial Narrow" pitchFamily="34" charset="0"/>
                </a:rPr>
                <a:t>Facilities </a:t>
              </a:r>
            </a:p>
            <a:p>
              <a:pPr algn="ctr"/>
              <a:r>
                <a:rPr lang="en-US" sz="1800" dirty="0">
                  <a:solidFill>
                    <a:schemeClr val="bg1"/>
                  </a:solidFill>
                  <a:latin typeface="Arial Narrow" pitchFamily="34" charset="0"/>
                </a:rPr>
                <a:t>Ops 851.5</a:t>
              </a:r>
            </a:p>
          </p:txBody>
        </p:sp>
        <p:sp>
          <p:nvSpPr>
            <p:cNvPr id="43" name="Text Box 15"/>
            <p:cNvSpPr txBox="1">
              <a:spLocks noChangeArrowheads="1"/>
            </p:cNvSpPr>
            <p:nvPr/>
          </p:nvSpPr>
          <p:spPr bwMode="auto">
            <a:xfrm>
              <a:off x="4720884" y="4177545"/>
              <a:ext cx="1326301" cy="65329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MSE </a:t>
              </a:r>
            </a:p>
            <a:p>
              <a:pPr algn="ctr"/>
              <a:r>
                <a:rPr lang="en-US" sz="1500" dirty="0">
                  <a:latin typeface="Arial Narrow" pitchFamily="34" charset="0"/>
                </a:rPr>
                <a:t>Research</a:t>
              </a:r>
            </a:p>
          </p:txBody>
        </p:sp>
        <p:sp>
          <p:nvSpPr>
            <p:cNvPr id="44" name="Text Box 23"/>
            <p:cNvSpPr txBox="1">
              <a:spLocks noChangeArrowheads="1"/>
            </p:cNvSpPr>
            <p:nvPr/>
          </p:nvSpPr>
          <p:spPr bwMode="auto">
            <a:xfrm>
              <a:off x="4923805" y="4752915"/>
              <a:ext cx="1010673" cy="406003"/>
            </a:xfrm>
            <a:prstGeom prst="rect">
              <a:avLst/>
            </a:prstGeom>
            <a:noFill/>
            <a:ln w="12700" algn="ctr">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a:latin typeface="Arial Narrow" pitchFamily="34" charset="0"/>
                </a:rPr>
                <a:t>267.4</a:t>
              </a:r>
            </a:p>
          </p:txBody>
        </p:sp>
        <p:sp>
          <p:nvSpPr>
            <p:cNvPr id="45" name="Text Box 16"/>
            <p:cNvSpPr txBox="1">
              <a:spLocks noChangeArrowheads="1"/>
            </p:cNvSpPr>
            <p:nvPr/>
          </p:nvSpPr>
          <p:spPr bwMode="auto">
            <a:xfrm>
              <a:off x="3906510" y="3628928"/>
              <a:ext cx="1369058" cy="932552"/>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solidFill>
                    <a:schemeClr val="bg1"/>
                  </a:solidFill>
                  <a:latin typeface="Arial Narrow" pitchFamily="34" charset="0"/>
                </a:rPr>
                <a:t>CSGB </a:t>
              </a:r>
            </a:p>
            <a:p>
              <a:pPr algn="ctr"/>
              <a:r>
                <a:rPr lang="en-US" sz="1500" dirty="0">
                  <a:solidFill>
                    <a:schemeClr val="bg1"/>
                  </a:solidFill>
                  <a:latin typeface="Arial Narrow" pitchFamily="34" charset="0"/>
                </a:rPr>
                <a:t>Research</a:t>
              </a:r>
            </a:p>
            <a:p>
              <a:pPr algn="ctr"/>
              <a:r>
                <a:rPr lang="en-US" sz="1600" dirty="0">
                  <a:solidFill>
                    <a:schemeClr val="bg1"/>
                  </a:solidFill>
                  <a:latin typeface="Arial Narrow" pitchFamily="34" charset="0"/>
                </a:rPr>
                <a:t>239.1</a:t>
              </a:r>
            </a:p>
          </p:txBody>
        </p:sp>
        <p:sp>
          <p:nvSpPr>
            <p:cNvPr id="46" name="Text Box 83"/>
            <p:cNvSpPr txBox="1">
              <a:spLocks noChangeArrowheads="1"/>
            </p:cNvSpPr>
            <p:nvPr/>
          </p:nvSpPr>
          <p:spPr bwMode="auto">
            <a:xfrm>
              <a:off x="8615160" y="3784307"/>
              <a:ext cx="1205679"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Light Sources</a:t>
              </a:r>
            </a:p>
            <a:p>
              <a:pPr algn="ctr"/>
              <a:r>
                <a:rPr lang="en-US" sz="1500" dirty="0">
                  <a:latin typeface="Arial Narrow" pitchFamily="34" charset="0"/>
                </a:rPr>
                <a:t>484.2</a:t>
              </a:r>
            </a:p>
          </p:txBody>
        </p:sp>
        <p:sp>
          <p:nvSpPr>
            <p:cNvPr id="47" name="Text Box 84"/>
            <p:cNvSpPr txBox="1">
              <a:spLocks noChangeArrowheads="1"/>
            </p:cNvSpPr>
            <p:nvPr/>
          </p:nvSpPr>
          <p:spPr bwMode="auto">
            <a:xfrm>
              <a:off x="8525862" y="2602995"/>
              <a:ext cx="1411030"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Neutron Sources</a:t>
              </a:r>
            </a:p>
            <a:p>
              <a:pPr algn="ctr"/>
              <a:r>
                <a:rPr lang="en-US" sz="1500" dirty="0">
                  <a:latin typeface="Arial Narrow" pitchFamily="34" charset="0"/>
                </a:rPr>
                <a:t>248.5</a:t>
              </a:r>
            </a:p>
          </p:txBody>
        </p:sp>
        <p:sp>
          <p:nvSpPr>
            <p:cNvPr id="48" name="Text Box 85"/>
            <p:cNvSpPr txBox="1">
              <a:spLocks noChangeArrowheads="1"/>
            </p:cNvSpPr>
            <p:nvPr/>
          </p:nvSpPr>
          <p:spPr bwMode="auto">
            <a:xfrm>
              <a:off x="8339936" y="2315036"/>
              <a:ext cx="1546827" cy="384466"/>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NSRCs 118.8</a:t>
              </a:r>
            </a:p>
          </p:txBody>
        </p:sp>
        <p:sp>
          <p:nvSpPr>
            <p:cNvPr id="50" name="Text Box 17"/>
            <p:cNvSpPr txBox="1">
              <a:spLocks noChangeArrowheads="1"/>
            </p:cNvSpPr>
            <p:nvPr/>
          </p:nvSpPr>
          <p:spPr bwMode="auto">
            <a:xfrm>
              <a:off x="3974852" y="2712322"/>
              <a:ext cx="1215892" cy="656217"/>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EFRCs, Hubs, CMS</a:t>
              </a:r>
            </a:p>
            <a:p>
              <a:pPr algn="ctr"/>
              <a:r>
                <a:rPr lang="en-US" sz="1500" dirty="0">
                  <a:latin typeface="Arial Narrow" pitchFamily="34" charset="0"/>
                </a:rPr>
                <a:t>172.5</a:t>
              </a:r>
            </a:p>
          </p:txBody>
        </p:sp>
        <p:sp>
          <p:nvSpPr>
            <p:cNvPr id="51" name="Text Box 18"/>
            <p:cNvSpPr txBox="1">
              <a:spLocks noChangeArrowheads="1"/>
            </p:cNvSpPr>
            <p:nvPr/>
          </p:nvSpPr>
          <p:spPr bwMode="auto">
            <a:xfrm>
              <a:off x="4996707" y="1277242"/>
              <a:ext cx="1526497" cy="46888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SBIR/STTR, LTSM &amp; GPP </a:t>
              </a:r>
            </a:p>
            <a:p>
              <a:pPr algn="ctr"/>
              <a:r>
                <a:rPr lang="en-US" sz="1500" dirty="0">
                  <a:latin typeface="Arial Narrow" pitchFamily="34" charset="0"/>
                </a:rPr>
                <a:t>65.7  </a:t>
              </a:r>
            </a:p>
            <a:p>
              <a:pPr algn="ctr"/>
              <a:endParaRPr lang="en-US" sz="1500" dirty="0">
                <a:solidFill>
                  <a:schemeClr val="bg1"/>
                </a:solidFill>
                <a:latin typeface="Arial Narrow" pitchFamily="34" charset="0"/>
              </a:endParaRPr>
            </a:p>
          </p:txBody>
        </p:sp>
        <p:sp>
          <p:nvSpPr>
            <p:cNvPr id="52" name="Rectangle 51"/>
            <p:cNvSpPr>
              <a:spLocks noChangeArrowheads="1"/>
            </p:cNvSpPr>
            <p:nvPr/>
          </p:nvSpPr>
          <p:spPr bwMode="auto">
            <a:xfrm>
              <a:off x="3685042" y="1585554"/>
              <a:ext cx="1256582" cy="587171"/>
            </a:xfrm>
            <a:prstGeom prst="rect">
              <a:avLst/>
            </a:prstGeom>
            <a:noFill/>
            <a:ln w="9525">
              <a:noFill/>
              <a:miter lim="800000"/>
              <a:headEnd/>
              <a:tailEnd/>
            </a:ln>
          </p:spPr>
          <p:txBody>
            <a:bodyPr wrap="square" lIns="91408" tIns="45704" rIns="91408" bIns="45704">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500" dirty="0">
                  <a:latin typeface="Arial Narrow" pitchFamily="34" charset="0"/>
                </a:rPr>
                <a:t>SUF Research</a:t>
              </a:r>
            </a:p>
            <a:p>
              <a:pPr algn="ctr" eaLnBrk="0" hangingPunct="0"/>
              <a:r>
                <a:rPr lang="en-US" sz="1600" dirty="0">
                  <a:latin typeface="Arial Narrow" pitchFamily="34" charset="0"/>
                </a:rPr>
                <a:t>19.8</a:t>
              </a:r>
            </a:p>
          </p:txBody>
        </p:sp>
        <p:sp>
          <p:nvSpPr>
            <p:cNvPr id="53" name="Text Box 80"/>
            <p:cNvSpPr txBox="1">
              <a:spLocks noChangeArrowheads="1"/>
            </p:cNvSpPr>
            <p:nvPr/>
          </p:nvSpPr>
          <p:spPr bwMode="auto">
            <a:xfrm>
              <a:off x="4785765" y="1952466"/>
              <a:ext cx="888644" cy="895050"/>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Const, OPC, MIE</a:t>
              </a:r>
            </a:p>
          </p:txBody>
        </p:sp>
      </p:grpSp>
      <p:sp>
        <p:nvSpPr>
          <p:cNvPr id="54" name="Text Box 23"/>
          <p:cNvSpPr txBox="1">
            <a:spLocks noChangeArrowheads="1"/>
          </p:cNvSpPr>
          <p:nvPr/>
        </p:nvSpPr>
        <p:spPr bwMode="auto">
          <a:xfrm>
            <a:off x="4697879" y="2397691"/>
            <a:ext cx="584792" cy="339224"/>
          </a:xfrm>
          <a:prstGeom prst="rect">
            <a:avLst/>
          </a:prstGeom>
          <a:noFill/>
          <a:ln w="12700" algn="ctr">
            <a:noFill/>
            <a:miter lim="800000"/>
            <a:headEnd/>
            <a:tailEnd/>
          </a:ln>
        </p:spPr>
        <p:txBody>
          <a:bodyPr wrap="square" lIns="81967" tIns="40982" rIns="81967" bIns="40982">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a:latin typeface="Arial Narrow" pitchFamily="34" charset="0"/>
              </a:rPr>
              <a:t>190.5</a:t>
            </a:r>
          </a:p>
        </p:txBody>
      </p:sp>
      <p:sp>
        <p:nvSpPr>
          <p:cNvPr id="55" name="Rectangle 54"/>
          <p:cNvSpPr>
            <a:spLocks noChangeArrowheads="1"/>
          </p:cNvSpPr>
          <p:nvPr/>
        </p:nvSpPr>
        <p:spPr bwMode="auto">
          <a:xfrm>
            <a:off x="7494402" y="1033066"/>
            <a:ext cx="1649598" cy="714031"/>
          </a:xfrm>
          <a:prstGeom prst="rect">
            <a:avLst/>
          </a:prstGeom>
          <a:noFill/>
          <a:ln w="9525">
            <a:noFill/>
            <a:miter lim="800000"/>
            <a:headEnd/>
            <a:tailEnd/>
          </a:ln>
        </p:spPr>
        <p:txBody>
          <a:bodyPr wrap="square" lIns="81994" tIns="40995" rIns="81994" bIns="40995">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endParaRPr lang="en-US" sz="1300" dirty="0"/>
          </a:p>
        </p:txBody>
      </p:sp>
      <p:sp>
        <p:nvSpPr>
          <p:cNvPr id="3292165" name="Rectangle 5"/>
          <p:cNvSpPr>
            <a:spLocks noChangeArrowheads="1"/>
          </p:cNvSpPr>
          <p:nvPr/>
        </p:nvSpPr>
        <p:spPr bwMode="auto">
          <a:xfrm>
            <a:off x="0" y="58642"/>
            <a:ext cx="9144000" cy="614922"/>
          </a:xfrm>
          <a:prstGeom prst="rect">
            <a:avLst/>
          </a:prstGeom>
          <a:noFill/>
          <a:ln w="9525" cap="flat" cmpd="sng">
            <a:noFill/>
            <a:prstDash val="solid"/>
            <a:miter lim="800000"/>
            <a:headEnd/>
            <a:tailEnd/>
          </a:ln>
          <a:effectLst/>
        </p:spPr>
        <p:txBody>
          <a:bodyPr lIns="90705" tIns="45357" rIns="90705" bIns="45357"/>
          <a:lstStyle/>
          <a:p>
            <a:pPr algn="ctr" defTabSz="907581">
              <a:defRPr/>
            </a:pPr>
            <a:r>
              <a:rPr lang="en-US" sz="2500" dirty="0">
                <a:solidFill>
                  <a:srgbClr val="006600"/>
                </a:solidFill>
                <a:latin typeface="Arial" pitchFamily="34" charset="0"/>
                <a:cs typeface="Arial" pitchFamily="34" charset="0"/>
              </a:rPr>
              <a:t>FY 2015 BES Budget Request</a:t>
            </a:r>
          </a:p>
        </p:txBody>
      </p:sp>
      <p:sp>
        <p:nvSpPr>
          <p:cNvPr id="23" name="Rectangle 9"/>
          <p:cNvSpPr>
            <a:spLocks noChangeArrowheads="1"/>
          </p:cNvSpPr>
          <p:nvPr/>
        </p:nvSpPr>
        <p:spPr bwMode="auto">
          <a:xfrm>
            <a:off x="6835418" y="890261"/>
            <a:ext cx="2169690" cy="886538"/>
          </a:xfrm>
          <a:prstGeom prst="rect">
            <a:avLst/>
          </a:prstGeom>
          <a:noFill/>
          <a:ln w="25400">
            <a:solidFill>
              <a:schemeClr val="tx1"/>
            </a:solidFill>
            <a:miter lim="800000"/>
            <a:headEnd/>
            <a:tailEnd/>
          </a:ln>
        </p:spPr>
        <p:txBody>
          <a:bodyPr wrap="square" lIns="73222" tIns="73222" rIns="73222" bIns="73222">
            <a:spAutoFit/>
          </a:bodyPr>
          <a:lstStyle/>
          <a:p>
            <a:pPr algn="ctr" defTabSz="732492"/>
            <a:r>
              <a:rPr lang="en-US" dirty="0">
                <a:solidFill>
                  <a:srgbClr val="000000"/>
                </a:solidFill>
              </a:rPr>
              <a:t>FY 2015 Request:</a:t>
            </a:r>
          </a:p>
          <a:p>
            <a:pPr algn="ctr" defTabSz="732492"/>
            <a:r>
              <a:rPr lang="en-US" dirty="0">
                <a:solidFill>
                  <a:srgbClr val="000000"/>
                </a:solidFill>
              </a:rPr>
              <a:t>$ 1,806.5M </a:t>
            </a:r>
          </a:p>
          <a:p>
            <a:pPr algn="ctr" defTabSz="732492"/>
            <a:r>
              <a:rPr lang="en-US" sz="1200" dirty="0">
                <a:solidFill>
                  <a:srgbClr val="000000"/>
                </a:solidFill>
              </a:rPr>
              <a:t>(+94.6M from FY 2014)</a:t>
            </a:r>
          </a:p>
        </p:txBody>
      </p:sp>
      <p:sp>
        <p:nvSpPr>
          <p:cNvPr id="24" name="Rectangle 4"/>
          <p:cNvSpPr>
            <a:spLocks noChangeArrowheads="1"/>
          </p:cNvSpPr>
          <p:nvPr/>
        </p:nvSpPr>
        <p:spPr bwMode="auto">
          <a:xfrm>
            <a:off x="0" y="766221"/>
            <a:ext cx="3911600" cy="5794550"/>
          </a:xfrm>
          <a:prstGeom prst="rect">
            <a:avLst/>
          </a:prstGeom>
          <a:noFill/>
          <a:ln w="9525">
            <a:noFill/>
            <a:miter lim="800000"/>
            <a:headEnd/>
            <a:tailEnd/>
          </a:ln>
        </p:spPr>
        <p:txBody>
          <a:bodyPr wrap="square" lIns="81432" tIns="40711" rIns="81432" bIns="40711">
            <a:spAutoFit/>
          </a:bodyPr>
          <a:lstStyle/>
          <a:p>
            <a:pPr eaLnBrk="0" hangingPunct="0"/>
            <a:r>
              <a:rPr lang="en-US" sz="2000" dirty="0">
                <a:solidFill>
                  <a:srgbClr val="FF0303"/>
                </a:solidFill>
                <a:cs typeface="Times New Roman" pitchFamily="18" charset="0"/>
              </a:rPr>
              <a:t>Research programs</a:t>
            </a:r>
          </a:p>
          <a:p>
            <a:pPr marL="292032" lvl="1" indent="-177758"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Energy Innovation Hubs &amp; Energy Frontier Research Centers are funded at FY 2014 levels</a:t>
            </a:r>
          </a:p>
          <a:p>
            <a:pPr marL="292032" lvl="1" indent="-177758"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Core Research approximately flat with FY 2014</a:t>
            </a:r>
          </a:p>
          <a:p>
            <a:pPr marL="292032" lvl="1" indent="-177758"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Computational Materials Sciences ($24.2M)</a:t>
            </a:r>
          </a:p>
          <a:p>
            <a:pPr marL="292032" lvl="1" indent="-177758" eaLnBrk="0" hangingPunct="0">
              <a:spcBef>
                <a:spcPct val="20000"/>
              </a:spcBef>
              <a:buFont typeface="Wingdings" pitchFamily="2" charset="2"/>
              <a:buChar char="§"/>
            </a:pPr>
            <a:endParaRPr lang="en-US" sz="1100" dirty="0">
              <a:solidFill>
                <a:srgbClr val="0000CC"/>
              </a:solidFill>
              <a:cs typeface="Times New Roman" pitchFamily="18" charset="0"/>
            </a:endParaRPr>
          </a:p>
          <a:p>
            <a:pPr marL="292032" indent="-292032" eaLnBrk="0" hangingPunct="0"/>
            <a:r>
              <a:rPr lang="en-US" sz="2000" dirty="0">
                <a:solidFill>
                  <a:srgbClr val="FF0303"/>
                </a:solidFill>
                <a:cs typeface="Times New Roman" pitchFamily="18" charset="0"/>
              </a:rPr>
              <a:t>Scientific user facilities</a:t>
            </a:r>
            <a:endParaRPr lang="en-US" sz="900" dirty="0">
              <a:solidFill>
                <a:srgbClr val="0000CC"/>
              </a:solidFill>
              <a:cs typeface="Times New Roman" pitchFamily="18" charset="0"/>
            </a:endParaRPr>
          </a:p>
          <a:p>
            <a:pPr marL="292032" lvl="2" indent="-177758"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All full operating facilities at optimal operations</a:t>
            </a:r>
          </a:p>
          <a:p>
            <a:pPr marL="292032" lvl="2" indent="-177758"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NSLS-II transition to full operations ($115M)</a:t>
            </a:r>
          </a:p>
          <a:p>
            <a:pPr marL="292032" lvl="2" indent="-177758"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NSLS &amp; Lujan cease operations; funding requested to transition facilities to safe storage</a:t>
            </a:r>
          </a:p>
          <a:p>
            <a:pPr marL="120168" indent="-120168" eaLnBrk="0" hangingPunct="0">
              <a:buFont typeface="Wingdings" pitchFamily="2" charset="2"/>
              <a:buChar char="§"/>
            </a:pPr>
            <a:endParaRPr lang="fr-FR" dirty="0">
              <a:solidFill>
                <a:srgbClr val="0000CC"/>
              </a:solidFill>
            </a:endParaRPr>
          </a:p>
          <a:p>
            <a:pPr marL="460858" lvl="1" indent="-183771" eaLnBrk="0" hangingPunct="0">
              <a:buFont typeface="Wingdings" pitchFamily="2" charset="2"/>
              <a:buChar char="§"/>
            </a:pPr>
            <a:endParaRPr lang="en-US" dirty="0">
              <a:solidFill>
                <a:srgbClr val="0000CC"/>
              </a:solidFill>
            </a:endParaRPr>
          </a:p>
        </p:txBody>
      </p:sp>
      <p:sp>
        <p:nvSpPr>
          <p:cNvPr id="39" name="Rectangle 38"/>
          <p:cNvSpPr/>
          <p:nvPr/>
        </p:nvSpPr>
        <p:spPr>
          <a:xfrm>
            <a:off x="3911600" y="4722661"/>
            <a:ext cx="8077200" cy="2089102"/>
          </a:xfrm>
          <a:prstGeom prst="rect">
            <a:avLst/>
          </a:prstGeom>
        </p:spPr>
        <p:txBody>
          <a:bodyPr wrap="square" lIns="81607" tIns="40801" rIns="81607" bIns="40801">
            <a:spAutoFit/>
          </a:bodyPr>
          <a:lstStyle/>
          <a:p>
            <a:pPr eaLnBrk="0" hangingPunct="0"/>
            <a:r>
              <a:rPr lang="en-US" sz="2000" dirty="0">
                <a:solidFill>
                  <a:srgbClr val="FF0303"/>
                </a:solidFill>
                <a:cs typeface="Times New Roman" pitchFamily="18" charset="0"/>
              </a:rPr>
              <a:t>Construction and instrumentation</a:t>
            </a:r>
          </a:p>
          <a:p>
            <a:pPr marL="288857" lvl="1" indent="-174584"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NSLS-II instrumentation (NEXT) ($22.5M)</a:t>
            </a:r>
          </a:p>
          <a:p>
            <a:pPr marL="288857" lvl="1" indent="-174584" eaLnBrk="0" hangingPunct="0">
              <a:spcBef>
                <a:spcPts val="0"/>
              </a:spcBef>
              <a:spcAft>
                <a:spcPts val="600"/>
              </a:spcAft>
              <a:buFont typeface="Wingdings" pitchFamily="2" charset="2"/>
              <a:buChar char="§"/>
            </a:pPr>
            <a:r>
              <a:rPr lang="fr-FR" dirty="0">
                <a:solidFill>
                  <a:srgbClr val="0000CC"/>
                </a:solidFill>
                <a:latin typeface="Arial Narrow" pitchFamily="34" charset="0"/>
              </a:rPr>
              <a:t>Advanced Photon Source upgrade ($20M)</a:t>
            </a:r>
          </a:p>
          <a:p>
            <a:pPr marL="288857" lvl="1" indent="-174584" eaLnBrk="0" hangingPunct="0">
              <a:spcBef>
                <a:spcPts val="0"/>
              </a:spcBef>
              <a:spcAft>
                <a:spcPts val="600"/>
              </a:spcAft>
              <a:buFont typeface="Wingdings" pitchFamily="2" charset="2"/>
              <a:buChar char="§"/>
            </a:pPr>
            <a:r>
              <a:rPr lang="fr-FR" dirty="0" err="1">
                <a:solidFill>
                  <a:srgbClr val="0000CC"/>
                </a:solidFill>
                <a:latin typeface="Arial Narrow" pitchFamily="34" charset="0"/>
              </a:rPr>
              <a:t>Linac</a:t>
            </a:r>
            <a:r>
              <a:rPr lang="fr-FR" dirty="0">
                <a:solidFill>
                  <a:srgbClr val="0000CC"/>
                </a:solidFill>
                <a:latin typeface="Arial Narrow" pitchFamily="34" charset="0"/>
              </a:rPr>
              <a:t> </a:t>
            </a:r>
            <a:r>
              <a:rPr lang="fr-FR" dirty="0" err="1">
                <a:solidFill>
                  <a:srgbClr val="0000CC"/>
                </a:solidFill>
                <a:latin typeface="Arial Narrow" pitchFamily="34" charset="0"/>
              </a:rPr>
              <a:t>Coherent</a:t>
            </a:r>
            <a:r>
              <a:rPr lang="fr-FR" dirty="0">
                <a:solidFill>
                  <a:srgbClr val="0000CC"/>
                </a:solidFill>
                <a:latin typeface="Arial Narrow" pitchFamily="34" charset="0"/>
              </a:rPr>
              <a:t> Light Source-II ($138.7M + $9.3M OPC)</a:t>
            </a:r>
          </a:p>
          <a:p>
            <a:pPr marL="460858" lvl="1" indent="-183771" eaLnBrk="0" hangingPunct="0">
              <a:spcBef>
                <a:spcPct val="15000"/>
              </a:spcBef>
            </a:pPr>
            <a:endParaRPr lang="fr-FR" dirty="0">
              <a:solidFill>
                <a:srgbClr val="0000CC"/>
              </a:solidFill>
            </a:endParaRPr>
          </a:p>
          <a:p>
            <a:pPr marL="460858" lvl="1" indent="-183771" eaLnBrk="0" hangingPunct="0">
              <a:spcBef>
                <a:spcPct val="15000"/>
              </a:spcBef>
            </a:pPr>
            <a:r>
              <a:rPr lang="fr-FR" dirty="0">
                <a:solidFill>
                  <a:srgbClr val="0000CC"/>
                </a:solidFill>
              </a:rPr>
              <a:t>	</a:t>
            </a:r>
            <a:endParaRPr lang="en-US" dirty="0"/>
          </a:p>
        </p:txBody>
      </p:sp>
      <p:sp>
        <p:nvSpPr>
          <p:cNvPr id="26"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Balance Between BES Portfolio Elements</a:t>
            </a:r>
            <a:endParaRPr lang="en-US" dirty="0"/>
          </a:p>
        </p:txBody>
      </p:sp>
      <p:sp>
        <p:nvSpPr>
          <p:cNvPr id="5" name="Slide Number Placeholder 4"/>
          <p:cNvSpPr>
            <a:spLocks noGrp="1"/>
          </p:cNvSpPr>
          <p:nvPr>
            <p:ph type="sldNum" sz="quarter" idx="11"/>
          </p:nvPr>
        </p:nvSpPr>
        <p:spPr/>
        <p:txBody>
          <a:bodyPr/>
          <a:lstStyle/>
          <a:p>
            <a:pPr>
              <a:defRPr/>
            </a:pPr>
            <a:fld id="{C0A2BE09-5C53-429F-9B0D-04D6F428253C}" type="slidenum">
              <a:rPr lang="en-US" smtClean="0"/>
              <a:pPr>
                <a:defRPr/>
              </a:pPr>
              <a:t>28</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23122034"/>
              </p:ext>
            </p:extLst>
          </p:nvPr>
        </p:nvGraphicFramePr>
        <p:xfrm>
          <a:off x="168790" y="925666"/>
          <a:ext cx="8688607" cy="5079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7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6980" y="2101545"/>
            <a:ext cx="7676390" cy="2236382"/>
          </a:xfrm>
        </p:spPr>
        <p:txBody>
          <a:bodyPr/>
          <a:lstStyle/>
          <a:p>
            <a:pPr marL="169823" lvl="1" indent="-169823">
              <a:lnSpc>
                <a:spcPts val="1800"/>
              </a:lnSpc>
              <a:spcBef>
                <a:spcPts val="0"/>
              </a:spcBef>
              <a:spcAft>
                <a:spcPts val="1200"/>
              </a:spcAft>
              <a:buFont typeface="Wingdings" pitchFamily="2" charset="2"/>
              <a:buChar char="§"/>
            </a:pPr>
            <a:r>
              <a:rPr lang="en-US" sz="1600" dirty="0">
                <a:solidFill>
                  <a:schemeClr val="tx1"/>
                </a:solidFill>
              </a:rPr>
              <a:t>Deliver research codes and data for design of functional materials to the materials sciences communities in academia, labs, and industry</a:t>
            </a:r>
          </a:p>
          <a:p>
            <a:pPr marL="169823" lvl="1" indent="-169823">
              <a:lnSpc>
                <a:spcPts val="1800"/>
              </a:lnSpc>
              <a:spcBef>
                <a:spcPts val="0"/>
              </a:spcBef>
              <a:spcAft>
                <a:spcPts val="1200"/>
              </a:spcAft>
              <a:buFont typeface="Wingdings" pitchFamily="2" charset="2"/>
              <a:buChar char="§"/>
            </a:pPr>
            <a:r>
              <a:rPr lang="en-US" sz="1600" dirty="0">
                <a:solidFill>
                  <a:schemeClr val="tx1"/>
                </a:solidFill>
              </a:rPr>
              <a:t>Use integrated teams combining expertise in materials theory, modeling, computation, synthesis, characterization, and processing/fabrication</a:t>
            </a:r>
          </a:p>
          <a:p>
            <a:pPr marL="169823" lvl="1" indent="-169823">
              <a:lnSpc>
                <a:spcPts val="1800"/>
              </a:lnSpc>
              <a:spcBef>
                <a:spcPts val="0"/>
              </a:spcBef>
              <a:spcAft>
                <a:spcPts val="1200"/>
              </a:spcAft>
              <a:buFont typeface="Wingdings" pitchFamily="2" charset="2"/>
              <a:buChar char="§"/>
            </a:pPr>
            <a:r>
              <a:rPr lang="en-US" sz="1600" dirty="0">
                <a:solidFill>
                  <a:schemeClr val="tx1"/>
                </a:solidFill>
              </a:rPr>
              <a:t>Use facilities and tools for materials synthesis, characterization, simulation, and computation, relying especially on the SC scientific user facilities</a:t>
            </a:r>
          </a:p>
          <a:p>
            <a:pPr marL="169823" lvl="1" indent="-169823">
              <a:lnSpc>
                <a:spcPts val="1800"/>
              </a:lnSpc>
              <a:spcBef>
                <a:spcPts val="0"/>
              </a:spcBef>
              <a:spcAft>
                <a:spcPts val="1200"/>
              </a:spcAft>
              <a:buFont typeface="Wingdings" pitchFamily="2" charset="2"/>
              <a:buChar char="§"/>
            </a:pPr>
            <a:r>
              <a:rPr lang="en-US" sz="1600" dirty="0">
                <a:solidFill>
                  <a:schemeClr val="tx1"/>
                </a:solidFill>
              </a:rPr>
              <a:t>Support will begin in FY 2015 for up to 4 teams for multi-year awards</a:t>
            </a:r>
            <a:endParaRPr lang="en-US" sz="2400" dirty="0"/>
          </a:p>
        </p:txBody>
      </p:sp>
      <p:sp>
        <p:nvSpPr>
          <p:cNvPr id="3" name="Title 2"/>
          <p:cNvSpPr>
            <a:spLocks noGrp="1"/>
          </p:cNvSpPr>
          <p:nvPr>
            <p:ph type="title"/>
          </p:nvPr>
        </p:nvSpPr>
        <p:spPr/>
        <p:txBody>
          <a:bodyPr/>
          <a:lstStyle/>
          <a:p>
            <a:pPr>
              <a:lnSpc>
                <a:spcPct val="90000"/>
              </a:lnSpc>
            </a:pPr>
            <a:r>
              <a:rPr lang="en-US" dirty="0" smtClean="0"/>
              <a:t>Computational Materials Sciences</a:t>
            </a:r>
            <a:br>
              <a:rPr lang="en-US" dirty="0" smtClean="0"/>
            </a:br>
            <a:r>
              <a:rPr lang="en-US" sz="1800" dirty="0"/>
              <a:t>Accelerating Materials Discovery and Development</a:t>
            </a:r>
            <a:endParaRPr lang="en-US" sz="2000" dirty="0"/>
          </a:p>
        </p:txBody>
      </p:sp>
      <p:grpSp>
        <p:nvGrpSpPr>
          <p:cNvPr id="2" name="Group 15"/>
          <p:cNvGrpSpPr/>
          <p:nvPr/>
        </p:nvGrpSpPr>
        <p:grpSpPr>
          <a:xfrm>
            <a:off x="304800" y="4600583"/>
            <a:ext cx="8651632" cy="1543110"/>
            <a:chOff x="304800" y="4495800"/>
            <a:chExt cx="8651632" cy="1543110"/>
          </a:xfrm>
        </p:grpSpPr>
        <p:sp>
          <p:nvSpPr>
            <p:cNvPr id="6" name="TextBox 5"/>
            <p:cNvSpPr txBox="1"/>
            <p:nvPr/>
          </p:nvSpPr>
          <p:spPr>
            <a:xfrm>
              <a:off x="2590800" y="5638800"/>
              <a:ext cx="2252531" cy="276999"/>
            </a:xfrm>
            <a:prstGeom prst="rect">
              <a:avLst/>
            </a:prstGeom>
            <a:noFill/>
          </p:spPr>
          <p:txBody>
            <a:bodyPr wrap="square" lIns="0" rtlCol="0">
              <a:spAutoFit/>
            </a:bodyPr>
            <a:lstStyle/>
            <a:p>
              <a:pPr algn="ctr" fontAlgn="base">
                <a:spcBef>
                  <a:spcPct val="0"/>
                </a:spcBef>
                <a:spcAft>
                  <a:spcPct val="0"/>
                </a:spcAft>
              </a:pPr>
              <a:r>
                <a:rPr lang="en-US" sz="1200" dirty="0">
                  <a:solidFill>
                    <a:prstClr val="black"/>
                  </a:solidFill>
                  <a:latin typeface="Arial" pitchFamily="34" charset="0"/>
                </a:rPr>
                <a:t>Novel Thermal Transport</a:t>
              </a:r>
            </a:p>
          </p:txBody>
        </p:sp>
        <p:sp>
          <p:nvSpPr>
            <p:cNvPr id="7" name="TextBox 6"/>
            <p:cNvSpPr txBox="1"/>
            <p:nvPr/>
          </p:nvSpPr>
          <p:spPr>
            <a:xfrm>
              <a:off x="4513385" y="5638800"/>
              <a:ext cx="2284863" cy="276999"/>
            </a:xfrm>
            <a:prstGeom prst="rect">
              <a:avLst/>
            </a:prstGeom>
            <a:noFill/>
          </p:spPr>
          <p:txBody>
            <a:bodyPr wrap="square" rIns="0" rtlCol="0">
              <a:spAutoFit/>
            </a:bodyPr>
            <a:lstStyle/>
            <a:p>
              <a:pPr algn="ctr" fontAlgn="base">
                <a:spcBef>
                  <a:spcPct val="0"/>
                </a:spcBef>
                <a:spcAft>
                  <a:spcPct val="0"/>
                </a:spcAft>
              </a:pPr>
              <a:r>
                <a:rPr lang="en-US" sz="1200" dirty="0">
                  <a:solidFill>
                    <a:prstClr val="black"/>
                  </a:solidFill>
                  <a:latin typeface="Arial" pitchFamily="34" charset="0"/>
                </a:rPr>
                <a:t>Next Generation Magnets</a:t>
              </a:r>
            </a:p>
          </p:txBody>
        </p:sp>
        <p:sp>
          <p:nvSpPr>
            <p:cNvPr id="8" name="TextBox 7"/>
            <p:cNvSpPr txBox="1"/>
            <p:nvPr/>
          </p:nvSpPr>
          <p:spPr>
            <a:xfrm>
              <a:off x="304800" y="5638800"/>
              <a:ext cx="2438400" cy="400110"/>
            </a:xfrm>
            <a:prstGeom prst="rect">
              <a:avLst/>
            </a:prstGeom>
            <a:noFill/>
          </p:spPr>
          <p:txBody>
            <a:bodyPr wrap="square" lIns="0" rtlCol="0">
              <a:spAutoFit/>
            </a:bodyPr>
            <a:lstStyle/>
            <a:p>
              <a:pPr algn="ctr">
                <a:lnSpc>
                  <a:spcPts val="1200"/>
                </a:lnSpc>
              </a:pPr>
              <a:r>
                <a:rPr lang="en-US" sz="1200" dirty="0">
                  <a:solidFill>
                    <a:prstClr val="black"/>
                  </a:solidFill>
                  <a:latin typeface="Arial" pitchFamily="34" charset="0"/>
                </a:rPr>
                <a:t>Tailored Surfaces for Advanced Electronics</a:t>
              </a:r>
            </a:p>
          </p:txBody>
        </p:sp>
        <p:pic>
          <p:nvPicPr>
            <p:cNvPr id="308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910" y="4495800"/>
              <a:ext cx="2057400" cy="11430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6365632" y="5638800"/>
              <a:ext cx="2590800" cy="276999"/>
            </a:xfrm>
            <a:prstGeom prst="rect">
              <a:avLst/>
            </a:prstGeom>
            <a:noFill/>
          </p:spPr>
          <p:txBody>
            <a:bodyPr wrap="square" rIns="0" rtlCol="0">
              <a:spAutoFit/>
            </a:bodyPr>
            <a:lstStyle/>
            <a:p>
              <a:pPr algn="ctr" fontAlgn="base">
                <a:spcBef>
                  <a:spcPct val="0"/>
                </a:spcBef>
                <a:spcAft>
                  <a:spcPct val="0"/>
                </a:spcAft>
              </a:pPr>
              <a:r>
                <a:rPr lang="en-US" sz="1200" dirty="0">
                  <a:solidFill>
                    <a:prstClr val="black"/>
                  </a:solidFill>
                  <a:latin typeface="Arial" pitchFamily="34" charset="0"/>
                </a:rPr>
                <a:t>Enhanced Light Absorption</a:t>
              </a:r>
            </a:p>
          </p:txBody>
        </p:sp>
        <p:pic>
          <p:nvPicPr>
            <p:cNvPr id="3085" name="Picture 13" descr="The density of bonding electrons (red and yellow) in silicon (upper left) is rather evenly distributed, whereas in zinc oxide (upper right), it is concentrated around the oxygen atom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495800"/>
              <a:ext cx="2057400" cy="114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495800"/>
              <a:ext cx="2057400" cy="11430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3087" name="Picture 1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976" t="22709" r="18214" b="44298"/>
            <a:stretch/>
          </p:blipFill>
          <p:spPr bwMode="auto">
            <a:xfrm>
              <a:off x="4770420" y="4495800"/>
              <a:ext cx="1874069" cy="11430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grpSp>
      <p:sp>
        <p:nvSpPr>
          <p:cNvPr id="15" name="Rectangle 14"/>
          <p:cNvSpPr/>
          <p:nvPr/>
        </p:nvSpPr>
        <p:spPr>
          <a:xfrm>
            <a:off x="732057" y="1021071"/>
            <a:ext cx="7686236" cy="923307"/>
          </a:xfrm>
          <a:prstGeom prst="rect">
            <a:avLst/>
          </a:prstGeom>
          <a:solidFill>
            <a:srgbClr val="FFFF99"/>
          </a:solidFill>
          <a:ln>
            <a:solidFill>
              <a:schemeClr val="tx1"/>
            </a:solidFill>
          </a:ln>
        </p:spPr>
        <p:txBody>
          <a:bodyPr wrap="square" lIns="91418" tIns="45709" rIns="91418" bIns="45709">
            <a:spAutoFit/>
          </a:bodyPr>
          <a:lstStyle/>
          <a:p>
            <a:pPr marL="117448" lvl="1"/>
            <a:r>
              <a:rPr lang="en-US" dirty="0">
                <a:latin typeface="Arial" pitchFamily="34" charset="0"/>
                <a:cs typeface="Arial" pitchFamily="34" charset="0"/>
              </a:rPr>
              <a:t>Deliverable: Open-source community codes and software packages that incorporate multiple length and time scales for discovery and prediction of materials functionality</a:t>
            </a:r>
            <a:endParaRPr lang="en-US" dirty="0">
              <a:solidFill>
                <a:srgbClr val="106636"/>
              </a:solidFill>
              <a:latin typeface="Arial" pitchFamily="34" charset="0"/>
              <a:cs typeface="Arial" pitchFamily="34" charset="0"/>
            </a:endParaRPr>
          </a:p>
        </p:txBody>
      </p:sp>
      <p:sp>
        <p:nvSpPr>
          <p:cNvPr id="14"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29</a:t>
            </a:fld>
            <a:endParaRPr lang="en-US" b="0" u="none" dirty="0"/>
          </a:p>
        </p:txBody>
      </p:sp>
    </p:spTree>
    <p:extLst>
      <p:ext uri="{BB962C8B-B14F-4D97-AF65-F5344CB8AC3E}">
        <p14:creationId xmlns:p14="http://schemas.microsoft.com/office/powerpoint/2010/main" val="281510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232"/>
          <a:stretch/>
        </p:blipFill>
        <p:spPr bwMode="auto">
          <a:xfrm>
            <a:off x="5008" y="0"/>
            <a:ext cx="9138994" cy="682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60766" y="6259384"/>
            <a:ext cx="512618" cy="134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76" tIns="36736" rIns="73476" bIns="36736" rtlCol="0" anchor="ctr"/>
          <a:lstStyle/>
          <a:p>
            <a:pPr algn="ctr"/>
            <a:endParaRPr lang="en-US"/>
          </a:p>
        </p:txBody>
      </p:sp>
      <p:sp>
        <p:nvSpPr>
          <p:cNvPr id="6" name="Oval 5"/>
          <p:cNvSpPr/>
          <p:nvPr/>
        </p:nvSpPr>
        <p:spPr>
          <a:xfrm>
            <a:off x="4860766" y="6571180"/>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76" tIns="36736" rIns="73476" bIns="36736" rtlCol="0" anchor="ctr"/>
          <a:lstStyle/>
          <a:p>
            <a:pPr algn="ctr"/>
            <a:endParaRPr lang="en-US"/>
          </a:p>
        </p:txBody>
      </p:sp>
      <p:sp>
        <p:nvSpPr>
          <p:cNvPr id="11" name="Rectangle 10"/>
          <p:cNvSpPr/>
          <p:nvPr/>
        </p:nvSpPr>
        <p:spPr>
          <a:xfrm>
            <a:off x="4709788" y="6169128"/>
            <a:ext cx="1848178" cy="6447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866" tIns="40931" rIns="81866" bIns="40931" rtlCol="0" anchor="ctr"/>
          <a:lstStyle/>
          <a:p>
            <a:pPr algn="ctr"/>
            <a:endParaRPr lang="en-US" b="1">
              <a:latin typeface="Arial Narrow" pitchFamily="34" charset="0"/>
            </a:endParaRPr>
          </a:p>
        </p:txBody>
      </p:sp>
      <p:grpSp>
        <p:nvGrpSpPr>
          <p:cNvPr id="12" name="Group 18"/>
          <p:cNvGrpSpPr/>
          <p:nvPr/>
        </p:nvGrpSpPr>
        <p:grpSpPr>
          <a:xfrm>
            <a:off x="5602373" y="6146778"/>
            <a:ext cx="936803" cy="671485"/>
            <a:chOff x="2583444" y="5774834"/>
            <a:chExt cx="851639" cy="1001794"/>
          </a:xfrm>
        </p:grpSpPr>
        <p:sp>
          <p:nvSpPr>
            <p:cNvPr id="13" name="TextBox 12"/>
            <p:cNvSpPr txBox="1"/>
            <p:nvPr/>
          </p:nvSpPr>
          <p:spPr>
            <a:xfrm>
              <a:off x="2583444" y="5774834"/>
              <a:ext cx="504467" cy="536623"/>
            </a:xfrm>
            <a:prstGeom prst="rect">
              <a:avLst/>
            </a:prstGeom>
            <a:noFill/>
          </p:spPr>
          <p:txBody>
            <a:bodyPr wrap="none" lIns="81892" tIns="40945" rIns="81892" bIns="40945" rtlCol="0">
              <a:spAutoFit/>
            </a:bodyPr>
            <a:lstStyle/>
            <a:p>
              <a:r>
                <a:rPr lang="en-US" b="1" dirty="0" smtClean="0">
                  <a:latin typeface="Arial Narrow" pitchFamily="34" charset="0"/>
                </a:rPr>
                <a:t>New</a:t>
              </a:r>
              <a:endParaRPr lang="en-US" b="1" dirty="0">
                <a:latin typeface="Arial Narrow" pitchFamily="34" charset="0"/>
              </a:endParaRPr>
            </a:p>
          </p:txBody>
        </p:sp>
        <p:sp>
          <p:nvSpPr>
            <p:cNvPr id="14" name="TextBox 13"/>
            <p:cNvSpPr txBox="1"/>
            <p:nvPr/>
          </p:nvSpPr>
          <p:spPr>
            <a:xfrm>
              <a:off x="2593228" y="6240005"/>
              <a:ext cx="841855" cy="536623"/>
            </a:xfrm>
            <a:prstGeom prst="rect">
              <a:avLst/>
            </a:prstGeom>
            <a:noFill/>
          </p:spPr>
          <p:txBody>
            <a:bodyPr wrap="none" lIns="81892" tIns="40945" rIns="81892" bIns="40945" rtlCol="0">
              <a:spAutoFit/>
            </a:bodyPr>
            <a:lstStyle/>
            <a:p>
              <a:r>
                <a:rPr lang="en-US" b="1" dirty="0" smtClean="0">
                  <a:latin typeface="Arial Narrow" pitchFamily="34" charset="0"/>
                </a:rPr>
                <a:t>Vacancy</a:t>
              </a:r>
              <a:endParaRPr lang="en-US" b="1" dirty="0">
                <a:latin typeface="Arial Narrow" pitchFamily="34" charset="0"/>
              </a:endParaRPr>
            </a:p>
          </p:txBody>
        </p:sp>
      </p:grpSp>
      <p:grpSp>
        <p:nvGrpSpPr>
          <p:cNvPr id="2" name="Group 1"/>
          <p:cNvGrpSpPr/>
          <p:nvPr/>
        </p:nvGrpSpPr>
        <p:grpSpPr>
          <a:xfrm>
            <a:off x="763730" y="829161"/>
            <a:ext cx="8380272" cy="3301898"/>
            <a:chOff x="763730" y="829161"/>
            <a:chExt cx="8380272" cy="3301898"/>
          </a:xfrm>
        </p:grpSpPr>
        <p:sp>
          <p:nvSpPr>
            <p:cNvPr id="17" name="Oval 16"/>
            <p:cNvSpPr/>
            <p:nvPr/>
          </p:nvSpPr>
          <p:spPr>
            <a:xfrm>
              <a:off x="5879832" y="3955127"/>
              <a:ext cx="1065726" cy="1759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76" tIns="36736" rIns="73476" bIns="36736" rtlCol="0" anchor="ctr"/>
            <a:lstStyle/>
            <a:p>
              <a:pPr algn="ctr"/>
              <a:endParaRPr lang="en-US"/>
            </a:p>
          </p:txBody>
        </p:sp>
        <p:sp>
          <p:nvSpPr>
            <p:cNvPr id="18" name="Oval 17"/>
            <p:cNvSpPr/>
            <p:nvPr/>
          </p:nvSpPr>
          <p:spPr>
            <a:xfrm>
              <a:off x="1276349" y="3942201"/>
              <a:ext cx="862417" cy="188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76" tIns="36736" rIns="73476" bIns="36736" rtlCol="0" anchor="ctr"/>
            <a:lstStyle/>
            <a:p>
              <a:pPr algn="ctr"/>
              <a:endParaRPr lang="en-US"/>
            </a:p>
          </p:txBody>
        </p:sp>
        <p:sp>
          <p:nvSpPr>
            <p:cNvPr id="15" name="Oval 14"/>
            <p:cNvSpPr/>
            <p:nvPr/>
          </p:nvSpPr>
          <p:spPr>
            <a:xfrm>
              <a:off x="763730" y="829161"/>
              <a:ext cx="1777993" cy="152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76" tIns="36736" rIns="73476" bIns="36736" rtlCol="0" anchor="ctr"/>
            <a:lstStyle/>
            <a:p>
              <a:pPr algn="ctr"/>
              <a:endParaRPr lang="en-US"/>
            </a:p>
          </p:txBody>
        </p:sp>
        <p:sp>
          <p:nvSpPr>
            <p:cNvPr id="16" name="Oval 15"/>
            <p:cNvSpPr/>
            <p:nvPr/>
          </p:nvSpPr>
          <p:spPr>
            <a:xfrm>
              <a:off x="8059121" y="3771731"/>
              <a:ext cx="1084881" cy="139472"/>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3476" tIns="36736" rIns="73476" bIns="36736" rtlCol="0" anchor="ctr"/>
            <a:lstStyle/>
            <a:p>
              <a:pPr algn="ctr"/>
              <a:endParaRPr lang="en-US"/>
            </a:p>
          </p:txBody>
        </p:sp>
      </p:grpSp>
    </p:spTree>
    <p:extLst>
      <p:ext uri="{BB962C8B-B14F-4D97-AF65-F5344CB8AC3E}">
        <p14:creationId xmlns:p14="http://schemas.microsoft.com/office/powerpoint/2010/main" val="2564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59806" y="786880"/>
            <a:ext cx="4884193" cy="5447623"/>
          </a:xfrm>
          <a:prstGeom prst="rect">
            <a:avLst/>
          </a:prstGeom>
          <a:noFill/>
        </p:spPr>
        <p:txBody>
          <a:bodyPr wrap="square" lIns="91418" tIns="45709" rIns="91418" bIns="45709" rtlCol="0">
            <a:spAutoFit/>
          </a:bodyPr>
          <a:lstStyle/>
          <a:p>
            <a:r>
              <a:rPr lang="en-US" sz="1600" b="1" dirty="0"/>
              <a:t>Today – US trails Europe in computational codes for materials discovery and engineering</a:t>
            </a:r>
            <a:endParaRPr lang="en-US" sz="700" dirty="0"/>
          </a:p>
          <a:p>
            <a:pPr marL="228546" indent="-228546">
              <a:spcBef>
                <a:spcPts val="300"/>
              </a:spcBef>
              <a:buFont typeface="Wingdings" panose="05000000000000000000" pitchFamily="2" charset="2"/>
              <a:buChar char="§"/>
            </a:pPr>
            <a:r>
              <a:rPr lang="en-US" sz="1600" dirty="0"/>
              <a:t>For materials users at NERSC, the most used code is VASP </a:t>
            </a:r>
          </a:p>
          <a:p>
            <a:pPr marL="403131" lvl="1" indent="-171410">
              <a:spcBef>
                <a:spcPts val="300"/>
              </a:spcBef>
              <a:buFont typeface="Courier New" panose="02070309020205020404" pitchFamily="49" charset="0"/>
              <a:buChar char="-"/>
            </a:pPr>
            <a:r>
              <a:rPr lang="en-US" sz="1400" dirty="0"/>
              <a:t>Atomic scale materials modeling </a:t>
            </a:r>
          </a:p>
          <a:p>
            <a:pPr marL="403131" lvl="1" indent="-171410">
              <a:spcBef>
                <a:spcPts val="300"/>
              </a:spcBef>
              <a:buFont typeface="Courier New" panose="02070309020205020404" pitchFamily="49" charset="0"/>
              <a:buChar char="-"/>
            </a:pPr>
            <a:r>
              <a:rPr lang="en-US" sz="1400" dirty="0"/>
              <a:t>Commercial code (users have to have their own purchased license) from Austria </a:t>
            </a:r>
          </a:p>
          <a:p>
            <a:pPr marL="285684" indent="-285684">
              <a:spcBef>
                <a:spcPts val="300"/>
              </a:spcBef>
              <a:buFont typeface="Wingdings" panose="05000000000000000000" pitchFamily="2" charset="2"/>
              <a:buChar char="§"/>
            </a:pPr>
            <a:r>
              <a:rPr lang="en-US" sz="1400" dirty="0"/>
              <a:t>Espresso, a popular materials modeling code, was developed by Italy.</a:t>
            </a:r>
          </a:p>
          <a:p>
            <a:pPr marL="228546" indent="-228546">
              <a:spcBef>
                <a:spcPts val="300"/>
              </a:spcBef>
              <a:buFont typeface="Wingdings" panose="05000000000000000000" pitchFamily="2" charset="2"/>
              <a:buChar char="§"/>
            </a:pPr>
            <a:r>
              <a:rPr lang="en-US" sz="1600" dirty="0"/>
              <a:t>Top codes for other fields used at NERSC were developed in the U.S. and are all free, community codes.  </a:t>
            </a:r>
          </a:p>
          <a:p>
            <a:pPr marL="228546" indent="-228546">
              <a:spcBef>
                <a:spcPts val="300"/>
              </a:spcBef>
              <a:buFont typeface="Wingdings" panose="05000000000000000000" pitchFamily="2" charset="2"/>
              <a:buChar char="§"/>
            </a:pPr>
            <a:r>
              <a:rPr lang="en-US" sz="1600" dirty="0"/>
              <a:t>Another materials software package in wide use in over 70 countries to calculate thermodynamic data, largely in metals, is Thermo-</a:t>
            </a:r>
            <a:r>
              <a:rPr lang="en-US" sz="1600" dirty="0" err="1"/>
              <a:t>Calc</a:t>
            </a:r>
            <a:r>
              <a:rPr lang="en-US" sz="1600" dirty="0"/>
              <a:t> </a:t>
            </a:r>
          </a:p>
          <a:p>
            <a:pPr marL="403131" lvl="1" indent="-169823">
              <a:spcBef>
                <a:spcPts val="300"/>
              </a:spcBef>
              <a:buFont typeface="Courier New" panose="02070309020205020404" pitchFamily="49" charset="0"/>
              <a:buChar char="-"/>
            </a:pPr>
            <a:r>
              <a:rPr lang="en-US" sz="1400" dirty="0"/>
              <a:t>From Sweden, commercially available for 25 years</a:t>
            </a:r>
          </a:p>
          <a:p>
            <a:pPr marL="403131" lvl="1" indent="-169823">
              <a:spcBef>
                <a:spcPts val="300"/>
              </a:spcBef>
              <a:buFont typeface="Courier New" panose="02070309020205020404" pitchFamily="49" charset="0"/>
              <a:buChar char="-"/>
            </a:pPr>
            <a:endParaRPr lang="en-US" sz="1050" dirty="0"/>
          </a:p>
          <a:p>
            <a:r>
              <a:rPr lang="en-US" sz="1600" b="1" dirty="0"/>
              <a:t>Future – US-developed materials sciences software can inform future development of high performance computing, including the path to </a:t>
            </a:r>
            <a:r>
              <a:rPr lang="en-US" sz="1600" b="1" dirty="0" err="1"/>
              <a:t>exascale</a:t>
            </a:r>
            <a:endParaRPr lang="en-US" sz="1600" b="1" dirty="0">
              <a:latin typeface="Arial"/>
              <a:cs typeface="Arial"/>
            </a:endParaRPr>
          </a:p>
        </p:txBody>
      </p:sp>
      <p:sp>
        <p:nvSpPr>
          <p:cNvPr id="8" name="TextBox 7"/>
          <p:cNvSpPr txBox="1"/>
          <p:nvPr/>
        </p:nvSpPr>
        <p:spPr>
          <a:xfrm>
            <a:off x="23" y="5691565"/>
            <a:ext cx="4390838" cy="369310"/>
          </a:xfrm>
          <a:prstGeom prst="rect">
            <a:avLst/>
          </a:prstGeom>
          <a:noFill/>
        </p:spPr>
        <p:txBody>
          <a:bodyPr wrap="none" lIns="91418" tIns="45709" rIns="91418" bIns="45709" rtlCol="0">
            <a:spAutoFit/>
          </a:bodyPr>
          <a:lstStyle/>
          <a:p>
            <a:pPr algn="ctr"/>
            <a:r>
              <a:rPr lang="en-US" b="1" dirty="0"/>
              <a:t>2012 Top Application Codes at NERSC</a:t>
            </a:r>
          </a:p>
        </p:txBody>
      </p:sp>
      <p:sp>
        <p:nvSpPr>
          <p:cNvPr id="10" name="Title 1"/>
          <p:cNvSpPr>
            <a:spLocks noGrp="1"/>
          </p:cNvSpPr>
          <p:nvPr>
            <p:ph type="title"/>
          </p:nvPr>
        </p:nvSpPr>
        <p:spPr>
          <a:xfrm>
            <a:off x="494161" y="2"/>
            <a:ext cx="8077200" cy="769479"/>
          </a:xfrm>
        </p:spPr>
        <p:txBody>
          <a:bodyPr>
            <a:normAutofit/>
          </a:bodyPr>
          <a:lstStyle/>
          <a:p>
            <a:r>
              <a:rPr lang="en-US" dirty="0" smtClean="0"/>
              <a:t>Software is Key to US Leadership in Materials Sciences</a:t>
            </a:r>
            <a:endParaRPr lang="en-US" dirty="0"/>
          </a:p>
        </p:txBody>
      </p:sp>
      <p:pic>
        <p:nvPicPr>
          <p:cNvPr id="13" name="Picture 12" descr="codes.tiff"/>
          <p:cNvPicPr>
            <a:picLocks noChangeAspect="1"/>
          </p:cNvPicPr>
          <p:nvPr/>
        </p:nvPicPr>
        <p:blipFill>
          <a:blip r:embed="rId2" cstate="print"/>
          <a:srcRect l="9882" t="13889" r="11641"/>
          <a:stretch>
            <a:fillRect/>
          </a:stretch>
        </p:blipFill>
        <p:spPr>
          <a:xfrm>
            <a:off x="133352" y="1333150"/>
            <a:ext cx="3713614" cy="3516966"/>
          </a:xfrm>
          <a:prstGeom prst="rect">
            <a:avLst/>
          </a:prstGeom>
        </p:spPr>
      </p:pic>
      <p:sp>
        <p:nvSpPr>
          <p:cNvPr id="2" name="TextBox 1"/>
          <p:cNvSpPr txBox="1"/>
          <p:nvPr/>
        </p:nvSpPr>
        <p:spPr>
          <a:xfrm>
            <a:off x="2071694" y="1010524"/>
            <a:ext cx="540533" cy="246221"/>
          </a:xfrm>
          <a:prstGeom prst="rect">
            <a:avLst/>
          </a:prstGeom>
          <a:noFill/>
        </p:spPr>
        <p:txBody>
          <a:bodyPr wrap="none" lIns="91418" tIns="45709" rIns="91418" bIns="45709" rtlCol="0">
            <a:spAutoFit/>
          </a:bodyPr>
          <a:lstStyle/>
          <a:p>
            <a:r>
              <a:rPr lang="en-US" sz="1000" dirty="0">
                <a:latin typeface="Arial Narrow" panose="020B0606020202030204" pitchFamily="34" charset="0"/>
              </a:rPr>
              <a:t>Climate</a:t>
            </a:r>
          </a:p>
        </p:txBody>
      </p:sp>
      <p:sp>
        <p:nvSpPr>
          <p:cNvPr id="11" name="TextBox 10"/>
          <p:cNvSpPr txBox="1"/>
          <p:nvPr/>
        </p:nvSpPr>
        <p:spPr>
          <a:xfrm>
            <a:off x="3614654" y="2456813"/>
            <a:ext cx="661659" cy="400110"/>
          </a:xfrm>
          <a:prstGeom prst="rect">
            <a:avLst/>
          </a:prstGeom>
          <a:noFill/>
        </p:spPr>
        <p:txBody>
          <a:bodyPr wrap="square" lIns="91418" tIns="45709" rIns="91418" bIns="45709" rtlCol="0">
            <a:spAutoFit/>
          </a:bodyPr>
          <a:lstStyle/>
          <a:p>
            <a:pPr algn="ctr"/>
            <a:r>
              <a:rPr lang="en-US" sz="1000" dirty="0">
                <a:latin typeface="Arial Narrow" panose="020B0606020202030204" pitchFamily="34" charset="0"/>
              </a:rPr>
              <a:t>QCD Physics</a:t>
            </a:r>
          </a:p>
        </p:txBody>
      </p:sp>
      <p:sp>
        <p:nvSpPr>
          <p:cNvPr id="12" name="TextBox 11"/>
          <p:cNvSpPr txBox="1"/>
          <p:nvPr/>
        </p:nvSpPr>
        <p:spPr>
          <a:xfrm>
            <a:off x="3390505" y="3859847"/>
            <a:ext cx="661659" cy="707886"/>
          </a:xfrm>
          <a:prstGeom prst="rect">
            <a:avLst/>
          </a:prstGeom>
          <a:noFill/>
        </p:spPr>
        <p:txBody>
          <a:bodyPr wrap="square" lIns="91418" tIns="45709" rIns="91418" bIns="45709" rtlCol="0">
            <a:spAutoFit/>
          </a:bodyPr>
          <a:lstStyle/>
          <a:p>
            <a:pPr algn="ctr"/>
            <a:r>
              <a:rPr lang="en-US" sz="1000" dirty="0">
                <a:latin typeface="Arial Narrow" panose="020B0606020202030204" pitchFamily="34" charset="0"/>
              </a:rPr>
              <a:t>QCD</a:t>
            </a:r>
          </a:p>
          <a:p>
            <a:pPr algn="ctr"/>
            <a:r>
              <a:rPr lang="en-US" sz="1000" dirty="0">
                <a:latin typeface="Arial Narrow" panose="020B0606020202030204" pitchFamily="34" charset="0"/>
              </a:rPr>
              <a:t>Physics</a:t>
            </a:r>
          </a:p>
          <a:p>
            <a:pPr algn="ctr"/>
            <a:endParaRPr lang="en-US" sz="1000" dirty="0">
              <a:latin typeface="Arial Narrow" panose="020B0606020202030204" pitchFamily="34" charset="0"/>
            </a:endParaRPr>
          </a:p>
          <a:p>
            <a:pPr algn="ctr"/>
            <a:endParaRPr lang="en-US" sz="1000" dirty="0">
              <a:latin typeface="Arial Narrow" panose="020B0606020202030204" pitchFamily="34" charset="0"/>
            </a:endParaRPr>
          </a:p>
        </p:txBody>
      </p:sp>
      <p:sp>
        <p:nvSpPr>
          <p:cNvPr id="14" name="TextBox 13"/>
          <p:cNvSpPr txBox="1"/>
          <p:nvPr/>
        </p:nvSpPr>
        <p:spPr>
          <a:xfrm>
            <a:off x="3136320" y="1214565"/>
            <a:ext cx="965007" cy="553976"/>
          </a:xfrm>
          <a:prstGeom prst="rect">
            <a:avLst/>
          </a:prstGeom>
          <a:noFill/>
        </p:spPr>
        <p:txBody>
          <a:bodyPr wrap="square" lIns="91418" tIns="45709" rIns="91418" bIns="45709" rtlCol="0">
            <a:spAutoFit/>
          </a:bodyPr>
          <a:lstStyle/>
          <a:p>
            <a:pPr algn="ctr">
              <a:lnSpc>
                <a:spcPts val="1200"/>
              </a:lnSpc>
            </a:pPr>
            <a:r>
              <a:rPr lang="en-US" sz="1100" b="1" dirty="0">
                <a:solidFill>
                  <a:srgbClr val="0000CC"/>
                </a:solidFill>
                <a:latin typeface="Arial Narrow" panose="020B0606020202030204" pitchFamily="34" charset="0"/>
              </a:rPr>
              <a:t>Atomic Scale Materials Modeling</a:t>
            </a:r>
          </a:p>
        </p:txBody>
      </p:sp>
      <p:sp>
        <p:nvSpPr>
          <p:cNvPr id="15" name="TextBox 14"/>
          <p:cNvSpPr txBox="1"/>
          <p:nvPr/>
        </p:nvSpPr>
        <p:spPr>
          <a:xfrm>
            <a:off x="3598150" y="3319720"/>
            <a:ext cx="661659" cy="400110"/>
          </a:xfrm>
          <a:prstGeom prst="rect">
            <a:avLst/>
          </a:prstGeom>
          <a:noFill/>
        </p:spPr>
        <p:txBody>
          <a:bodyPr wrap="square" lIns="91418" tIns="45709" rIns="91418" bIns="45709" rtlCol="0">
            <a:spAutoFit/>
          </a:bodyPr>
          <a:lstStyle/>
          <a:p>
            <a:pPr algn="ctr"/>
            <a:r>
              <a:rPr lang="en-US" sz="1000" dirty="0">
                <a:latin typeface="Arial Narrow" panose="020B0606020202030204" pitchFamily="34" charset="0"/>
              </a:rPr>
              <a:t>Plasma Physics</a:t>
            </a:r>
          </a:p>
        </p:txBody>
      </p:sp>
      <p:sp>
        <p:nvSpPr>
          <p:cNvPr id="16" name="TextBox 15"/>
          <p:cNvSpPr txBox="1"/>
          <p:nvPr/>
        </p:nvSpPr>
        <p:spPr>
          <a:xfrm>
            <a:off x="2981795" y="4301626"/>
            <a:ext cx="705291" cy="400110"/>
          </a:xfrm>
          <a:prstGeom prst="rect">
            <a:avLst/>
          </a:prstGeom>
          <a:noFill/>
        </p:spPr>
        <p:txBody>
          <a:bodyPr wrap="square" lIns="91418" tIns="45709" rIns="91418" bIns="45709" rtlCol="0">
            <a:spAutoFit/>
          </a:bodyPr>
          <a:lstStyle/>
          <a:p>
            <a:pPr algn="ctr"/>
            <a:r>
              <a:rPr lang="en-US" sz="1000" dirty="0">
                <a:latin typeface="Arial Narrow" panose="020B0606020202030204" pitchFamily="34" charset="0"/>
              </a:rPr>
              <a:t>Molecular Dynamics</a:t>
            </a:r>
          </a:p>
        </p:txBody>
      </p:sp>
      <p:sp>
        <p:nvSpPr>
          <p:cNvPr id="17" name="TextBox 16"/>
          <p:cNvSpPr txBox="1"/>
          <p:nvPr/>
        </p:nvSpPr>
        <p:spPr>
          <a:xfrm>
            <a:off x="2576992" y="4474801"/>
            <a:ext cx="705291" cy="400110"/>
          </a:xfrm>
          <a:prstGeom prst="rect">
            <a:avLst/>
          </a:prstGeom>
          <a:noFill/>
        </p:spPr>
        <p:txBody>
          <a:bodyPr wrap="square" lIns="91418" tIns="45709" rIns="91418" bIns="45709" rtlCol="0">
            <a:spAutoFit/>
          </a:bodyPr>
          <a:lstStyle/>
          <a:p>
            <a:pPr algn="ctr"/>
            <a:r>
              <a:rPr lang="en-US" sz="1000" dirty="0">
                <a:latin typeface="Arial Narrow" panose="020B0606020202030204" pitchFamily="34" charset="0"/>
              </a:rPr>
              <a:t>Bio Physics</a:t>
            </a:r>
          </a:p>
        </p:txBody>
      </p:sp>
      <p:pic>
        <p:nvPicPr>
          <p:cNvPr id="18" name="Picture 17" descr="USA_Flag.GIF"/>
          <p:cNvPicPr>
            <a:picLocks noChangeAspect="1"/>
          </p:cNvPicPr>
          <p:nvPr/>
        </p:nvPicPr>
        <p:blipFill>
          <a:blip r:embed="rId3" cstate="print"/>
          <a:stretch>
            <a:fillRect/>
          </a:stretch>
        </p:blipFill>
        <p:spPr>
          <a:xfrm>
            <a:off x="2560118" y="1214567"/>
            <a:ext cx="342900" cy="1885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995" y="1770060"/>
            <a:ext cx="505823" cy="336602"/>
          </a:xfrm>
          <a:prstGeom prst="rect">
            <a:avLst/>
          </a:prstGeom>
          <a:ln>
            <a:solidFill>
              <a:schemeClr val="tx1"/>
            </a:solidFill>
          </a:ln>
        </p:spPr>
      </p:pic>
      <p:pic>
        <p:nvPicPr>
          <p:cNvPr id="19" name="Picture 18" descr="USA_Flag.GIF"/>
          <p:cNvPicPr>
            <a:picLocks noChangeAspect="1"/>
          </p:cNvPicPr>
          <p:nvPr/>
        </p:nvPicPr>
        <p:blipFill>
          <a:blip r:embed="rId3" cstate="print"/>
          <a:stretch>
            <a:fillRect/>
          </a:stretch>
        </p:blipFill>
        <p:spPr>
          <a:xfrm>
            <a:off x="3783246" y="2793226"/>
            <a:ext cx="342900" cy="188595"/>
          </a:xfrm>
          <a:prstGeom prst="rect">
            <a:avLst/>
          </a:prstGeom>
        </p:spPr>
      </p:pic>
      <p:pic>
        <p:nvPicPr>
          <p:cNvPr id="20" name="Picture 19" descr="USA_Flag.GIF"/>
          <p:cNvPicPr>
            <a:picLocks noChangeAspect="1"/>
          </p:cNvPicPr>
          <p:nvPr/>
        </p:nvPicPr>
        <p:blipFill>
          <a:blip r:embed="rId3" cstate="print"/>
          <a:stretch>
            <a:fillRect/>
          </a:stretch>
        </p:blipFill>
        <p:spPr>
          <a:xfrm>
            <a:off x="3733088" y="3719832"/>
            <a:ext cx="342900" cy="188595"/>
          </a:xfrm>
          <a:prstGeom prst="rect">
            <a:avLst/>
          </a:prstGeom>
        </p:spPr>
      </p:pic>
      <p:pic>
        <p:nvPicPr>
          <p:cNvPr id="22" name="Picture 21" descr="USA_Flag.GIF"/>
          <p:cNvPicPr>
            <a:picLocks noChangeAspect="1"/>
          </p:cNvPicPr>
          <p:nvPr/>
        </p:nvPicPr>
        <p:blipFill>
          <a:blip r:embed="rId3" cstate="print"/>
          <a:stretch>
            <a:fillRect/>
          </a:stretch>
        </p:blipFill>
        <p:spPr>
          <a:xfrm>
            <a:off x="3197028" y="4661196"/>
            <a:ext cx="342900" cy="188595"/>
          </a:xfrm>
          <a:prstGeom prst="rect">
            <a:avLst/>
          </a:prstGeom>
        </p:spPr>
      </p:pic>
      <p:pic>
        <p:nvPicPr>
          <p:cNvPr id="23" name="Picture 22" descr="USA_Flag.GIF"/>
          <p:cNvPicPr>
            <a:picLocks noChangeAspect="1"/>
          </p:cNvPicPr>
          <p:nvPr/>
        </p:nvPicPr>
        <p:blipFill>
          <a:blip r:embed="rId3" cstate="print"/>
          <a:stretch>
            <a:fillRect/>
          </a:stretch>
        </p:blipFill>
        <p:spPr>
          <a:xfrm>
            <a:off x="2787485" y="4874912"/>
            <a:ext cx="342900" cy="188595"/>
          </a:xfrm>
          <a:prstGeom prst="rect">
            <a:avLst/>
          </a:prstGeom>
        </p:spPr>
      </p:pic>
      <p:sp>
        <p:nvSpPr>
          <p:cNvPr id="24" name="TextBox 23"/>
          <p:cNvSpPr txBox="1"/>
          <p:nvPr/>
        </p:nvSpPr>
        <p:spPr>
          <a:xfrm>
            <a:off x="1798663" y="4773171"/>
            <a:ext cx="932907" cy="553976"/>
          </a:xfrm>
          <a:prstGeom prst="rect">
            <a:avLst/>
          </a:prstGeom>
          <a:noFill/>
        </p:spPr>
        <p:txBody>
          <a:bodyPr wrap="square" lIns="91418" tIns="45709" rIns="91418" bIns="45709" rtlCol="0">
            <a:spAutoFit/>
          </a:bodyPr>
          <a:lstStyle/>
          <a:p>
            <a:pPr algn="ctr">
              <a:lnSpc>
                <a:spcPts val="1200"/>
              </a:lnSpc>
            </a:pPr>
            <a:r>
              <a:rPr lang="en-US" sz="1100" b="1" dirty="0">
                <a:solidFill>
                  <a:srgbClr val="0000CC"/>
                </a:solidFill>
                <a:latin typeface="Arial Narrow" panose="020B0606020202030204" pitchFamily="34" charset="0"/>
              </a:rPr>
              <a:t>Atomic Scale Materials</a:t>
            </a:r>
          </a:p>
          <a:p>
            <a:pPr algn="ctr">
              <a:lnSpc>
                <a:spcPts val="1200"/>
              </a:lnSpc>
            </a:pPr>
            <a:r>
              <a:rPr lang="en-US" sz="1100" b="1" dirty="0">
                <a:solidFill>
                  <a:srgbClr val="0000CC"/>
                </a:solidFill>
                <a:latin typeface="Arial Narrow" panose="020B0606020202030204" pitchFamily="34" charset="0"/>
              </a:rPr>
              <a:t>Modeling</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1673" y="4213792"/>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524" y="5312944"/>
            <a:ext cx="508416" cy="338328"/>
          </a:xfrm>
          <a:prstGeom prst="rect">
            <a:avLst/>
          </a:prstGeom>
          <a:ln>
            <a:solidFill>
              <a:schemeClr val="tx1"/>
            </a:solidFill>
          </a:ln>
        </p:spPr>
      </p:pic>
      <p:sp>
        <p:nvSpPr>
          <p:cNvPr id="25"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30</a:t>
            </a:fld>
            <a:endParaRPr lang="en-US" b="0" u="none" dirty="0"/>
          </a:p>
        </p:txBody>
      </p:sp>
    </p:spTree>
    <p:extLst>
      <p:ext uri="{BB962C8B-B14F-4D97-AF65-F5344CB8AC3E}">
        <p14:creationId xmlns:p14="http://schemas.microsoft.com/office/powerpoint/2010/main" val="2093853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91" y="-19051"/>
            <a:ext cx="8229023" cy="735487"/>
          </a:xfrm>
        </p:spPr>
        <p:txBody>
          <a:bodyPr>
            <a:noAutofit/>
          </a:bodyPr>
          <a:lstStyle/>
          <a:p>
            <a:pPr>
              <a:lnSpc>
                <a:spcPts val="2400"/>
              </a:lnSpc>
            </a:pPr>
            <a:r>
              <a:rPr lang="en-US" dirty="0" smtClean="0"/>
              <a:t>Computational Materials Sciences</a:t>
            </a:r>
            <a:r>
              <a:rPr lang="en-US" dirty="0"/>
              <a:t/>
            </a:r>
            <a:br>
              <a:rPr lang="en-US" dirty="0"/>
            </a:br>
            <a:r>
              <a:rPr lang="en-US" sz="2000" dirty="0"/>
              <a:t>What is Different?</a:t>
            </a:r>
          </a:p>
        </p:txBody>
      </p:sp>
      <p:sp>
        <p:nvSpPr>
          <p:cNvPr id="3" name="Content Placeholder 2"/>
          <p:cNvSpPr>
            <a:spLocks noGrp="1"/>
          </p:cNvSpPr>
          <p:nvPr>
            <p:ph sz="half" idx="1"/>
          </p:nvPr>
        </p:nvSpPr>
        <p:spPr>
          <a:xfrm>
            <a:off x="457489" y="876759"/>
            <a:ext cx="8501785" cy="5461693"/>
          </a:xfrm>
        </p:spPr>
        <p:txBody>
          <a:bodyPr>
            <a:noAutofit/>
          </a:bodyPr>
          <a:lstStyle/>
          <a:p>
            <a:pPr>
              <a:spcBef>
                <a:spcPts val="600"/>
              </a:spcBef>
              <a:buFont typeface="Wingdings" pitchFamily="2" charset="2"/>
              <a:buChar char="§"/>
            </a:pPr>
            <a:r>
              <a:rPr lang="en-US" sz="1800" b="0" dirty="0"/>
              <a:t>Will move theory and computation from research-use by experts to more general use by the community --- then industry</a:t>
            </a:r>
          </a:p>
          <a:p>
            <a:pPr>
              <a:spcBef>
                <a:spcPts val="600"/>
              </a:spcBef>
              <a:buFont typeface="Wingdings" pitchFamily="2" charset="2"/>
              <a:buChar char="§"/>
            </a:pPr>
            <a:r>
              <a:rPr lang="en-US" sz="1800" b="0" dirty="0"/>
              <a:t>Will fund teams of theorists and experimentalists with the express purpose of accelerating the development of </a:t>
            </a:r>
            <a:r>
              <a:rPr lang="en-US" sz="1800" b="0" dirty="0" err="1"/>
              <a:t>multiscale</a:t>
            </a:r>
            <a:r>
              <a:rPr lang="en-US" sz="1800" b="0" dirty="0"/>
              <a:t>, validated computational software</a:t>
            </a:r>
          </a:p>
          <a:p>
            <a:pPr marL="685639" lvl="1" indent="-228546"/>
            <a:r>
              <a:rPr lang="en-US" sz="1800" dirty="0">
                <a:solidFill>
                  <a:schemeClr val="tx1"/>
                </a:solidFill>
              </a:rPr>
              <a:t>Fill in theoretical and scientific knowledge gaps</a:t>
            </a:r>
          </a:p>
          <a:p>
            <a:pPr marL="858637" lvl="2" indent="-172998"/>
            <a:r>
              <a:rPr lang="en-US" sz="1600" dirty="0"/>
              <a:t>Current codes fail for strategic functional materials – magnets, thermal materials, superconductors, advanced semiconductors</a:t>
            </a:r>
          </a:p>
          <a:p>
            <a:pPr marL="685639" lvl="1" indent="-228546"/>
            <a:r>
              <a:rPr lang="en-US" sz="1800" dirty="0">
                <a:solidFill>
                  <a:schemeClr val="tx1"/>
                </a:solidFill>
              </a:rPr>
              <a:t>Open source software, maintained for broad-use</a:t>
            </a:r>
          </a:p>
          <a:p>
            <a:pPr marL="858637" lvl="2" indent="-172998" defTabSz="858637"/>
            <a:r>
              <a:rPr lang="en-US" sz="1600" dirty="0"/>
              <a:t>Enhance speed and complexity by taking full advantage of super computers at the </a:t>
            </a:r>
            <a:r>
              <a:rPr lang="en-US" sz="1600" dirty="0" err="1"/>
              <a:t>petascale</a:t>
            </a:r>
            <a:r>
              <a:rPr lang="en-US" sz="1600" dirty="0"/>
              <a:t> and beyond</a:t>
            </a:r>
          </a:p>
          <a:p>
            <a:pPr>
              <a:spcBef>
                <a:spcPts val="600"/>
              </a:spcBef>
              <a:buFont typeface="Wingdings" pitchFamily="2" charset="2"/>
              <a:buChar char="§"/>
            </a:pPr>
            <a:r>
              <a:rPr lang="en-US" sz="1800" b="0" dirty="0"/>
              <a:t>Builds on the current portfolio of theory research and experimental characterization facilities, including user facilities</a:t>
            </a:r>
          </a:p>
          <a:p>
            <a:pPr marL="685639" lvl="1" indent="-228546"/>
            <a:r>
              <a:rPr lang="en-US" sz="1800" dirty="0">
                <a:solidFill>
                  <a:schemeClr val="tx1"/>
                </a:solidFill>
              </a:rPr>
              <a:t>Seamlessly integrate codes with databases of validated information from both theory and experiments</a:t>
            </a:r>
          </a:p>
          <a:p>
            <a:pPr>
              <a:spcBef>
                <a:spcPts val="600"/>
              </a:spcBef>
              <a:buFont typeface="Wingdings" pitchFamily="2" charset="2"/>
              <a:buChar char="§"/>
            </a:pPr>
            <a:r>
              <a:rPr lang="en-US" sz="1800" b="0" dirty="0"/>
              <a:t>Will provide U.S. computational software for materials discovery – restoring the U.S. as a leader in the field</a:t>
            </a:r>
          </a:p>
        </p:txBody>
      </p:sp>
      <p:sp>
        <p:nvSpPr>
          <p:cNvPr id="7"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31</a:t>
            </a:fld>
            <a:endParaRPr lang="en-US" sz="12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val="42001010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2" y="762000"/>
            <a:ext cx="6429375" cy="5259388"/>
          </a:xfrm>
        </p:spPr>
        <p:txBody>
          <a:bodyPr/>
          <a:lstStyle/>
          <a:p>
            <a:pPr marL="177758" indent="-177758">
              <a:buFont typeface="Wingdings" panose="05000000000000000000" pitchFamily="2" charset="2"/>
              <a:buChar char="§"/>
            </a:pPr>
            <a:r>
              <a:rPr lang="en-US" sz="1800" b="0" dirty="0"/>
              <a:t>The Materials Project, a current BES supported research activity, is leading the discovery of new oxides and materials for batteries</a:t>
            </a:r>
          </a:p>
          <a:p>
            <a:pPr marL="457092" lvl="1" indent="-228546"/>
            <a:r>
              <a:rPr lang="en-US" sz="1600" dirty="0">
                <a:solidFill>
                  <a:schemeClr val="tx1"/>
                </a:solidFill>
              </a:rPr>
              <a:t>Free resource for the community</a:t>
            </a:r>
          </a:p>
          <a:p>
            <a:pPr marL="457092" lvl="1" indent="-228546"/>
            <a:r>
              <a:rPr lang="en-US" sz="1600" dirty="0">
                <a:solidFill>
                  <a:schemeClr val="tx1"/>
                </a:solidFill>
              </a:rPr>
              <a:t>Performs calculations for new compounds</a:t>
            </a:r>
          </a:p>
          <a:p>
            <a:pPr marL="457092" lvl="1" indent="-228546"/>
            <a:r>
              <a:rPr lang="en-US" sz="1600" dirty="0">
                <a:solidFill>
                  <a:schemeClr val="tx1"/>
                </a:solidFill>
              </a:rPr>
              <a:t>Mines existing data through comprehensive collections of calculated and experimental data</a:t>
            </a:r>
          </a:p>
          <a:p>
            <a:pPr marL="457092" lvl="1" indent="-228546"/>
            <a:r>
              <a:rPr lang="en-US" sz="1600" dirty="0">
                <a:solidFill>
                  <a:schemeClr val="tx1"/>
                </a:solidFill>
              </a:rPr>
              <a:t>Utilizes NERSC and the VASP code</a:t>
            </a:r>
          </a:p>
          <a:p>
            <a:pPr marL="177758" indent="-177758">
              <a:spcBef>
                <a:spcPts val="600"/>
              </a:spcBef>
              <a:buFont typeface="Wingdings" panose="05000000000000000000" pitchFamily="2" charset="2"/>
              <a:buChar char="§"/>
            </a:pPr>
            <a:r>
              <a:rPr lang="en-US" sz="1800" b="0" dirty="0"/>
              <a:t>Opportunity for Computational </a:t>
            </a:r>
          </a:p>
          <a:p>
            <a:pPr marL="177758" indent="-177758">
              <a:spcBef>
                <a:spcPts val="0"/>
              </a:spcBef>
              <a:buNone/>
            </a:pPr>
            <a:r>
              <a:rPr lang="en-US" sz="1800" b="0" dirty="0"/>
              <a:t>	Materials Sciences to replace the </a:t>
            </a:r>
          </a:p>
          <a:p>
            <a:pPr marL="177758" indent="-177758">
              <a:spcBef>
                <a:spcPts val="0"/>
              </a:spcBef>
              <a:buNone/>
            </a:pPr>
            <a:r>
              <a:rPr lang="en-US" sz="1800" b="0" dirty="0"/>
              <a:t>	VASP code with better community code</a:t>
            </a:r>
          </a:p>
          <a:p>
            <a:pPr marL="177758" indent="-177758">
              <a:spcBef>
                <a:spcPts val="600"/>
              </a:spcBef>
              <a:buFont typeface="Wingdings" panose="05000000000000000000" pitchFamily="2" charset="2"/>
              <a:buChar char="§"/>
            </a:pPr>
            <a:r>
              <a:rPr lang="en-US" sz="1800" b="0" dirty="0"/>
              <a:t>Capabilities are expanding with the</a:t>
            </a:r>
          </a:p>
          <a:p>
            <a:pPr marL="109512" lvl="1" indent="0">
              <a:spcBef>
                <a:spcPts val="0"/>
              </a:spcBef>
              <a:buNone/>
            </a:pPr>
            <a:r>
              <a:rPr lang="en-US" sz="1800" dirty="0"/>
              <a:t> </a:t>
            </a:r>
            <a:r>
              <a:rPr lang="en-US" sz="1800" dirty="0">
                <a:solidFill>
                  <a:srgbClr val="146737"/>
                </a:solidFill>
              </a:rPr>
              <a:t>JCESR Hub </a:t>
            </a:r>
          </a:p>
          <a:p>
            <a:pPr marL="457092" lvl="1" indent="-228546"/>
            <a:r>
              <a:rPr lang="en-US" sz="1600" dirty="0">
                <a:solidFill>
                  <a:schemeClr val="tx1"/>
                </a:solidFill>
              </a:rPr>
              <a:t>Developing an “electrolyte genome” </a:t>
            </a:r>
          </a:p>
          <a:p>
            <a:pPr marL="457092" lvl="1" indent="-228546"/>
            <a:r>
              <a:rPr lang="en-US" sz="1600" dirty="0">
                <a:solidFill>
                  <a:schemeClr val="tx1"/>
                </a:solidFill>
              </a:rPr>
              <a:t>Data from characterization and </a:t>
            </a:r>
          </a:p>
          <a:p>
            <a:pPr marL="457092" lvl="1" indent="0">
              <a:spcBef>
                <a:spcPts val="0"/>
              </a:spcBef>
              <a:buNone/>
            </a:pPr>
            <a:r>
              <a:rPr lang="en-US" sz="1600" dirty="0">
                <a:solidFill>
                  <a:schemeClr val="tx1"/>
                </a:solidFill>
              </a:rPr>
              <a:t>theory-modeling-computation</a:t>
            </a:r>
          </a:p>
        </p:txBody>
      </p:sp>
      <p:sp>
        <p:nvSpPr>
          <p:cNvPr id="4" name="Title 3"/>
          <p:cNvSpPr>
            <a:spLocks noGrp="1"/>
          </p:cNvSpPr>
          <p:nvPr>
            <p:ph type="title"/>
          </p:nvPr>
        </p:nvSpPr>
        <p:spPr>
          <a:xfrm>
            <a:off x="0" y="2"/>
            <a:ext cx="9144000" cy="755374"/>
          </a:xfrm>
        </p:spPr>
        <p:txBody>
          <a:bodyPr/>
          <a:lstStyle/>
          <a:p>
            <a:r>
              <a:rPr lang="en-US" dirty="0"/>
              <a:t>Computational Materials </a:t>
            </a:r>
            <a:r>
              <a:rPr lang="en-US" dirty="0" smtClean="0"/>
              <a:t>Sciences:</a:t>
            </a:r>
            <a:br>
              <a:rPr lang="en-US" dirty="0" smtClean="0"/>
            </a:br>
            <a:r>
              <a:rPr lang="en-US" dirty="0" smtClean="0"/>
              <a:t>Example of Early Success – The Materials Project</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62" t="9901" r="15404" b="6472"/>
          <a:stretch/>
        </p:blipFill>
        <p:spPr bwMode="auto">
          <a:xfrm>
            <a:off x="4800600" y="2589021"/>
            <a:ext cx="4206240" cy="312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stretch>
            <a:fillRect/>
          </a:stretch>
        </p:blipFill>
        <p:spPr>
          <a:xfrm>
            <a:off x="6903720" y="765919"/>
            <a:ext cx="2011680" cy="2663081"/>
          </a:xfrm>
          <a:prstGeom prst="rect">
            <a:avLst/>
          </a:prstGeom>
        </p:spPr>
      </p:pic>
      <p:sp>
        <p:nvSpPr>
          <p:cNvPr id="6" name="Footer Placeholder 3"/>
          <p:cNvSpPr txBox="1">
            <a:spLocks/>
          </p:cNvSpPr>
          <p:nvPr/>
        </p:nvSpPr>
        <p:spPr>
          <a:xfrm>
            <a:off x="-27702" y="5433367"/>
            <a:ext cx="4419600" cy="553901"/>
          </a:xfrm>
          <a:prstGeom prst="rect">
            <a:avLst/>
          </a:prstGeom>
        </p:spPr>
        <p:txBody>
          <a:bodyPr wrap="square" lIns="91344" tIns="45672" rIns="91344" bIns="45672">
            <a:spAutoFit/>
          </a:bodyPr>
          <a:lstStyle>
            <a:defPPr>
              <a:defRPr lang="en-US"/>
            </a:defPPr>
            <a:lvl1pPr marL="0" algn="r" defTabSz="914400" rtl="0" eaLnBrk="1" latinLnBrk="0" hangingPunct="1">
              <a:defRPr sz="1800" b="0" kern="1200">
                <a:solidFill>
                  <a:srgbClr val="1467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6" fontAlgn="auto">
              <a:spcBef>
                <a:spcPts val="0"/>
              </a:spcBef>
              <a:spcAft>
                <a:spcPts val="0"/>
              </a:spcAft>
              <a:defRPr/>
            </a:pPr>
            <a:r>
              <a:rPr lang="en-US" b="1" i="1" dirty="0">
                <a:solidFill>
                  <a:srgbClr val="106636"/>
                </a:solidFill>
                <a:latin typeface="Calibri"/>
              </a:rPr>
              <a:t>Joint Center for Energy Storage Research</a:t>
            </a:r>
          </a:p>
          <a:p>
            <a:pPr defTabSz="914186" fontAlgn="auto">
              <a:spcBef>
                <a:spcPts val="0"/>
              </a:spcBef>
              <a:spcAft>
                <a:spcPts val="0"/>
              </a:spcAft>
              <a:defRPr/>
            </a:pPr>
            <a:r>
              <a:rPr lang="en-US" sz="1200" dirty="0">
                <a:solidFill>
                  <a:srgbClr val="106636"/>
                </a:solidFill>
                <a:latin typeface="Calibri"/>
              </a:rPr>
              <a:t>An Energy Innovation Hub led by Argonne National Laboratory</a:t>
            </a:r>
          </a:p>
        </p:txBody>
      </p:sp>
      <p:sp>
        <p:nvSpPr>
          <p:cNvPr id="8" name="Slide Number Placeholder 2"/>
          <p:cNvSpPr>
            <a:spLocks noGrp="1"/>
          </p:cNvSpPr>
          <p:nvPr>
            <p:ph type="sldNum" sz="quarter" idx="11"/>
          </p:nvPr>
        </p:nvSpPr>
        <p:spPr>
          <a:xfrm>
            <a:off x="8413750" y="6351588"/>
            <a:ext cx="381000" cy="365125"/>
          </a:xfrm>
        </p:spPr>
        <p:txBody>
          <a:bodyPr/>
          <a:lstStyle/>
          <a:p>
            <a:pPr>
              <a:defRPr/>
            </a:pPr>
            <a:fld id="{D1C3E240-9EB6-4604-A43D-9910B3F588EA}" type="slidenum">
              <a:rPr lang="en-US" b="0" u="none" smtClean="0"/>
              <a:pPr>
                <a:defRPr/>
              </a:pPr>
              <a:t>32</a:t>
            </a:fld>
            <a:endParaRPr lang="en-US" b="0" u="none" dirty="0"/>
          </a:p>
        </p:txBody>
      </p:sp>
    </p:spTree>
    <p:extLst>
      <p:ext uri="{BB962C8B-B14F-4D97-AF65-F5344CB8AC3E}">
        <p14:creationId xmlns:p14="http://schemas.microsoft.com/office/powerpoint/2010/main" val="4117022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7"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2015 BES HEWD Mark</a:t>
            </a:r>
          </a:p>
        </p:txBody>
      </p:sp>
      <p:sp>
        <p:nvSpPr>
          <p:cNvPr id="777225" name="Text Box 9"/>
          <p:cNvSpPr txBox="1">
            <a:spLocks noChangeArrowheads="1"/>
          </p:cNvSpPr>
          <p:nvPr/>
        </p:nvSpPr>
        <p:spPr bwMode="auto">
          <a:xfrm>
            <a:off x="0" y="809802"/>
            <a:ext cx="9144000" cy="5179621"/>
          </a:xfrm>
          <a:prstGeom prst="rect">
            <a:avLst/>
          </a:prstGeom>
          <a:noFill/>
          <a:ln w="19050" algn="ctr">
            <a:noFill/>
            <a:miter lim="800000"/>
            <a:headEnd/>
            <a:tailEnd/>
          </a:ln>
          <a:effectLst/>
        </p:spPr>
        <p:txBody>
          <a:bodyPr wrap="square" lIns="164079" tIns="41020" rIns="164079" bIns="41020">
            <a:spAutoFit/>
          </a:bodyPr>
          <a:lstStyle/>
          <a:p>
            <a:pPr marL="205098" indent="-205098" defTabSz="914394">
              <a:lnSpc>
                <a:spcPct val="90000"/>
              </a:lnSpc>
              <a:buFont typeface="Wingdings" pitchFamily="2" charset="2"/>
              <a:buChar char="§"/>
            </a:pPr>
            <a:r>
              <a:rPr lang="en-US" sz="1600" dirty="0">
                <a:latin typeface="Arial Narrow" pitchFamily="34" charset="0"/>
              </a:rPr>
              <a:t>The Committee recommends </a:t>
            </a:r>
            <a:r>
              <a:rPr lang="en-US" sz="1600" dirty="0">
                <a:solidFill>
                  <a:srgbClr val="FF0000"/>
                </a:solidFill>
                <a:latin typeface="Arial Narrow" pitchFamily="34" charset="0"/>
              </a:rPr>
              <a:t>$1,702,000,000</a:t>
            </a:r>
            <a:r>
              <a:rPr lang="en-US" sz="1600" dirty="0">
                <a:latin typeface="Arial Narrow" pitchFamily="34" charset="0"/>
              </a:rPr>
              <a:t> for Basic Energy Sciences, </a:t>
            </a:r>
            <a:r>
              <a:rPr lang="en-US" sz="1600" dirty="0">
                <a:solidFill>
                  <a:srgbClr val="FF0000"/>
                </a:solidFill>
                <a:latin typeface="Arial Narrow" pitchFamily="34" charset="0"/>
              </a:rPr>
              <a:t>$10,757,000</a:t>
            </a:r>
            <a:r>
              <a:rPr lang="en-US" sz="1600" dirty="0">
                <a:latin typeface="Arial Narrow" pitchFamily="34" charset="0"/>
              </a:rPr>
              <a:t> below fiscal year 2014 and </a:t>
            </a:r>
            <a:r>
              <a:rPr lang="en-US" sz="1600" dirty="0">
                <a:solidFill>
                  <a:srgbClr val="FF0000"/>
                </a:solidFill>
                <a:latin typeface="Arial Narrow" pitchFamily="34" charset="0"/>
              </a:rPr>
              <a:t>$104,500,000</a:t>
            </a:r>
            <a:r>
              <a:rPr lang="en-US" sz="1600" dirty="0">
                <a:latin typeface="Arial Narrow" pitchFamily="34" charset="0"/>
              </a:rPr>
              <a:t> below the budget request.</a:t>
            </a:r>
          </a:p>
          <a:p>
            <a:pPr marL="205098" indent="-205098" defTabSz="914394">
              <a:lnSpc>
                <a:spcPct val="90000"/>
              </a:lnSpc>
              <a:buFont typeface="Wingdings" pitchFamily="2" charset="2"/>
              <a:buChar char="§"/>
            </a:pPr>
            <a:r>
              <a:rPr lang="en-US" sz="1600" dirty="0">
                <a:latin typeface="Arial Narrow" pitchFamily="34" charset="0"/>
              </a:rPr>
              <a:t>The program’s budget consists of funding for research, the operation of existing user facilities, and the design, procurement, and construction of new facilities and equipment. The long-term success of the program hinges on striking </a:t>
            </a:r>
            <a:r>
              <a:rPr lang="en-US" sz="1600" dirty="0">
                <a:solidFill>
                  <a:srgbClr val="FF0000"/>
                </a:solidFill>
                <a:latin typeface="Arial Narrow" pitchFamily="34" charset="0"/>
              </a:rPr>
              <a:t>a careful balance among these three areas</a:t>
            </a:r>
            <a:r>
              <a:rPr lang="en-US" sz="1600" dirty="0">
                <a:latin typeface="Arial Narrow" pitchFamily="34" charset="0"/>
              </a:rPr>
              <a:t>. </a:t>
            </a:r>
            <a:r>
              <a:rPr lang="en-US" sz="1600" b="1" u="sng" dirty="0">
                <a:latin typeface="Arial Narrow" pitchFamily="34" charset="0"/>
              </a:rPr>
              <a:t>The Committee strongly cautions the Department against assuming an ever-increasing budget when planning the balance among facility runtime, construction, and research funding.</a:t>
            </a:r>
          </a:p>
          <a:p>
            <a:pPr marL="205098" indent="-205098" defTabSz="914394">
              <a:lnSpc>
                <a:spcPct val="90000"/>
              </a:lnSpc>
              <a:buFont typeface="Wingdings" pitchFamily="2" charset="2"/>
              <a:buChar char="§"/>
            </a:pPr>
            <a:r>
              <a:rPr lang="en-US" sz="1600" dirty="0">
                <a:latin typeface="Arial Narrow" pitchFamily="34" charset="0"/>
              </a:rPr>
              <a:t>The recommendation provides $100,000,000 for </a:t>
            </a:r>
            <a:r>
              <a:rPr lang="en-US" sz="1600" dirty="0">
                <a:solidFill>
                  <a:srgbClr val="FF0000"/>
                </a:solidFill>
                <a:latin typeface="Arial Narrow" pitchFamily="34" charset="0"/>
              </a:rPr>
              <a:t>Energy Frontier Research Centers</a:t>
            </a:r>
            <a:r>
              <a:rPr lang="en-US" sz="1600" dirty="0">
                <a:latin typeface="Arial Narrow" pitchFamily="34" charset="0"/>
              </a:rPr>
              <a:t>, $8,000,000 for </a:t>
            </a:r>
            <a:r>
              <a:rPr lang="en-US" sz="1600" dirty="0">
                <a:solidFill>
                  <a:srgbClr val="FF0000"/>
                </a:solidFill>
                <a:latin typeface="Arial Narrow" pitchFamily="34" charset="0"/>
              </a:rPr>
              <a:t>Computational Materials Sciences</a:t>
            </a:r>
            <a:r>
              <a:rPr lang="en-US" sz="1600" dirty="0">
                <a:latin typeface="Arial Narrow" pitchFamily="34" charset="0"/>
              </a:rPr>
              <a:t>, $24,175,000 for the third year of the </a:t>
            </a:r>
            <a:r>
              <a:rPr lang="en-US" sz="1600" dirty="0">
                <a:solidFill>
                  <a:srgbClr val="FF0000"/>
                </a:solidFill>
                <a:latin typeface="Arial Narrow" pitchFamily="34" charset="0"/>
              </a:rPr>
              <a:t>Batteries and Energy Storage Innovation Hub</a:t>
            </a:r>
            <a:r>
              <a:rPr lang="en-US" sz="1600" dirty="0">
                <a:latin typeface="Arial Narrow" pitchFamily="34" charset="0"/>
              </a:rPr>
              <a:t>, and $10,000,000 for the </a:t>
            </a:r>
            <a:r>
              <a:rPr lang="en-US" sz="1600" dirty="0">
                <a:solidFill>
                  <a:srgbClr val="FF0000"/>
                </a:solidFill>
                <a:latin typeface="Arial Narrow" pitchFamily="34" charset="0"/>
              </a:rPr>
              <a:t>Experimental Program to Stimulate Competitive Research</a:t>
            </a:r>
            <a:r>
              <a:rPr lang="en-US" sz="1600" dirty="0">
                <a:latin typeface="Arial Narrow" pitchFamily="34" charset="0"/>
              </a:rPr>
              <a:t>. </a:t>
            </a:r>
          </a:p>
          <a:p>
            <a:pPr marL="205098" indent="-205098" defTabSz="914394">
              <a:lnSpc>
                <a:spcPct val="90000"/>
              </a:lnSpc>
              <a:buFont typeface="Wingdings" pitchFamily="2" charset="2"/>
              <a:buChar char="§"/>
            </a:pPr>
            <a:r>
              <a:rPr lang="en-US" sz="1600" dirty="0">
                <a:latin typeface="Arial Narrow" pitchFamily="34" charset="0"/>
              </a:rPr>
              <a:t>The recommendation includes </a:t>
            </a:r>
            <a:r>
              <a:rPr lang="en-US" sz="1600" dirty="0">
                <a:solidFill>
                  <a:srgbClr val="FF0000"/>
                </a:solidFill>
                <a:latin typeface="Arial Narrow" pitchFamily="34" charset="0"/>
              </a:rPr>
              <a:t>no funding for the Fuels from Sunlight Innovation Hub</a:t>
            </a:r>
            <a:r>
              <a:rPr lang="en-US" sz="1600" dirty="0">
                <a:latin typeface="Arial Narrow" pitchFamily="34" charset="0"/>
              </a:rPr>
              <a:t>, which received its final year of funding for its initial five-year award term in fiscal year 2014. The Committee notes the Department has made no decision for continued funding for the hub beyond the initial term, which ends in September 2015.</a:t>
            </a:r>
          </a:p>
          <a:p>
            <a:pPr marL="231721" indent="-231721">
              <a:lnSpc>
                <a:spcPct val="90000"/>
              </a:lnSpc>
              <a:buFont typeface="Wingdings" pitchFamily="2" charset="2"/>
              <a:buChar char="§"/>
            </a:pPr>
            <a:r>
              <a:rPr lang="en-US" sz="1600" dirty="0">
                <a:latin typeface="Arial Narrow" pitchFamily="34" charset="0"/>
              </a:rPr>
              <a:t>MIE:  $42,500,000 for two major items of equipment, the same as the request:  $20,000,000 for the Advanced Photon Source Upgrade and $22,500,000 for NSLS-II Experimental Tools.</a:t>
            </a:r>
          </a:p>
          <a:p>
            <a:pPr marL="231721" indent="-231721">
              <a:lnSpc>
                <a:spcPct val="90000"/>
              </a:lnSpc>
              <a:buFont typeface="Wingdings" pitchFamily="2" charset="2"/>
              <a:buChar char="§"/>
            </a:pPr>
            <a:r>
              <a:rPr lang="en-US" sz="1600" dirty="0">
                <a:latin typeface="Arial Narrow" pitchFamily="34" charset="0"/>
              </a:rPr>
              <a:t>Facilities: </a:t>
            </a:r>
            <a:r>
              <a:rPr lang="en-US" sz="1600" dirty="0">
                <a:solidFill>
                  <a:srgbClr val="FF0000"/>
                </a:solidFill>
                <a:latin typeface="Arial Narrow" pitchFamily="34" charset="0"/>
              </a:rPr>
              <a:t>$799,529,000 </a:t>
            </a:r>
            <a:r>
              <a:rPr lang="en-US" sz="1600" dirty="0">
                <a:latin typeface="Arial Narrow" pitchFamily="34" charset="0"/>
              </a:rPr>
              <a:t>for facilities operations of the nation’s synchrotron radiation light sources, high flux neutron sources, and </a:t>
            </a:r>
            <a:r>
              <a:rPr lang="en-US" sz="1600" dirty="0" err="1">
                <a:latin typeface="Arial Narrow" pitchFamily="34" charset="0"/>
              </a:rPr>
              <a:t>nanoscale</a:t>
            </a:r>
            <a:r>
              <a:rPr lang="en-US" sz="1600" dirty="0">
                <a:latin typeface="Arial Narrow" pitchFamily="34" charset="0"/>
              </a:rPr>
              <a:t> science research centers, $51,925,000 below the request, of which </a:t>
            </a:r>
            <a:r>
              <a:rPr lang="en-US" sz="1600" dirty="0">
                <a:solidFill>
                  <a:srgbClr val="FF0000"/>
                </a:solidFill>
                <a:latin typeface="Arial Narrow" pitchFamily="34" charset="0"/>
              </a:rPr>
              <a:t>$248,490,000 </a:t>
            </a:r>
            <a:r>
              <a:rPr lang="en-US" sz="1600" dirty="0">
                <a:latin typeface="Arial Narrow" pitchFamily="34" charset="0"/>
              </a:rPr>
              <a:t>is for the </a:t>
            </a:r>
            <a:r>
              <a:rPr lang="en-US" sz="1600" dirty="0">
                <a:solidFill>
                  <a:srgbClr val="FF0000"/>
                </a:solidFill>
                <a:latin typeface="Arial Narrow" pitchFamily="34" charset="0"/>
              </a:rPr>
              <a:t>High-Flux Neutron Sources </a:t>
            </a:r>
            <a:r>
              <a:rPr lang="en-US" sz="1600" dirty="0">
                <a:latin typeface="Arial Narrow" pitchFamily="34" charset="0"/>
              </a:rPr>
              <a:t>to operate at optimal levels and </a:t>
            </a:r>
            <a:r>
              <a:rPr lang="en-US" sz="1600" dirty="0">
                <a:solidFill>
                  <a:srgbClr val="FF0000"/>
                </a:solidFill>
                <a:latin typeface="Arial Narrow" pitchFamily="34" charset="0"/>
              </a:rPr>
              <a:t>$105,000,000</a:t>
            </a:r>
            <a:r>
              <a:rPr lang="en-US" sz="1600" dirty="0">
                <a:latin typeface="Arial Narrow" pitchFamily="34" charset="0"/>
              </a:rPr>
              <a:t> is for the </a:t>
            </a:r>
            <a:r>
              <a:rPr lang="en-US" sz="1600" dirty="0">
                <a:solidFill>
                  <a:srgbClr val="FF0000"/>
                </a:solidFill>
                <a:latin typeface="Arial Narrow" pitchFamily="34" charset="0"/>
              </a:rPr>
              <a:t>National Synchrotron Light Source-II</a:t>
            </a:r>
            <a:r>
              <a:rPr lang="en-US" sz="1600" dirty="0">
                <a:latin typeface="Arial Narrow" pitchFamily="34" charset="0"/>
              </a:rPr>
              <a:t> to transition from early operations to full operations during fiscal year 2015, $10,000,000 below the request.</a:t>
            </a:r>
          </a:p>
          <a:p>
            <a:pPr marL="231721" indent="-231721">
              <a:lnSpc>
                <a:spcPct val="90000"/>
              </a:lnSpc>
              <a:buFont typeface="Wingdings" pitchFamily="2" charset="2"/>
              <a:buChar char="§"/>
            </a:pPr>
            <a:r>
              <a:rPr lang="en-US" sz="1600" dirty="0">
                <a:latin typeface="Arial Narrow" pitchFamily="34" charset="0"/>
              </a:rPr>
              <a:t>Construction: </a:t>
            </a:r>
            <a:r>
              <a:rPr lang="en-US" sz="1600" dirty="0">
                <a:solidFill>
                  <a:srgbClr val="FF0000"/>
                </a:solidFill>
                <a:latin typeface="Arial Narrow" pitchFamily="34" charset="0"/>
              </a:rPr>
              <a:t>$128,000,000 </a:t>
            </a:r>
            <a:r>
              <a:rPr lang="en-US" sz="1600" dirty="0">
                <a:latin typeface="Arial Narrow" pitchFamily="34" charset="0"/>
              </a:rPr>
              <a:t>for Basic Energy Sciences construction, $26,000,000 above fiscal year 2014 and $10,700,000 below the budget request. The recommendation supports the second year of construction funding for the revised LINAC Coherent Light Source II project to include the addition of a superconducting linear accelerator and additional </a:t>
            </a:r>
            <a:r>
              <a:rPr lang="en-US" sz="1600" dirty="0" err="1">
                <a:latin typeface="Arial Narrow" pitchFamily="34" charset="0"/>
              </a:rPr>
              <a:t>undulators</a:t>
            </a:r>
            <a:r>
              <a:rPr lang="en-US" sz="1600" dirty="0">
                <a:latin typeface="Arial Narrow" pitchFamily="34" charset="0"/>
              </a:rPr>
              <a:t> to generate an unprecedented high-repetition-rate free-electron laser.</a:t>
            </a:r>
          </a:p>
        </p:txBody>
      </p:sp>
      <p:sp>
        <p:nvSpPr>
          <p:cNvPr id="4"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33</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24880583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7"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2015 BES SEWD Subcommittee Mark</a:t>
            </a:r>
          </a:p>
        </p:txBody>
      </p:sp>
      <p:sp>
        <p:nvSpPr>
          <p:cNvPr id="777225" name="Text Box 9"/>
          <p:cNvSpPr txBox="1">
            <a:spLocks noChangeArrowheads="1"/>
          </p:cNvSpPr>
          <p:nvPr/>
        </p:nvSpPr>
        <p:spPr bwMode="auto">
          <a:xfrm>
            <a:off x="0" y="792481"/>
            <a:ext cx="9144000" cy="5376598"/>
          </a:xfrm>
          <a:prstGeom prst="rect">
            <a:avLst/>
          </a:prstGeom>
          <a:noFill/>
          <a:ln w="19050" algn="ctr">
            <a:noFill/>
            <a:miter lim="800000"/>
            <a:headEnd/>
            <a:tailEnd/>
          </a:ln>
          <a:effectLst/>
        </p:spPr>
        <p:txBody>
          <a:bodyPr wrap="square" lIns="164079" tIns="41020" rIns="164079" bIns="41020">
            <a:spAutoFit/>
          </a:bodyPr>
          <a:lstStyle/>
          <a:p>
            <a:pPr marL="205098" indent="-205098" defTabSz="914394">
              <a:spcAft>
                <a:spcPts val="600"/>
              </a:spcAft>
              <a:buFont typeface="Wingdings" pitchFamily="2" charset="2"/>
              <a:buChar char="§"/>
            </a:pPr>
            <a:r>
              <a:rPr lang="en-US" sz="1600" dirty="0">
                <a:latin typeface="Arial Narrow" pitchFamily="34" charset="0"/>
              </a:rPr>
              <a:t>The Committee recommends </a:t>
            </a:r>
            <a:r>
              <a:rPr lang="en-US" sz="1600" dirty="0">
                <a:solidFill>
                  <a:srgbClr val="FF0000"/>
                </a:solidFill>
                <a:latin typeface="Arial Narrow" pitchFamily="34" charset="0"/>
              </a:rPr>
              <a:t>$1,806,500,000 </a:t>
            </a:r>
            <a:r>
              <a:rPr lang="en-US" sz="1600" dirty="0">
                <a:latin typeface="Arial Narrow" pitchFamily="34" charset="0"/>
              </a:rPr>
              <a:t>for Basic Energy Sciences, </a:t>
            </a:r>
            <a:r>
              <a:rPr lang="en-US" sz="1600" dirty="0">
                <a:solidFill>
                  <a:srgbClr val="FF0000"/>
                </a:solidFill>
                <a:latin typeface="Arial Narrow" pitchFamily="34" charset="0"/>
              </a:rPr>
              <a:t>same as the request</a:t>
            </a:r>
            <a:r>
              <a:rPr lang="en-US" sz="1600" dirty="0">
                <a:latin typeface="Arial Narrow" pitchFamily="34" charset="0"/>
              </a:rPr>
              <a:t>. Of these funds, $703,161,000 is for research, $964,639,000 is for the operations and maintenance of scientific user facilities including $248,490,000 for high-flux neutron sources, and $138,700,000 is for construction. </a:t>
            </a:r>
          </a:p>
          <a:p>
            <a:pPr marL="205098" indent="-205098" defTabSz="914394">
              <a:spcAft>
                <a:spcPts val="600"/>
              </a:spcAft>
              <a:buFont typeface="Wingdings" pitchFamily="2" charset="2"/>
              <a:buChar char="§"/>
            </a:pPr>
            <a:r>
              <a:rPr lang="en-US" sz="1600" dirty="0">
                <a:latin typeface="Arial Narrow" pitchFamily="34" charset="0"/>
              </a:rPr>
              <a:t>The Committee recommends up to $100,000,000 for </a:t>
            </a:r>
            <a:r>
              <a:rPr lang="en-US" sz="1600" dirty="0">
                <a:solidFill>
                  <a:srgbClr val="FF0000"/>
                </a:solidFill>
                <a:latin typeface="Arial Narrow" pitchFamily="34" charset="0"/>
              </a:rPr>
              <a:t>Energy Frontier Research Centers</a:t>
            </a:r>
            <a:r>
              <a:rPr lang="en-US" sz="1600" dirty="0">
                <a:latin typeface="Arial Narrow" pitchFamily="34" charset="0"/>
              </a:rPr>
              <a:t>. The Committee is encouraged by recent findings of scientific and management reviews that these research centers are demonstrating scientific productivity and world leadership, and are making progress in ways that would not have been likely through individual efforts at the national laboratories and universities. </a:t>
            </a:r>
          </a:p>
          <a:p>
            <a:pPr marL="205098" indent="-205098" defTabSz="914394">
              <a:spcAft>
                <a:spcPts val="600"/>
              </a:spcAft>
              <a:buFont typeface="Wingdings" pitchFamily="2" charset="2"/>
              <a:buChar char="§"/>
            </a:pPr>
            <a:r>
              <a:rPr lang="en-US" sz="1600" dirty="0">
                <a:latin typeface="Arial Narrow" pitchFamily="34" charset="0"/>
              </a:rPr>
              <a:t>The Committee recommends $24,175,000 for the </a:t>
            </a:r>
            <a:r>
              <a:rPr lang="en-US" sz="1600" dirty="0">
                <a:solidFill>
                  <a:srgbClr val="FF0000"/>
                </a:solidFill>
                <a:latin typeface="Arial Narrow" pitchFamily="34" charset="0"/>
              </a:rPr>
              <a:t>Batteries and Energy Storage Hub</a:t>
            </a:r>
            <a:r>
              <a:rPr lang="en-US" sz="1600" dirty="0">
                <a:latin typeface="Arial Narrow" pitchFamily="34" charset="0"/>
              </a:rPr>
              <a:t>. The Committee recommends $24,175,000 for the </a:t>
            </a:r>
            <a:r>
              <a:rPr lang="en-US" sz="1600" dirty="0">
                <a:solidFill>
                  <a:srgbClr val="FF0000"/>
                </a:solidFill>
                <a:latin typeface="Arial Narrow" pitchFamily="34" charset="0"/>
              </a:rPr>
              <a:t>Fuels from Sunlight Hub </a:t>
            </a:r>
            <a:r>
              <a:rPr lang="en-US" sz="1600" dirty="0">
                <a:latin typeface="Arial Narrow" pitchFamily="34" charset="0"/>
              </a:rPr>
              <a:t>only if the Office of Science completes an internal and peer review of the Hub and notifies the House and Senate Appropriations Committees of the results of the review with a determination on whether to extend the Hub for another 5 years, the benefit of extending the Hub, and specific milestones and objectives over those 5 years.</a:t>
            </a:r>
          </a:p>
          <a:p>
            <a:pPr marL="205098" indent="-205098" defTabSz="914394">
              <a:spcAft>
                <a:spcPts val="600"/>
              </a:spcAft>
              <a:buFont typeface="Wingdings" pitchFamily="2" charset="2"/>
              <a:buChar char="§"/>
            </a:pPr>
            <a:r>
              <a:rPr lang="en-US" sz="1600" dirty="0">
                <a:latin typeface="Arial Narrow" pitchFamily="34" charset="0"/>
              </a:rPr>
              <a:t>The Committee also recommends $18,000,000 for </a:t>
            </a:r>
            <a:r>
              <a:rPr lang="en-US" sz="1600" dirty="0">
                <a:solidFill>
                  <a:srgbClr val="FF0000"/>
                </a:solidFill>
                <a:latin typeface="Arial Narrow" pitchFamily="34" charset="0"/>
              </a:rPr>
              <a:t>a new computational material science effort</a:t>
            </a:r>
            <a:r>
              <a:rPr lang="en-US" sz="1600" dirty="0">
                <a:latin typeface="Arial Narrow" pitchFamily="34" charset="0"/>
              </a:rPr>
              <a:t>, $6,175,000 below the request,</a:t>
            </a:r>
            <a:r>
              <a:rPr lang="en-US" sz="1600" dirty="0">
                <a:solidFill>
                  <a:srgbClr val="FF0000"/>
                </a:solidFill>
                <a:latin typeface="Arial Narrow" pitchFamily="34" charset="0"/>
              </a:rPr>
              <a:t> </a:t>
            </a:r>
            <a:r>
              <a:rPr lang="en-US" sz="1600" dirty="0">
                <a:latin typeface="Arial Narrow" pitchFamily="34" charset="0"/>
              </a:rPr>
              <a:t>and $15,000,000 for the </a:t>
            </a:r>
            <a:r>
              <a:rPr lang="en-US" sz="1600" dirty="0">
                <a:solidFill>
                  <a:srgbClr val="FF0000"/>
                </a:solidFill>
                <a:latin typeface="Arial Narrow" pitchFamily="34" charset="0"/>
              </a:rPr>
              <a:t>Experimental Program to Stimulate Competitive Research</a:t>
            </a:r>
            <a:r>
              <a:rPr lang="en-US" sz="1600" dirty="0">
                <a:latin typeface="Arial Narrow" pitchFamily="34" charset="0"/>
              </a:rPr>
              <a:t> program.</a:t>
            </a:r>
          </a:p>
          <a:p>
            <a:pPr marL="205098" indent="-205098" defTabSz="914394">
              <a:spcAft>
                <a:spcPts val="600"/>
              </a:spcAft>
              <a:buFont typeface="Wingdings" pitchFamily="2" charset="2"/>
              <a:buChar char="§"/>
            </a:pPr>
            <a:r>
              <a:rPr lang="en-US" sz="1600" dirty="0">
                <a:latin typeface="Arial Narrow" pitchFamily="34" charset="0"/>
              </a:rPr>
              <a:t>The Committee supports the Office of Science’s decision to shut down the </a:t>
            </a:r>
            <a:r>
              <a:rPr lang="en-US" sz="1600" dirty="0">
                <a:solidFill>
                  <a:srgbClr val="FF0000"/>
                </a:solidFill>
                <a:latin typeface="Arial Narrow" pitchFamily="34" charset="0"/>
              </a:rPr>
              <a:t>Lujan Neutron Scattering Center </a:t>
            </a:r>
            <a:r>
              <a:rPr lang="en-US" sz="1600" dirty="0">
                <a:latin typeface="Arial Narrow" pitchFamily="34" charset="0"/>
              </a:rPr>
              <a:t>at Los Alamos National Laboratory. </a:t>
            </a:r>
          </a:p>
          <a:p>
            <a:pPr marL="231721" indent="-231721">
              <a:spcAft>
                <a:spcPts val="600"/>
              </a:spcAft>
              <a:buFont typeface="Wingdings" pitchFamily="2" charset="2"/>
              <a:buChar char="§"/>
            </a:pPr>
            <a:r>
              <a:rPr lang="en-US" sz="1600" dirty="0">
                <a:latin typeface="Arial Narrow" pitchFamily="34" charset="0"/>
              </a:rPr>
              <a:t>MIE:  $42,500,000 for two major items of equipment, the same as the request:  $20,000,000 for the Advanced Photon Source Upgrade and $22,500,000 for NSLS-II Experimental Tools.</a:t>
            </a:r>
          </a:p>
          <a:p>
            <a:pPr marL="231721" indent="-231721">
              <a:spcAft>
                <a:spcPts val="600"/>
              </a:spcAft>
              <a:buFont typeface="Wingdings" pitchFamily="2" charset="2"/>
              <a:buChar char="§"/>
            </a:pPr>
            <a:r>
              <a:rPr lang="en-US" sz="1600" dirty="0">
                <a:latin typeface="Arial Narrow" pitchFamily="34" charset="0"/>
              </a:rPr>
              <a:t>Construction: </a:t>
            </a:r>
            <a:r>
              <a:rPr lang="en-US" sz="1600" dirty="0">
                <a:solidFill>
                  <a:srgbClr val="FF0000"/>
                </a:solidFill>
                <a:latin typeface="Arial Narrow" pitchFamily="34" charset="0"/>
              </a:rPr>
              <a:t>$138,700,000 </a:t>
            </a:r>
            <a:r>
              <a:rPr lang="en-US" sz="1600" dirty="0">
                <a:latin typeface="Arial Narrow" pitchFamily="34" charset="0"/>
              </a:rPr>
              <a:t>is for construction, same as the request.</a:t>
            </a:r>
          </a:p>
        </p:txBody>
      </p:sp>
      <p:sp>
        <p:nvSpPr>
          <p:cNvPr id="4"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34</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27580685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400" y="784459"/>
            <a:ext cx="9093200" cy="5413143"/>
            <a:chOff x="-6" y="708"/>
            <a:chExt cx="6336" cy="3948"/>
          </a:xfrm>
        </p:grpSpPr>
        <p:sp>
          <p:nvSpPr>
            <p:cNvPr id="842755" name="Rectangle 3"/>
            <p:cNvSpPr>
              <a:spLocks noChangeArrowheads="1"/>
            </p:cNvSpPr>
            <p:nvPr/>
          </p:nvSpPr>
          <p:spPr bwMode="auto">
            <a:xfrm>
              <a:off x="-6" y="712"/>
              <a:ext cx="6336" cy="3944"/>
            </a:xfrm>
            <a:prstGeom prst="rect">
              <a:avLst/>
            </a:prstGeom>
            <a:noFill/>
            <a:ln w="19050" algn="ctr">
              <a:solidFill>
                <a:srgbClr val="000099"/>
              </a:solidFill>
              <a:miter lim="800000"/>
              <a:headEnd/>
              <a:tailEnd/>
            </a:ln>
            <a:effectLst/>
          </p:spPr>
          <p:txBody>
            <a:bodyPr wrap="none" anchor="ctr"/>
            <a:lstStyle/>
            <a:p>
              <a:endParaRPr lang="en-US"/>
            </a:p>
          </p:txBody>
        </p:sp>
        <p:sp>
          <p:nvSpPr>
            <p:cNvPr id="842756" name="Line 4"/>
            <p:cNvSpPr>
              <a:spLocks noChangeShapeType="1"/>
            </p:cNvSpPr>
            <p:nvPr/>
          </p:nvSpPr>
          <p:spPr bwMode="auto">
            <a:xfrm>
              <a:off x="3170" y="708"/>
              <a:ext cx="0" cy="3942"/>
            </a:xfrm>
            <a:prstGeom prst="line">
              <a:avLst/>
            </a:prstGeom>
            <a:noFill/>
            <a:ln w="19050">
              <a:solidFill>
                <a:srgbClr val="000099"/>
              </a:solidFill>
              <a:round/>
              <a:headEnd/>
              <a:tailEnd/>
            </a:ln>
            <a:effectLst/>
          </p:spPr>
          <p:txBody>
            <a:bodyPr wrap="none" anchor="ctr"/>
            <a:lstStyle/>
            <a:p>
              <a:endParaRPr lang="en-US"/>
            </a:p>
          </p:txBody>
        </p:sp>
      </p:grpSp>
      <p:sp>
        <p:nvSpPr>
          <p:cNvPr id="842757" name="Text Box 5"/>
          <p:cNvSpPr txBox="1">
            <a:spLocks noChangeArrowheads="1"/>
          </p:cNvSpPr>
          <p:nvPr/>
        </p:nvSpPr>
        <p:spPr bwMode="auto">
          <a:xfrm>
            <a:off x="241811" y="824907"/>
            <a:ext cx="4320886" cy="274544"/>
          </a:xfrm>
          <a:prstGeom prst="rect">
            <a:avLst/>
          </a:prstGeom>
          <a:noFill/>
          <a:ln w="19050" algn="ctr">
            <a:noFill/>
            <a:miter lim="800000"/>
            <a:headEnd/>
            <a:tailEnd/>
          </a:ln>
          <a:effectLst/>
        </p:spPr>
        <p:txBody>
          <a:bodyPr lIns="82039" tIns="41020" rIns="82039" bIns="41020" anchor="ctr"/>
          <a:lstStyle/>
          <a:p>
            <a:pPr algn="ctr" defTabSz="914394">
              <a:lnSpc>
                <a:spcPct val="80000"/>
              </a:lnSpc>
              <a:spcBef>
                <a:spcPct val="20000"/>
              </a:spcBef>
            </a:pPr>
            <a:r>
              <a:rPr lang="en-US" dirty="0">
                <a:solidFill>
                  <a:srgbClr val="000099"/>
                </a:solidFill>
              </a:rPr>
              <a:t>HEWD Mark</a:t>
            </a:r>
          </a:p>
        </p:txBody>
      </p:sp>
      <p:sp>
        <p:nvSpPr>
          <p:cNvPr id="842758" name="Text Box 6"/>
          <p:cNvSpPr txBox="1">
            <a:spLocks noChangeArrowheads="1"/>
          </p:cNvSpPr>
          <p:nvPr/>
        </p:nvSpPr>
        <p:spPr bwMode="auto">
          <a:xfrm>
            <a:off x="4574889" y="824907"/>
            <a:ext cx="4320886" cy="274544"/>
          </a:xfrm>
          <a:prstGeom prst="rect">
            <a:avLst/>
          </a:prstGeom>
          <a:noFill/>
          <a:ln w="19050" algn="ctr">
            <a:noFill/>
            <a:miter lim="800000"/>
            <a:headEnd/>
            <a:tailEnd/>
          </a:ln>
          <a:effectLst/>
        </p:spPr>
        <p:txBody>
          <a:bodyPr lIns="82039" tIns="41020" rIns="82039" bIns="41020" anchor="ctr"/>
          <a:lstStyle/>
          <a:p>
            <a:pPr algn="ctr" defTabSz="914394">
              <a:lnSpc>
                <a:spcPct val="80000"/>
              </a:lnSpc>
              <a:spcBef>
                <a:spcPct val="20000"/>
              </a:spcBef>
            </a:pPr>
            <a:r>
              <a:rPr lang="en-US" dirty="0">
                <a:solidFill>
                  <a:srgbClr val="000099"/>
                </a:solidFill>
              </a:rPr>
              <a:t>SEWD </a:t>
            </a:r>
            <a:r>
              <a:rPr lang="en-US" dirty="0" smtClean="0">
                <a:solidFill>
                  <a:srgbClr val="000099"/>
                </a:solidFill>
              </a:rPr>
              <a:t>Subcommittee Mark</a:t>
            </a:r>
            <a:endParaRPr lang="en-US" dirty="0">
              <a:solidFill>
                <a:srgbClr val="000099"/>
              </a:solidFill>
            </a:endParaRPr>
          </a:p>
        </p:txBody>
      </p:sp>
      <p:sp>
        <p:nvSpPr>
          <p:cNvPr id="842759" name="Text Box 7"/>
          <p:cNvSpPr txBox="1">
            <a:spLocks noChangeArrowheads="1"/>
          </p:cNvSpPr>
          <p:nvPr/>
        </p:nvSpPr>
        <p:spPr bwMode="auto">
          <a:xfrm>
            <a:off x="4583481" y="2683944"/>
            <a:ext cx="4477392" cy="2775904"/>
          </a:xfrm>
          <a:prstGeom prst="rect">
            <a:avLst/>
          </a:prstGeom>
          <a:noFill/>
          <a:ln w="19050" algn="ctr">
            <a:noFill/>
            <a:miter lim="800000"/>
            <a:headEnd/>
            <a:tailEnd/>
          </a:ln>
          <a:effectLst/>
        </p:spPr>
        <p:txBody>
          <a:bodyPr wrap="square" lIns="164079" tIns="41020" rIns="164079" bIns="41020">
            <a:spAutoFit/>
          </a:bodyPr>
          <a:lstStyle/>
          <a:p>
            <a:pPr marL="109512" lvl="1" indent="-109512" defTabSz="914394">
              <a:lnSpc>
                <a:spcPct val="90000"/>
              </a:lnSpc>
              <a:spcAft>
                <a:spcPts val="1200"/>
              </a:spcAft>
              <a:buFont typeface="Wingdings" pitchFamily="2" charset="2"/>
              <a:buChar char="§"/>
              <a:tabLst>
                <a:tab pos="3691758" algn="r"/>
              </a:tabLst>
            </a:pPr>
            <a:r>
              <a:rPr lang="en-US" sz="1500" dirty="0">
                <a:latin typeface="Arial Narrow" pitchFamily="34" charset="0"/>
              </a:rPr>
              <a:t>The Senate mark provides funding for all of the activities requested in FY 2015.</a:t>
            </a:r>
          </a:p>
          <a:p>
            <a:pPr marL="109512" lvl="1" indent="-109512" defTabSz="914394">
              <a:lnSpc>
                <a:spcPct val="90000"/>
              </a:lnSpc>
              <a:spcAft>
                <a:spcPts val="1200"/>
              </a:spcAft>
              <a:buFont typeface="Wingdings" pitchFamily="2" charset="2"/>
              <a:buChar char="§"/>
              <a:tabLst>
                <a:tab pos="3691758" algn="r"/>
              </a:tabLst>
            </a:pPr>
            <a:r>
              <a:rPr lang="en-US" sz="1500" dirty="0">
                <a:latin typeface="Arial Narrow" pitchFamily="34" charset="0"/>
              </a:rPr>
              <a:t>$18M for computational materials sciences, $6.2M below the request.</a:t>
            </a:r>
            <a:endParaRPr lang="en-US" sz="1100" dirty="0">
              <a:latin typeface="Arial Narrow" pitchFamily="34" charset="0"/>
            </a:endParaRPr>
          </a:p>
          <a:p>
            <a:pPr marL="109512" lvl="1" indent="-109512" defTabSz="914394">
              <a:lnSpc>
                <a:spcPct val="90000"/>
              </a:lnSpc>
              <a:spcAft>
                <a:spcPts val="1200"/>
              </a:spcAft>
              <a:buFont typeface="Wingdings" pitchFamily="2" charset="2"/>
              <a:buChar char="§"/>
              <a:tabLst>
                <a:tab pos="3691758" algn="r"/>
              </a:tabLst>
            </a:pPr>
            <a:r>
              <a:rPr lang="en-US" sz="1500" dirty="0">
                <a:latin typeface="Arial Narrow" pitchFamily="34" charset="0"/>
              </a:rPr>
              <a:t>The Senate mark fully funds ramp up of NSLS-II operations.</a:t>
            </a:r>
            <a:endParaRPr lang="en-US" dirty="0">
              <a:latin typeface="Arial Narrow" pitchFamily="34" charset="0"/>
            </a:endParaRPr>
          </a:p>
          <a:p>
            <a:pPr marL="109512" lvl="1" indent="-109512" defTabSz="914394">
              <a:lnSpc>
                <a:spcPct val="90000"/>
              </a:lnSpc>
              <a:spcAft>
                <a:spcPts val="1200"/>
              </a:spcAft>
              <a:buFont typeface="Wingdings" pitchFamily="2" charset="2"/>
              <a:buChar char="§"/>
              <a:tabLst>
                <a:tab pos="3691758" algn="r"/>
              </a:tabLst>
            </a:pPr>
            <a:r>
              <a:rPr lang="en-US" sz="1500" dirty="0">
                <a:latin typeface="Arial Narrow" pitchFamily="34" charset="0"/>
              </a:rPr>
              <a:t>All construction and MIE projects are funded at the requested levels.</a:t>
            </a:r>
            <a:endParaRPr lang="en-US" sz="1100" dirty="0">
              <a:latin typeface="Arial Narrow" pitchFamily="34" charset="0"/>
            </a:endParaRPr>
          </a:p>
          <a:p>
            <a:pPr marL="109512" lvl="1" indent="-109512" defTabSz="914394">
              <a:lnSpc>
                <a:spcPct val="90000"/>
              </a:lnSpc>
              <a:spcAft>
                <a:spcPts val="1200"/>
              </a:spcAft>
              <a:buFont typeface="Wingdings" pitchFamily="2" charset="2"/>
              <a:buChar char="§"/>
              <a:tabLst>
                <a:tab pos="3691758" algn="r"/>
              </a:tabLst>
            </a:pPr>
            <a:r>
              <a:rPr lang="en-US" sz="1500" dirty="0">
                <a:latin typeface="Arial Narrow" pitchFamily="34" charset="0"/>
              </a:rPr>
              <a:t>$15M for the DOE </a:t>
            </a:r>
            <a:r>
              <a:rPr lang="en-US" sz="1500" dirty="0" err="1">
                <a:latin typeface="Arial Narrow" pitchFamily="34" charset="0"/>
              </a:rPr>
              <a:t>EPSCoR</a:t>
            </a:r>
            <a:r>
              <a:rPr lang="en-US" sz="1500" dirty="0">
                <a:latin typeface="Arial Narrow" pitchFamily="34" charset="0"/>
              </a:rPr>
              <a:t> program, $6.5 M above the request.</a:t>
            </a:r>
            <a:endParaRPr lang="en-US" dirty="0">
              <a:latin typeface="Arial Narrow" pitchFamily="34" charset="0"/>
            </a:endParaRPr>
          </a:p>
        </p:txBody>
      </p:sp>
      <p:sp>
        <p:nvSpPr>
          <p:cNvPr id="842761" name="Text Box 9"/>
          <p:cNvSpPr txBox="1">
            <a:spLocks noChangeArrowheads="1"/>
          </p:cNvSpPr>
          <p:nvPr/>
        </p:nvSpPr>
        <p:spPr bwMode="auto">
          <a:xfrm>
            <a:off x="245341" y="1524000"/>
            <a:ext cx="4329545" cy="581439"/>
          </a:xfrm>
          <a:prstGeom prst="rect">
            <a:avLst/>
          </a:prstGeom>
          <a:noFill/>
          <a:ln w="19050" algn="ctr">
            <a:noFill/>
            <a:miter lim="800000"/>
            <a:headEnd/>
            <a:tailEnd/>
          </a:ln>
          <a:effectLst/>
        </p:spPr>
        <p:txBody>
          <a:bodyPr lIns="164079" tIns="41020" rIns="164079" bIns="41020">
            <a:spAutoFit/>
          </a:bodyPr>
          <a:lstStyle/>
          <a:p>
            <a:pPr marL="205098" indent="-205098" defTabSz="914394">
              <a:lnSpc>
                <a:spcPct val="90000"/>
              </a:lnSpc>
            </a:pPr>
            <a:endParaRPr lang="en-US" dirty="0"/>
          </a:p>
          <a:p>
            <a:pPr marL="205098" indent="-205098" defTabSz="914394">
              <a:lnSpc>
                <a:spcPct val="90000"/>
              </a:lnSpc>
            </a:pP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01896574"/>
              </p:ext>
            </p:extLst>
          </p:nvPr>
        </p:nvGraphicFramePr>
        <p:xfrm>
          <a:off x="25400" y="1052187"/>
          <a:ext cx="4389120" cy="1502067"/>
        </p:xfrm>
        <a:graphic>
          <a:graphicData uri="http://schemas.openxmlformats.org/drawingml/2006/table">
            <a:tbl>
              <a:tblPr/>
              <a:tblGrid>
                <a:gridCol w="816864"/>
                <a:gridCol w="569722"/>
                <a:gridCol w="569722"/>
                <a:gridCol w="569722"/>
                <a:gridCol w="462915"/>
                <a:gridCol w="462915"/>
                <a:gridCol w="561357"/>
                <a:gridCol w="375903"/>
              </a:tblGrid>
              <a:tr h="354867">
                <a:tc>
                  <a:txBody>
                    <a:bodyPr/>
                    <a:lstStyle/>
                    <a:p>
                      <a:pPr algn="l" fontAlgn="t"/>
                      <a:r>
                        <a:rPr lang="en-US" sz="900" b="0" i="0" u="none" strike="noStrike" dirty="0">
                          <a:solidFill>
                            <a:srgbClr val="000000"/>
                          </a:solidFill>
                          <a:latin typeface="Arial Narrow"/>
                        </a:rPr>
                        <a:t> </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Arial Narrow"/>
                        </a:rPr>
                        <a:t>FY 2014 </a:t>
                      </a:r>
                      <a:r>
                        <a:rPr lang="en-US" sz="1100" b="1" i="0" u="none" strike="noStrike" dirty="0" err="1" smtClean="0">
                          <a:solidFill>
                            <a:srgbClr val="000000"/>
                          </a:solidFill>
                          <a:latin typeface="Arial Narrow"/>
                        </a:rPr>
                        <a:t>Approp</a:t>
                      </a:r>
                      <a:r>
                        <a:rPr lang="en-US" sz="1100" b="1" i="0" u="none" strike="noStrike" dirty="0" smtClean="0">
                          <a:solidFill>
                            <a:srgbClr val="000000"/>
                          </a:solidFill>
                          <a:latin typeface="Arial Narrow"/>
                        </a:rPr>
                        <a: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 2015 </a:t>
                      </a:r>
                      <a:r>
                        <a:rPr lang="en-US" sz="1100" b="1" i="0" u="none" strike="noStrike" dirty="0">
                          <a:solidFill>
                            <a:srgbClr val="000000"/>
                          </a:solidFill>
                          <a:latin typeface="Arial Narrow"/>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2015 </a:t>
                      </a:r>
                      <a:r>
                        <a:rPr lang="en-US" sz="1100" b="1" i="0" u="none" strike="noStrike" dirty="0">
                          <a:solidFill>
                            <a:srgbClr val="000000"/>
                          </a:solidFill>
                          <a:latin typeface="Arial Narrow"/>
                        </a:rPr>
                        <a:t>House</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15 </a:t>
                      </a:r>
                      <a:r>
                        <a:rPr lang="en-US" sz="1100" b="1" i="0" u="none" strike="noStrike" dirty="0">
                          <a:solidFill>
                            <a:srgbClr val="000000"/>
                          </a:solidFill>
                          <a:latin typeface="Arial Narrow"/>
                        </a:rPr>
                        <a:t>House vs. FY </a:t>
                      </a:r>
                      <a:r>
                        <a:rPr lang="en-US" sz="1100" b="1" i="0" u="none" strike="noStrike" dirty="0" smtClean="0">
                          <a:solidFill>
                            <a:srgbClr val="000000"/>
                          </a:solidFill>
                          <a:latin typeface="Arial Narrow"/>
                        </a:rPr>
                        <a:t>14 </a:t>
                      </a:r>
                      <a:r>
                        <a:rPr lang="en-US" sz="1100" b="1" i="0" u="none" strike="noStrike" dirty="0" err="1">
                          <a:solidFill>
                            <a:srgbClr val="000000"/>
                          </a:solidFill>
                          <a:latin typeface="Arial Narrow"/>
                        </a:rPr>
                        <a:t>Approp</a:t>
                      </a:r>
                      <a:r>
                        <a:rPr lang="en-US" sz="1100" b="1" i="0" u="none" strike="noStrike" dirty="0">
                          <a:solidFill>
                            <a:srgbClr val="000000"/>
                          </a:solidFill>
                          <a:latin typeface="Arial Narrow"/>
                        </a:rPr>
                        <a: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smtClean="0">
                          <a:solidFill>
                            <a:srgbClr val="000000"/>
                          </a:solidFill>
                          <a:latin typeface="Arial Narrow"/>
                        </a:rPr>
                        <a:t>FY 15 House vs. FY 15 Request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44805">
                <a:tc>
                  <a:txBody>
                    <a:bodyPr/>
                    <a:lstStyle/>
                    <a:p>
                      <a:pPr algn="l" fontAlgn="t"/>
                      <a:r>
                        <a:rPr lang="en-US" sz="1200" b="1" i="0" u="none" strike="noStrike" dirty="0">
                          <a:solidFill>
                            <a:srgbClr val="000000"/>
                          </a:solidFill>
                          <a:latin typeface="Arial Narrow"/>
                        </a:rPr>
                        <a:t>BES Total</a:t>
                      </a:r>
                    </a:p>
                  </a:txBody>
                  <a:tcPr marL="6917"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1,711,929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1,806,500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1,702,000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-9,929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-104,500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197">
                <a:tc>
                  <a:txBody>
                    <a:bodyPr/>
                    <a:lstStyle/>
                    <a:p>
                      <a:pPr algn="l" fontAlgn="t"/>
                      <a:r>
                        <a:rPr lang="en-US" sz="1100" b="1" i="0" u="none" strike="noStrike" dirty="0" smtClean="0">
                          <a:solidFill>
                            <a:srgbClr val="000000"/>
                          </a:solidFill>
                          <a:latin typeface="Arial Narrow"/>
                        </a:rPr>
                        <a:t>MSE &amp; CSGB</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678,765</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702,856</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662,662</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-16,103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-40,194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-5.7%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99">
                <a:tc>
                  <a:txBody>
                    <a:bodyPr/>
                    <a:lstStyle/>
                    <a:p>
                      <a:pPr algn="l" fontAlgn="t"/>
                      <a:r>
                        <a:rPr lang="en-US" sz="1100" b="1" i="0" u="none" strike="noStrike" dirty="0" smtClean="0">
                          <a:solidFill>
                            <a:srgbClr val="000000"/>
                          </a:solidFill>
                          <a:latin typeface="Arial Narrow"/>
                        </a:rPr>
                        <a:t>SUFD</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931,164</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964,944</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911,338</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-19,826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-53,606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a:rPr>
                        <a:t>-5.6%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99">
                <a:tc>
                  <a:txBody>
                    <a:bodyPr/>
                    <a:lstStyle/>
                    <a:p>
                      <a:pPr algn="l" fontAlgn="t"/>
                      <a:r>
                        <a:rPr lang="en-US" sz="1100" b="1" i="0" u="none" strike="noStrike" dirty="0">
                          <a:solidFill>
                            <a:srgbClr val="000000"/>
                          </a:solidFill>
                          <a:latin typeface="Arial Narrow"/>
                        </a:rPr>
                        <a:t>Construction</a:t>
                      </a:r>
                    </a:p>
                  </a:txBody>
                  <a:tcPr marL="62251"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102,000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138,700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128,000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+26,000</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+25.5</a:t>
                      </a:r>
                      <a:r>
                        <a:rPr lang="en-US" sz="11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-10,700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-7.7%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57020135"/>
              </p:ext>
            </p:extLst>
          </p:nvPr>
        </p:nvGraphicFramePr>
        <p:xfrm>
          <a:off x="4632960" y="1133856"/>
          <a:ext cx="4450082" cy="1339768"/>
        </p:xfrm>
        <a:graphic>
          <a:graphicData uri="http://schemas.openxmlformats.org/drawingml/2006/table">
            <a:tbl>
              <a:tblPr/>
              <a:tblGrid>
                <a:gridCol w="828209"/>
                <a:gridCol w="577635"/>
                <a:gridCol w="577635"/>
                <a:gridCol w="577635"/>
                <a:gridCol w="469345"/>
                <a:gridCol w="469345"/>
                <a:gridCol w="475139"/>
                <a:gridCol w="475139"/>
              </a:tblGrid>
              <a:tr h="342197">
                <a:tc>
                  <a:txBody>
                    <a:bodyPr/>
                    <a:lstStyle/>
                    <a:p>
                      <a:pPr algn="l" fontAlgn="t"/>
                      <a:r>
                        <a:rPr lang="en-US" sz="900" b="0" i="0" u="none" strike="noStrike" dirty="0">
                          <a:solidFill>
                            <a:srgbClr val="000000"/>
                          </a:solidFill>
                          <a:latin typeface="Arial Narrow"/>
                        </a:rPr>
                        <a:t> </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Arial Narrow"/>
                        </a:rPr>
                        <a:t>FY 2014 </a:t>
                      </a:r>
                      <a:r>
                        <a:rPr lang="en-US" sz="1100" b="1" i="0" u="none" strike="noStrike" dirty="0" err="1" smtClean="0">
                          <a:solidFill>
                            <a:srgbClr val="000000"/>
                          </a:solidFill>
                          <a:latin typeface="Arial Narrow"/>
                        </a:rPr>
                        <a:t>Approp</a:t>
                      </a:r>
                      <a:r>
                        <a:rPr lang="en-US" sz="1100" b="1" i="0" u="none" strike="noStrike" dirty="0" smtClean="0">
                          <a:solidFill>
                            <a:srgbClr val="000000"/>
                          </a:solidFill>
                          <a:latin typeface="Arial Narrow"/>
                        </a:rPr>
                        <a: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2015 </a:t>
                      </a:r>
                      <a:r>
                        <a:rPr lang="en-US" sz="1100" b="1" i="0" u="none" strike="noStrike" dirty="0">
                          <a:solidFill>
                            <a:srgbClr val="000000"/>
                          </a:solidFill>
                          <a:latin typeface="Arial Narrow"/>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2015 Senate</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15 Senate </a:t>
                      </a:r>
                      <a:r>
                        <a:rPr lang="en-US" sz="1100" b="1" i="0" u="none" strike="noStrike" dirty="0">
                          <a:solidFill>
                            <a:srgbClr val="000000"/>
                          </a:solidFill>
                          <a:latin typeface="Arial Narrow"/>
                        </a:rPr>
                        <a:t>vs. FY </a:t>
                      </a:r>
                      <a:r>
                        <a:rPr lang="en-US" sz="1100" b="1" i="0" u="none" strike="noStrike" dirty="0" smtClean="0">
                          <a:solidFill>
                            <a:srgbClr val="000000"/>
                          </a:solidFill>
                          <a:latin typeface="Arial Narrow"/>
                        </a:rPr>
                        <a:t>14 </a:t>
                      </a:r>
                      <a:r>
                        <a:rPr lang="en-US" sz="1100" b="1" i="0" u="none" strike="noStrike" dirty="0" err="1">
                          <a:solidFill>
                            <a:srgbClr val="000000"/>
                          </a:solidFill>
                          <a:latin typeface="Arial Narrow"/>
                        </a:rPr>
                        <a:t>Approp</a:t>
                      </a:r>
                      <a:r>
                        <a:rPr lang="en-US" sz="1100" b="1" i="0" u="none" strike="noStrike" dirty="0">
                          <a:solidFill>
                            <a:srgbClr val="000000"/>
                          </a:solidFill>
                          <a:latin typeface="Arial Narrow"/>
                        </a:rPr>
                        <a: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smtClean="0">
                          <a:solidFill>
                            <a:srgbClr val="000000"/>
                          </a:solidFill>
                          <a:latin typeface="Arial Narrow"/>
                        </a:rPr>
                        <a:t>FY 15 Senate vs. FY 15 Request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5176">
                <a:tc>
                  <a:txBody>
                    <a:bodyPr/>
                    <a:lstStyle/>
                    <a:p>
                      <a:pPr algn="l" fontAlgn="t"/>
                      <a:r>
                        <a:rPr lang="en-US" sz="1200" b="1" i="0" u="none" strike="noStrike" dirty="0">
                          <a:solidFill>
                            <a:srgbClr val="000000"/>
                          </a:solidFill>
                          <a:latin typeface="Arial Narrow"/>
                        </a:rPr>
                        <a:t>BES Total</a:t>
                      </a:r>
                    </a:p>
                  </a:txBody>
                  <a:tcPr marL="6917"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1,711,929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1,806,500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3972"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Arial Narrow"/>
                          <a:ea typeface="+mn-ea"/>
                          <a:cs typeface="+mn-cs"/>
                        </a:rPr>
                        <a:t>1,806,500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+94,571</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+5.5</a:t>
                      </a:r>
                      <a:r>
                        <a:rPr lang="en-US" sz="11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chemeClr val="tx1"/>
                          </a:solidFill>
                          <a:latin typeface="Arial Narrow"/>
                        </a:rPr>
                        <a:t>——</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chemeClr val="tx1"/>
                          </a:solidFill>
                          <a:latin typeface="Arial Narrow"/>
                        </a:rPr>
                        <a:t>——</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197">
                <a:tc>
                  <a:txBody>
                    <a:bodyPr/>
                    <a:lstStyle/>
                    <a:p>
                      <a:pPr algn="l" fontAlgn="t"/>
                      <a:r>
                        <a:rPr lang="en-US" sz="1100" b="1" i="0" u="none" strike="noStrike" dirty="0" smtClean="0">
                          <a:solidFill>
                            <a:srgbClr val="000000"/>
                          </a:solidFill>
                          <a:latin typeface="Arial Narrow"/>
                        </a:rPr>
                        <a:t>MSE &amp; CSGB</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678,765</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702,856</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703,161</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+24,396</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+3.6</a:t>
                      </a:r>
                      <a:r>
                        <a:rPr lang="en-US" sz="11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+305</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+0.04</a:t>
                      </a:r>
                      <a:r>
                        <a:rPr lang="en-US" sz="11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99">
                <a:tc>
                  <a:txBody>
                    <a:bodyPr/>
                    <a:lstStyle/>
                    <a:p>
                      <a:pPr algn="l" fontAlgn="t"/>
                      <a:r>
                        <a:rPr lang="en-US" sz="1100" b="1" i="0" u="none" strike="noStrike" dirty="0" smtClean="0">
                          <a:solidFill>
                            <a:srgbClr val="000000"/>
                          </a:solidFill>
                          <a:latin typeface="Arial Narrow"/>
                        </a:rPr>
                        <a:t>SUFD</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931,164</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964,944</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964,639</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+33,475</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+3.6</a:t>
                      </a:r>
                      <a:r>
                        <a:rPr lang="en-US" sz="11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a:rPr>
                        <a:t>-0.03%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99">
                <a:tc>
                  <a:txBody>
                    <a:bodyPr/>
                    <a:lstStyle/>
                    <a:p>
                      <a:pPr algn="l" fontAlgn="t"/>
                      <a:r>
                        <a:rPr lang="en-US" sz="1100" b="1" i="0" u="none" strike="noStrike" dirty="0">
                          <a:solidFill>
                            <a:srgbClr val="000000"/>
                          </a:solidFill>
                          <a:latin typeface="Arial Narrow"/>
                        </a:rPr>
                        <a:t>Construction</a:t>
                      </a:r>
                    </a:p>
                  </a:txBody>
                  <a:tcPr marL="62251"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102,000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138,700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138,700</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+36,700</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+36.0</a:t>
                      </a:r>
                      <a:r>
                        <a:rPr lang="en-US" sz="11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chemeClr val="tx1"/>
                          </a:solidFill>
                          <a:latin typeface="Arial Narrow"/>
                        </a:rPr>
                        <a:t>——</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chemeClr val="tx1"/>
                          </a:solidFill>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4"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2015 BES Appropriations:  HEWD vs. SEWD</a:t>
            </a:r>
          </a:p>
        </p:txBody>
      </p:sp>
      <p:sp>
        <p:nvSpPr>
          <p:cNvPr id="15" name="Text Box 7"/>
          <p:cNvSpPr txBox="1">
            <a:spLocks noChangeArrowheads="1"/>
          </p:cNvSpPr>
          <p:nvPr/>
        </p:nvSpPr>
        <p:spPr bwMode="auto">
          <a:xfrm>
            <a:off x="0" y="2636644"/>
            <a:ext cx="4730073" cy="3558152"/>
          </a:xfrm>
          <a:prstGeom prst="rect">
            <a:avLst/>
          </a:prstGeom>
          <a:noFill/>
          <a:ln w="19050" algn="ctr">
            <a:noFill/>
            <a:miter lim="800000"/>
            <a:headEnd/>
            <a:tailEnd/>
          </a:ln>
          <a:effectLst/>
        </p:spPr>
        <p:txBody>
          <a:bodyPr wrap="square" lIns="164079" tIns="41020" rIns="164079" bIns="41020">
            <a:spAutoFit/>
          </a:bodyPr>
          <a:lstStyle/>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BES research is held approximately flat with FY 2014, including EFRCs and the Batteries Hub. </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No funding for the Fuels from Sunlight Hub.</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$8M for computational materials sciences.</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The LCLS-II construction project is funded at $128M, $10.7M below the FY 2015 request. </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Major items of equipment and the neutron scattering facilities are funded at the FY 2015 request level. </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NSLS-II operations funded at $105M, $10 below the request.</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Due to the language included the House mark, reductions must be taken from the light sources and </a:t>
            </a:r>
            <a:r>
              <a:rPr lang="en-US" sz="1500" dirty="0" err="1">
                <a:latin typeface="Arial Narrow" pitchFamily="34" charset="0"/>
              </a:rPr>
              <a:t>nanoscale</a:t>
            </a:r>
            <a:r>
              <a:rPr lang="en-US" sz="1500" dirty="0">
                <a:latin typeface="Arial Narrow" pitchFamily="34" charset="0"/>
              </a:rPr>
              <a:t> science research centers, resulting in ~10% reduction for these facilities compared to the FY 2015 request. </a:t>
            </a:r>
          </a:p>
          <a:p>
            <a:pPr marL="109512" lvl="1" indent="-109512" defTabSz="914394">
              <a:lnSpc>
                <a:spcPct val="90000"/>
              </a:lnSpc>
              <a:spcAft>
                <a:spcPts val="400"/>
              </a:spcAft>
              <a:buFont typeface="Wingdings" pitchFamily="2" charset="2"/>
              <a:buChar char="§"/>
              <a:tabLst>
                <a:tab pos="3691758" algn="r"/>
              </a:tabLst>
            </a:pPr>
            <a:r>
              <a:rPr lang="en-US" sz="1500" dirty="0">
                <a:latin typeface="Arial Narrow" pitchFamily="34" charset="0"/>
              </a:rPr>
              <a:t>$10M for the DOE </a:t>
            </a:r>
            <a:r>
              <a:rPr lang="en-US" sz="1500" dirty="0" err="1">
                <a:latin typeface="Arial Narrow" pitchFamily="34" charset="0"/>
              </a:rPr>
              <a:t>EPSCoR</a:t>
            </a:r>
            <a:r>
              <a:rPr lang="en-US" sz="1500" dirty="0">
                <a:latin typeface="Arial Narrow" pitchFamily="34" charset="0"/>
              </a:rPr>
              <a:t> program, $1.5 M above the request.</a:t>
            </a:r>
          </a:p>
        </p:txBody>
      </p:sp>
      <p:sp>
        <p:nvSpPr>
          <p:cNvPr id="16"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35</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10160341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7" name="Text Box 5"/>
          <p:cNvSpPr txBox="1">
            <a:spLocks noChangeArrowheads="1"/>
          </p:cNvSpPr>
          <p:nvPr/>
        </p:nvSpPr>
        <p:spPr bwMode="auto">
          <a:xfrm>
            <a:off x="2216913" y="879435"/>
            <a:ext cx="4320886" cy="274544"/>
          </a:xfrm>
          <a:prstGeom prst="rect">
            <a:avLst/>
          </a:prstGeom>
          <a:noFill/>
          <a:ln w="19050" algn="ctr">
            <a:noFill/>
            <a:miter lim="800000"/>
            <a:headEnd/>
            <a:tailEnd/>
          </a:ln>
          <a:effectLst/>
        </p:spPr>
        <p:txBody>
          <a:bodyPr lIns="82039" tIns="41020" rIns="82039" bIns="41020"/>
          <a:lstStyle/>
          <a:p>
            <a:pPr algn="ctr" defTabSz="914394">
              <a:lnSpc>
                <a:spcPct val="80000"/>
              </a:lnSpc>
              <a:spcBef>
                <a:spcPct val="20000"/>
              </a:spcBef>
            </a:pPr>
            <a:r>
              <a:rPr lang="en-US" dirty="0">
                <a:solidFill>
                  <a:srgbClr val="000099"/>
                </a:solidFill>
              </a:rPr>
              <a:t>HEWD Mark</a:t>
            </a:r>
          </a:p>
        </p:txBody>
      </p:sp>
      <p:sp>
        <p:nvSpPr>
          <p:cNvPr id="842758" name="Text Box 6"/>
          <p:cNvSpPr txBox="1">
            <a:spLocks noChangeArrowheads="1"/>
          </p:cNvSpPr>
          <p:nvPr/>
        </p:nvSpPr>
        <p:spPr bwMode="auto">
          <a:xfrm>
            <a:off x="2258409" y="3618219"/>
            <a:ext cx="4320886" cy="274544"/>
          </a:xfrm>
          <a:prstGeom prst="rect">
            <a:avLst/>
          </a:prstGeom>
          <a:noFill/>
          <a:ln w="19050" algn="ctr">
            <a:noFill/>
            <a:miter lim="800000"/>
            <a:headEnd/>
            <a:tailEnd/>
          </a:ln>
          <a:effectLst/>
        </p:spPr>
        <p:txBody>
          <a:bodyPr lIns="82039" tIns="41020" rIns="82039" bIns="41020"/>
          <a:lstStyle/>
          <a:p>
            <a:pPr algn="ctr" defTabSz="914394">
              <a:lnSpc>
                <a:spcPct val="80000"/>
              </a:lnSpc>
              <a:spcBef>
                <a:spcPct val="20000"/>
              </a:spcBef>
            </a:pPr>
            <a:r>
              <a:rPr lang="en-US" dirty="0">
                <a:solidFill>
                  <a:srgbClr val="000099"/>
                </a:solidFill>
              </a:rPr>
              <a:t>SEWD Mark</a:t>
            </a:r>
          </a:p>
        </p:txBody>
      </p:sp>
      <p:sp>
        <p:nvSpPr>
          <p:cNvPr id="842761" name="Text Box 9"/>
          <p:cNvSpPr txBox="1">
            <a:spLocks noChangeArrowheads="1"/>
          </p:cNvSpPr>
          <p:nvPr/>
        </p:nvSpPr>
        <p:spPr bwMode="auto">
          <a:xfrm>
            <a:off x="245341" y="1524000"/>
            <a:ext cx="4329545" cy="581439"/>
          </a:xfrm>
          <a:prstGeom prst="rect">
            <a:avLst/>
          </a:prstGeom>
          <a:noFill/>
          <a:ln w="19050" algn="ctr">
            <a:noFill/>
            <a:miter lim="800000"/>
            <a:headEnd/>
            <a:tailEnd/>
          </a:ln>
          <a:effectLst/>
        </p:spPr>
        <p:txBody>
          <a:bodyPr lIns="164079" tIns="41020" rIns="164079" bIns="41020">
            <a:spAutoFit/>
          </a:bodyPr>
          <a:lstStyle/>
          <a:p>
            <a:pPr marL="205098" indent="-205098" defTabSz="914394">
              <a:lnSpc>
                <a:spcPct val="90000"/>
              </a:lnSpc>
            </a:pPr>
            <a:endParaRPr lang="en-US" dirty="0"/>
          </a:p>
          <a:p>
            <a:pPr marL="205098" indent="-205098" defTabSz="914394">
              <a:lnSpc>
                <a:spcPct val="90000"/>
              </a:lnSpc>
            </a:pP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932218366"/>
              </p:ext>
            </p:extLst>
          </p:nvPr>
        </p:nvGraphicFramePr>
        <p:xfrm>
          <a:off x="426721" y="1172414"/>
          <a:ext cx="8047498" cy="2210778"/>
        </p:xfrm>
        <a:graphic>
          <a:graphicData uri="http://schemas.openxmlformats.org/drawingml/2006/table">
            <a:tbl>
              <a:tblPr/>
              <a:tblGrid>
                <a:gridCol w="1134366"/>
                <a:gridCol w="1079315"/>
                <a:gridCol w="1078992"/>
                <a:gridCol w="1097280"/>
                <a:gridCol w="914400"/>
                <a:gridCol w="822960"/>
                <a:gridCol w="1005840"/>
                <a:gridCol w="914345"/>
              </a:tblGrid>
              <a:tr h="437223">
                <a:tc>
                  <a:txBody>
                    <a:bodyPr/>
                    <a:lstStyle/>
                    <a:p>
                      <a:pPr algn="l" fontAlgn="t"/>
                      <a:r>
                        <a:rPr lang="en-US" sz="1100" b="0" i="0" u="none" strike="noStrike" dirty="0">
                          <a:solidFill>
                            <a:srgbClr val="000000"/>
                          </a:solidFill>
                          <a:latin typeface="Arial Narrow" pitchFamily="34" charset="0"/>
                        </a:rPr>
                        <a:t> </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Arial Narrow" pitchFamily="34" charset="0"/>
                        </a:rPr>
                        <a:t>FY 14 </a:t>
                      </a:r>
                      <a:r>
                        <a:rPr lang="en-US" sz="1400" b="1" i="0" u="none" strike="noStrike" dirty="0" err="1" smtClean="0">
                          <a:solidFill>
                            <a:srgbClr val="000000"/>
                          </a:solidFill>
                          <a:latin typeface="Arial Narrow" pitchFamily="34" charset="0"/>
                        </a:rPr>
                        <a:t>Approp</a:t>
                      </a:r>
                      <a:r>
                        <a:rPr lang="en-US" sz="1400" b="1" i="0" u="none" strike="noStrike" dirty="0" smtClean="0">
                          <a:solidFill>
                            <a:srgbClr val="000000"/>
                          </a:solidFill>
                          <a:latin typeface="Arial Narrow" pitchFamily="34" charset="0"/>
                        </a:rPr>
                        <a:t>.</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15 </a:t>
                      </a:r>
                      <a:r>
                        <a:rPr lang="en-US" sz="1400" b="1" i="0" u="none" strike="noStrike" dirty="0">
                          <a:solidFill>
                            <a:srgbClr val="000000"/>
                          </a:solidFill>
                          <a:latin typeface="Arial Narrow" pitchFamily="34" charset="0"/>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15 HEWD</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15 HEWD vs</a:t>
                      </a:r>
                      <a:r>
                        <a:rPr lang="en-US" sz="1400" b="1" i="0" u="none" strike="noStrike" dirty="0">
                          <a:solidFill>
                            <a:srgbClr val="000000"/>
                          </a:solidFill>
                          <a:latin typeface="Arial Narrow" pitchFamily="34" charset="0"/>
                        </a:rPr>
                        <a:t>. FY </a:t>
                      </a:r>
                      <a:r>
                        <a:rPr lang="en-US" sz="1400" b="1" i="0" u="none" strike="noStrike" dirty="0" smtClean="0">
                          <a:solidFill>
                            <a:srgbClr val="000000"/>
                          </a:solidFill>
                          <a:latin typeface="Arial Narrow" pitchFamily="34" charset="0"/>
                        </a:rPr>
                        <a:t>14</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smtClean="0">
                          <a:solidFill>
                            <a:srgbClr val="000000"/>
                          </a:solidFill>
                          <a:latin typeface="Arial Narrow" pitchFamily="34" charset="0"/>
                        </a:rPr>
                        <a:t>FY 15</a:t>
                      </a:r>
                      <a:r>
                        <a:rPr lang="en-US" sz="1400" b="1" i="0" u="none" strike="noStrike" baseline="0" dirty="0" smtClean="0">
                          <a:solidFill>
                            <a:srgbClr val="000000"/>
                          </a:solidFill>
                          <a:latin typeface="Arial Narrow" pitchFamily="34" charset="0"/>
                        </a:rPr>
                        <a:t> HEWD </a:t>
                      </a:r>
                      <a:r>
                        <a:rPr lang="en-US" sz="1400" b="1" i="0" u="none" strike="noStrike" dirty="0" smtClean="0">
                          <a:solidFill>
                            <a:srgbClr val="000000"/>
                          </a:solidFill>
                          <a:latin typeface="Arial Narrow" pitchFamily="34" charset="0"/>
                        </a:rPr>
                        <a:t>vs. FY 15 Req.</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3365">
                <a:tc>
                  <a:txBody>
                    <a:bodyPr/>
                    <a:lstStyle/>
                    <a:p>
                      <a:pPr algn="ctr" fontAlgn="t"/>
                      <a:r>
                        <a:rPr lang="en-US" sz="1600" b="1" i="0" u="none" strike="noStrike" dirty="0" smtClean="0">
                          <a:solidFill>
                            <a:srgbClr val="000000"/>
                          </a:solidFill>
                          <a:latin typeface="Arial Narrow" pitchFamily="34" charset="0"/>
                        </a:rPr>
                        <a:t>SC </a:t>
                      </a:r>
                      <a:r>
                        <a:rPr lang="en-US" sz="1600" b="1" i="0" u="none" strike="noStrike" dirty="0">
                          <a:solidFill>
                            <a:srgbClr val="000000"/>
                          </a:solidFill>
                          <a:latin typeface="Arial Narrow" pitchFamily="34" charset="0"/>
                        </a:rPr>
                        <a:t>Total</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5,066,372</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5,111,155</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5,065,743</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a:solidFill>
                            <a:schemeClr val="tx1"/>
                          </a:solidFill>
                          <a:effectLst/>
                          <a:latin typeface="Arial Narrow"/>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a:solidFill>
                            <a:schemeClr val="tx1"/>
                          </a:solidFill>
                          <a:effectLst/>
                          <a:latin typeface="Arial Narrow"/>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rgbClr val="000000"/>
                          </a:solidFill>
                          <a:effectLst/>
                          <a:latin typeface="Arial Narrow"/>
                        </a:rPr>
                        <a:t>-45,412</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rgbClr val="000000"/>
                          </a:solidFill>
                          <a:effectLst/>
                          <a:latin typeface="Arial Narrow"/>
                        </a:rPr>
                        <a:t>-0.9%</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ASCR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478,093</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541,000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541,000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+62,907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+13.2</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BES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1,711,929</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1,806,500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1,702,000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-9,929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-104,500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-5.8%</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BER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609,696</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628,000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540,000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-69,696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-88,000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-14.0</a:t>
                      </a:r>
                      <a:r>
                        <a:rPr lang="en-US" sz="1600" b="0" i="0" u="none" strike="noStrike" dirty="0">
                          <a:solidFill>
                            <a:srgbClr val="000000"/>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a:solidFill>
                            <a:srgbClr val="000000"/>
                          </a:solidFill>
                          <a:latin typeface="Arial Narrow" pitchFamily="34" charset="0"/>
                        </a:rPr>
                        <a:t>FES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504,677</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416,000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540,000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+35,323</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+7.0</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+124,000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+29.8%</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a:solidFill>
                            <a:srgbClr val="000000"/>
                          </a:solidFill>
                          <a:latin typeface="Arial Narrow" pitchFamily="34" charset="0"/>
                        </a:rPr>
                        <a:t>HEP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796,521</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744,000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775,000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-21,521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+31,000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+4.2%</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NP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569,138</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593,573</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600,000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+30,862</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+5.4</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+6,427</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+1.1%</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2015 SC Appropriations:  HEWD vs. SEWD</a:t>
            </a:r>
          </a:p>
        </p:txBody>
      </p:sp>
      <p:sp>
        <p:nvSpPr>
          <p:cNvPr id="15" name="Rectangle 14"/>
          <p:cNvSpPr/>
          <p:nvPr/>
        </p:nvSpPr>
        <p:spPr>
          <a:xfrm>
            <a:off x="207264" y="792480"/>
            <a:ext cx="8668512" cy="5364480"/>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2137560149"/>
              </p:ext>
            </p:extLst>
          </p:nvPr>
        </p:nvGraphicFramePr>
        <p:xfrm>
          <a:off x="438913" y="3930450"/>
          <a:ext cx="8052817" cy="2210778"/>
        </p:xfrm>
        <a:graphic>
          <a:graphicData uri="http://schemas.openxmlformats.org/drawingml/2006/table">
            <a:tbl>
              <a:tblPr/>
              <a:tblGrid>
                <a:gridCol w="1048513"/>
                <a:gridCol w="1078992"/>
                <a:gridCol w="1078992"/>
                <a:gridCol w="1097280"/>
                <a:gridCol w="1005840"/>
                <a:gridCol w="822960"/>
                <a:gridCol w="1005840"/>
                <a:gridCol w="914400"/>
              </a:tblGrid>
              <a:tr h="437223">
                <a:tc>
                  <a:txBody>
                    <a:bodyPr/>
                    <a:lstStyle/>
                    <a:p>
                      <a:pPr algn="l" fontAlgn="t"/>
                      <a:r>
                        <a:rPr lang="en-US" sz="1100" b="0" i="0" u="none" strike="noStrike" dirty="0">
                          <a:solidFill>
                            <a:srgbClr val="000000"/>
                          </a:solidFill>
                          <a:latin typeface="Arial Narrow" pitchFamily="34" charset="0"/>
                        </a:rPr>
                        <a:t> </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Arial Narrow" pitchFamily="34" charset="0"/>
                        </a:rPr>
                        <a:t>FY 14 </a:t>
                      </a:r>
                      <a:r>
                        <a:rPr lang="en-US" sz="1400" b="1" i="0" u="none" strike="noStrike" dirty="0" err="1" smtClean="0">
                          <a:solidFill>
                            <a:srgbClr val="000000"/>
                          </a:solidFill>
                          <a:latin typeface="Arial Narrow" pitchFamily="34" charset="0"/>
                        </a:rPr>
                        <a:t>Approp</a:t>
                      </a:r>
                      <a:r>
                        <a:rPr lang="en-US" sz="1400" b="1" i="0" u="none" strike="noStrike" dirty="0" smtClean="0">
                          <a:solidFill>
                            <a:srgbClr val="000000"/>
                          </a:solidFill>
                          <a:latin typeface="Arial Narrow" pitchFamily="34" charset="0"/>
                        </a:rPr>
                        <a:t>.</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15 </a:t>
                      </a:r>
                      <a:r>
                        <a:rPr lang="en-US" sz="1400" b="1" i="0" u="none" strike="noStrike" dirty="0">
                          <a:solidFill>
                            <a:srgbClr val="000000"/>
                          </a:solidFill>
                          <a:latin typeface="Arial Narrow" pitchFamily="34" charset="0"/>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15 SEWD</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15 SEWD vs</a:t>
                      </a:r>
                      <a:r>
                        <a:rPr lang="en-US" sz="1400" b="1" i="0" u="none" strike="noStrike" dirty="0">
                          <a:solidFill>
                            <a:srgbClr val="000000"/>
                          </a:solidFill>
                          <a:latin typeface="Arial Narrow" pitchFamily="34" charset="0"/>
                        </a:rPr>
                        <a:t>. FY </a:t>
                      </a:r>
                      <a:r>
                        <a:rPr lang="en-US" sz="1400" b="1" i="0" u="none" strike="noStrike" dirty="0" smtClean="0">
                          <a:solidFill>
                            <a:srgbClr val="000000"/>
                          </a:solidFill>
                          <a:latin typeface="Arial Narrow" pitchFamily="34" charset="0"/>
                        </a:rPr>
                        <a:t>14</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smtClean="0">
                          <a:solidFill>
                            <a:srgbClr val="000000"/>
                          </a:solidFill>
                          <a:latin typeface="Arial Narrow" pitchFamily="34" charset="0"/>
                        </a:rPr>
                        <a:t>FY 15</a:t>
                      </a:r>
                      <a:r>
                        <a:rPr lang="en-US" sz="1400" b="1" i="0" u="none" strike="noStrike" baseline="0" dirty="0" smtClean="0">
                          <a:solidFill>
                            <a:srgbClr val="000000"/>
                          </a:solidFill>
                          <a:latin typeface="Arial Narrow" pitchFamily="34" charset="0"/>
                        </a:rPr>
                        <a:t> SEWD </a:t>
                      </a:r>
                      <a:r>
                        <a:rPr lang="en-US" sz="1400" b="1" i="0" u="none" strike="noStrike" dirty="0" smtClean="0">
                          <a:solidFill>
                            <a:srgbClr val="000000"/>
                          </a:solidFill>
                          <a:latin typeface="Arial Narrow" pitchFamily="34" charset="0"/>
                        </a:rPr>
                        <a:t>vs. FY 15 Req.</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3365">
                <a:tc>
                  <a:txBody>
                    <a:bodyPr/>
                    <a:lstStyle/>
                    <a:p>
                      <a:pPr algn="ctr" fontAlgn="t"/>
                      <a:r>
                        <a:rPr lang="en-US" sz="1600" b="1" i="0" u="none" strike="noStrike" dirty="0" smtClean="0">
                          <a:solidFill>
                            <a:srgbClr val="000000"/>
                          </a:solidFill>
                          <a:latin typeface="Arial Narrow" pitchFamily="34" charset="0"/>
                        </a:rPr>
                        <a:t>SC </a:t>
                      </a:r>
                      <a:r>
                        <a:rPr lang="en-US" sz="1600" b="1" i="0" u="none" strike="noStrike" dirty="0">
                          <a:solidFill>
                            <a:srgbClr val="000000"/>
                          </a:solidFill>
                          <a:latin typeface="Arial Narrow" pitchFamily="34" charset="0"/>
                        </a:rPr>
                        <a:t>Total</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5,066,372</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5,111,155</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77470" algn="r">
                        <a:spcBef>
                          <a:spcPts val="0"/>
                        </a:spcBef>
                        <a:spcAft>
                          <a:spcPts val="0"/>
                        </a:spcAft>
                      </a:pPr>
                      <a:r>
                        <a:rPr lang="en-US" sz="1600" b="1" kern="0" dirty="0" smtClean="0">
                          <a:solidFill>
                            <a:schemeClr val="tx1"/>
                          </a:solidFill>
                          <a:latin typeface="Arial Narrow" pitchFamily="34" charset="0"/>
                          <a:ea typeface="Times New Roman"/>
                          <a:cs typeface="Times New Roman"/>
                        </a:rPr>
                        <a:t>5,086,000</a:t>
                      </a:r>
                      <a:endParaRPr lang="en-US" sz="2400" kern="1000" dirty="0">
                        <a:solidFill>
                          <a:schemeClr val="tx1"/>
                        </a:solidFill>
                        <a:latin typeface="Arial Narrow" pitchFamily="34" charset="0"/>
                        <a:ea typeface="Times New Roman"/>
                        <a:cs typeface="Times New Roman"/>
                      </a:endParaRPr>
                    </a:p>
                  </a:txBody>
                  <a:tcPr marL="9144"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+19,628</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+0.4</a:t>
                      </a:r>
                      <a:r>
                        <a:rPr lang="en-US" sz="1600" b="1"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a:solidFill>
                            <a:schemeClr val="tx1"/>
                          </a:solidFill>
                          <a:effectLst/>
                          <a:latin typeface="Arial Narrow"/>
                        </a:rPr>
                        <a:t>-25,155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a:solidFill>
                            <a:schemeClr val="tx1"/>
                          </a:solidFill>
                          <a:effectLst/>
                          <a:latin typeface="Arial Narrow"/>
                        </a:rPr>
                        <a:t>-0.5%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ASCR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478,093</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541,000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557,000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+78,907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+16.5</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+16,000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+3.0</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BES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1,711,929</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1,806,500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1,806,500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+94,571</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+5.5</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BER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609,696</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628,000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627,533</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+17,837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+2.9</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-467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-0.1%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FES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504,677</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416,000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341,000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-163,677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-75,000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-18.0%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HEP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796,521</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744,000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774,482</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-22,039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+30,482</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+4.1</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NP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569,138</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593,573</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601,573</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+32,435</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+5.7</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+8,000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+1.3</a:t>
                      </a:r>
                      <a:r>
                        <a:rPr lang="en-US" sz="1600" b="0" i="0" u="none" strike="noStrike" dirty="0">
                          <a:solidFill>
                            <a:schemeClr val="tx1"/>
                          </a:solidFill>
                          <a:effectLst/>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8" name="Straight Connector 17"/>
          <p:cNvCxnSpPr/>
          <p:nvPr/>
        </p:nvCxnSpPr>
        <p:spPr>
          <a:xfrm>
            <a:off x="207264" y="3514912"/>
            <a:ext cx="8668512"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13"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36</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6348729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222" y="898787"/>
            <a:ext cx="8733295" cy="5293735"/>
          </a:xfrm>
          <a:prstGeom prst="rect">
            <a:avLst/>
          </a:prstGeom>
        </p:spPr>
        <p:txBody>
          <a:bodyPr wrap="square" lIns="91418" tIns="45709" rIns="91418" bIns="45709">
            <a:spAutoFit/>
          </a:bodyPr>
          <a:lstStyle/>
          <a:p>
            <a:r>
              <a:rPr lang="en-US" sz="1600" b="1" dirty="0"/>
              <a:t>From:  Dr. Ray </a:t>
            </a:r>
            <a:r>
              <a:rPr lang="en-US" sz="1600" b="1" dirty="0" err="1"/>
              <a:t>Orbach</a:t>
            </a:r>
            <a:r>
              <a:rPr lang="en-US" sz="1600" b="1" dirty="0"/>
              <a:t>, Director of Office of Science</a:t>
            </a:r>
          </a:p>
          <a:p>
            <a:r>
              <a:rPr lang="en-US" sz="1600" dirty="0"/>
              <a:t>I am asking BESAC to sponsor a workshop entitled "</a:t>
            </a:r>
            <a:r>
              <a:rPr lang="en-US" sz="1600" b="1" i="1" dirty="0"/>
              <a:t>How atomic assemblies govern the world we live in: Key scientific questions for the Basic Energy Sciences</a:t>
            </a:r>
            <a:r>
              <a:rPr lang="en-US" sz="1600" dirty="0"/>
              <a:t>", perhaps in conjunction with a future BESAC meeting, with the following goals:</a:t>
            </a:r>
          </a:p>
          <a:p>
            <a:r>
              <a:rPr lang="en-US" sz="1600" dirty="0"/>
              <a:t> </a:t>
            </a:r>
          </a:p>
          <a:p>
            <a:pPr marL="342820" indent="-342820">
              <a:buAutoNum type="arabicPeriod"/>
            </a:pPr>
            <a:r>
              <a:rPr lang="en-US" sz="1600" b="1" dirty="0"/>
              <a:t>Identify and articulate for the broader scientific community the most important scientific questions and science-driven technical challenges facing the disciplines supported by BES</a:t>
            </a:r>
            <a:r>
              <a:rPr lang="en-US" sz="1600" dirty="0"/>
              <a:t>. The challenges should be limited in number to perhaps one dozen and should be described in a manner that is independent of current disciplinary labels and of terms such as "multidisciplinary" or "interdisciplinary." These challenges should arise from major gaps in our understanding, future discovery potential, and excitement of the quest. </a:t>
            </a:r>
          </a:p>
          <a:p>
            <a:pPr marL="342820" indent="-342820">
              <a:buAutoNum type="arabicPeriod"/>
            </a:pPr>
            <a:r>
              <a:rPr lang="en-US" sz="1600" b="1" dirty="0"/>
              <a:t>Describe the importance of these challenges to advances in disciplinary science, to technology development, and to energy and other societal needs.</a:t>
            </a:r>
            <a:r>
              <a:rPr lang="en-US" sz="1600" dirty="0"/>
              <a:t> </a:t>
            </a:r>
          </a:p>
          <a:p>
            <a:pPr marL="342820" indent="-342820">
              <a:buAutoNum type="arabicPeriod"/>
            </a:pPr>
            <a:r>
              <a:rPr lang="en-US" sz="1600" b="1" dirty="0"/>
              <a:t>Describe what might be needed to address these challenges, </a:t>
            </a:r>
            <a:r>
              <a:rPr lang="en-US" sz="1600" dirty="0"/>
              <a:t>including the development of theories, instruments, facilities, and computational capabilities and education and workforce development. </a:t>
            </a:r>
          </a:p>
          <a:p>
            <a:pPr marL="342820" indent="-342820">
              <a:buAutoNum type="arabicPeriod"/>
            </a:pPr>
            <a:r>
              <a:rPr lang="en-US" sz="1600" b="1" dirty="0"/>
              <a:t>Connect the challenges with disciplines outside of those supported by BES</a:t>
            </a:r>
            <a:r>
              <a:rPr lang="en-US" sz="1600" dirty="0"/>
              <a:t>, as appropriate. </a:t>
            </a:r>
          </a:p>
          <a:p>
            <a:pPr marL="342820" indent="-342820">
              <a:buAutoNum type="arabicPeriod"/>
            </a:pPr>
            <a:r>
              <a:rPr lang="en-US" sz="1600" b="1" dirty="0"/>
              <a:t>Use as resource material previous discussions </a:t>
            </a:r>
            <a:r>
              <a:rPr lang="en-US" sz="1600" dirty="0"/>
              <a:t>at BESAC and relevant studies by BESAC, other SC Advisory Committees, the NRC, and other bodies. </a:t>
            </a:r>
          </a:p>
          <a:p>
            <a:pPr marL="342820" indent="-342820">
              <a:buAutoNum type="arabicPeriod"/>
            </a:pPr>
            <a:r>
              <a:rPr lang="en-US" sz="1600" b="1" dirty="0"/>
              <a:t>Suggest follow-on activities, as appropriate</a:t>
            </a:r>
            <a:r>
              <a:rPr lang="en-US" sz="1600" dirty="0"/>
              <a:t>. </a:t>
            </a:r>
          </a:p>
        </p:txBody>
      </p:sp>
      <p:sp>
        <p:nvSpPr>
          <p:cNvPr id="4" name="Rectangle 3"/>
          <p:cNvSpPr/>
          <p:nvPr/>
        </p:nvSpPr>
        <p:spPr>
          <a:xfrm>
            <a:off x="478445" y="161956"/>
            <a:ext cx="8161260" cy="457390"/>
          </a:xfrm>
          <a:prstGeom prst="rect">
            <a:avLst/>
          </a:prstGeom>
        </p:spPr>
        <p:txBody>
          <a:bodyPr wrap="none" lIns="91418" tIns="45709" rIns="91418" bIns="45709">
            <a:spAutoFit/>
          </a:bodyPr>
          <a:lstStyle/>
          <a:p>
            <a:r>
              <a:rPr lang="en-US" sz="2400" dirty="0">
                <a:solidFill>
                  <a:srgbClr val="106636"/>
                </a:solidFill>
              </a:rPr>
              <a:t>BESAC Charge on Grand Challenges (January 25, 2005)</a:t>
            </a:r>
            <a:endParaRPr lang="en-US" sz="2400" dirty="0"/>
          </a:p>
        </p:txBody>
      </p:sp>
      <p:sp>
        <p:nvSpPr>
          <p:cNvPr id="5"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pPr>
              <a:defRPr/>
            </a:pPr>
            <a:fld id="{6EEA275D-5A49-48A8-817D-44C3EA0A3A2F}" type="slidenum">
              <a:rPr lang="en-US" smtClean="0"/>
              <a:pPr>
                <a:defRPr/>
              </a:pPr>
              <a:t>37</a:t>
            </a:fld>
            <a:endParaRPr lang="en-US" dirty="0"/>
          </a:p>
        </p:txBody>
      </p:sp>
    </p:spTree>
    <p:extLst>
      <p:ext uri="{BB962C8B-B14F-4D97-AF65-F5344CB8AC3E}">
        <p14:creationId xmlns:p14="http://schemas.microsoft.com/office/powerpoint/2010/main" val="1238478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20" name="Picture 4" descr="GC_xlg"/>
          <p:cNvPicPr>
            <a:picLocks noChangeAspect="1" noChangeArrowheads="1"/>
          </p:cNvPicPr>
          <p:nvPr/>
        </p:nvPicPr>
        <p:blipFill>
          <a:blip r:embed="rId3" cstate="print"/>
          <a:srcRect/>
          <a:stretch>
            <a:fillRect/>
          </a:stretch>
        </p:blipFill>
        <p:spPr bwMode="auto">
          <a:xfrm>
            <a:off x="212148" y="1566022"/>
            <a:ext cx="2239818" cy="2812676"/>
          </a:xfrm>
          <a:prstGeom prst="rect">
            <a:avLst/>
          </a:prstGeom>
          <a:noFill/>
        </p:spPr>
      </p:pic>
      <p:sp>
        <p:nvSpPr>
          <p:cNvPr id="444421" name="Rectangle 5"/>
          <p:cNvSpPr>
            <a:spLocks noChangeArrowheads="1"/>
          </p:cNvSpPr>
          <p:nvPr/>
        </p:nvSpPr>
        <p:spPr bwMode="auto">
          <a:xfrm>
            <a:off x="2705969" y="1114987"/>
            <a:ext cx="6166715" cy="4396033"/>
          </a:xfrm>
          <a:prstGeom prst="rect">
            <a:avLst/>
          </a:prstGeom>
          <a:noFill/>
          <a:ln w="9525" algn="ctr">
            <a:noFill/>
            <a:miter lim="800000"/>
            <a:headEnd/>
            <a:tailEnd/>
          </a:ln>
          <a:effectLst/>
        </p:spPr>
        <p:txBody>
          <a:bodyPr lIns="73623" tIns="73623" rIns="73623" bIns="73623" anchor="ctr">
            <a:spAutoFit/>
          </a:bodyPr>
          <a:lstStyle/>
          <a:p>
            <a:pPr marL="188006" indent="-188006" defTabSz="736358">
              <a:spcAft>
                <a:spcPct val="70000"/>
              </a:spcAft>
              <a:buFont typeface="Wingdings" pitchFamily="2" charset="2"/>
              <a:buChar char="§"/>
            </a:pPr>
            <a:r>
              <a:rPr lang="en-US" sz="2000" b="1" dirty="0">
                <a:latin typeface="Arial" pitchFamily="34" charset="0"/>
              </a:rPr>
              <a:t>Control the quantum behavior of electrons in materials</a:t>
            </a:r>
            <a:endParaRPr lang="en-US" sz="2000" i="1" dirty="0">
              <a:latin typeface="Arial" pitchFamily="34" charset="0"/>
            </a:endParaRPr>
          </a:p>
          <a:p>
            <a:pPr marL="188006" indent="-188006" defTabSz="736358">
              <a:spcAft>
                <a:spcPct val="70000"/>
              </a:spcAft>
              <a:buFont typeface="Wingdings" pitchFamily="2" charset="2"/>
              <a:buChar char="§"/>
            </a:pPr>
            <a:r>
              <a:rPr lang="en-US" sz="2000" b="1" dirty="0">
                <a:latin typeface="Arial" pitchFamily="34" charset="0"/>
              </a:rPr>
              <a:t>Synthesize, atom by atom, new forms of matter with tailored properties</a:t>
            </a:r>
            <a:endParaRPr lang="en-US" sz="2000" i="1" dirty="0">
              <a:latin typeface="Arial" pitchFamily="34" charset="0"/>
            </a:endParaRPr>
          </a:p>
          <a:p>
            <a:pPr marL="188006" indent="-188006" defTabSz="736358">
              <a:spcAft>
                <a:spcPct val="70000"/>
              </a:spcAft>
              <a:buFont typeface="Wingdings" pitchFamily="2" charset="2"/>
              <a:buChar char="§"/>
            </a:pPr>
            <a:r>
              <a:rPr lang="en-US" sz="2000" b="1" dirty="0">
                <a:latin typeface="Arial" pitchFamily="34" charset="0"/>
              </a:rPr>
              <a:t>Control emergent properties that arise from the complex correlations of atomic and electronic constituents</a:t>
            </a:r>
            <a:endParaRPr lang="en-US" sz="2000" i="1" dirty="0">
              <a:latin typeface="Arial" pitchFamily="34" charset="0"/>
            </a:endParaRPr>
          </a:p>
          <a:p>
            <a:pPr marL="188006" indent="-188006" defTabSz="736358">
              <a:spcAft>
                <a:spcPct val="70000"/>
              </a:spcAft>
              <a:buFont typeface="Wingdings" pitchFamily="2" charset="2"/>
              <a:buChar char="§"/>
            </a:pPr>
            <a:r>
              <a:rPr lang="en-US" sz="2000" b="1" dirty="0">
                <a:latin typeface="Arial" pitchFamily="34" charset="0"/>
              </a:rPr>
              <a:t>Synthesize man-made </a:t>
            </a:r>
            <a:r>
              <a:rPr lang="en-US" sz="2000" b="1" dirty="0" err="1">
                <a:latin typeface="Arial" pitchFamily="34" charset="0"/>
              </a:rPr>
              <a:t>nanoscale</a:t>
            </a:r>
            <a:r>
              <a:rPr lang="en-US" sz="2000" b="1" dirty="0">
                <a:latin typeface="Arial" pitchFamily="34" charset="0"/>
              </a:rPr>
              <a:t> objects with capabilities rivaling those of living things</a:t>
            </a:r>
            <a:endParaRPr lang="en-US" sz="2000" i="1" dirty="0">
              <a:latin typeface="Arial" pitchFamily="34" charset="0"/>
            </a:endParaRPr>
          </a:p>
          <a:p>
            <a:pPr marL="188006" indent="-188006" defTabSz="736358">
              <a:spcAft>
                <a:spcPct val="70000"/>
              </a:spcAft>
              <a:buFont typeface="Wingdings" pitchFamily="2" charset="2"/>
              <a:buChar char="§"/>
            </a:pPr>
            <a:r>
              <a:rPr lang="en-US" sz="2000" b="1" dirty="0">
                <a:latin typeface="Arial" pitchFamily="34" charset="0"/>
              </a:rPr>
              <a:t>Control matter very far away from equilibrium</a:t>
            </a:r>
            <a:br>
              <a:rPr lang="en-US" sz="2000" b="1" dirty="0">
                <a:latin typeface="Arial" pitchFamily="34" charset="0"/>
              </a:rPr>
            </a:br>
            <a:endParaRPr lang="en-US" sz="2000" b="1" dirty="0">
              <a:latin typeface="Arial" pitchFamily="34" charset="0"/>
            </a:endParaRPr>
          </a:p>
        </p:txBody>
      </p:sp>
      <p:sp>
        <p:nvSpPr>
          <p:cNvPr id="444428" name="Rectangle 12"/>
          <p:cNvSpPr>
            <a:spLocks noChangeArrowheads="1"/>
          </p:cNvSpPr>
          <p:nvPr/>
        </p:nvSpPr>
        <p:spPr bwMode="auto">
          <a:xfrm>
            <a:off x="0" y="22414"/>
            <a:ext cx="8999682" cy="732585"/>
          </a:xfrm>
          <a:prstGeom prst="rect">
            <a:avLst/>
          </a:prstGeom>
          <a:noFill/>
          <a:ln w="9525" algn="ctr">
            <a:noFill/>
            <a:miter lim="800000"/>
            <a:headEnd/>
            <a:tailEnd/>
          </a:ln>
          <a:effectLst/>
        </p:spPr>
        <p:txBody>
          <a:bodyPr lIns="93448" tIns="46723" rIns="93448" bIns="46723"/>
          <a:lstStyle/>
          <a:p>
            <a:pPr algn="ctr">
              <a:lnSpc>
                <a:spcPct val="85000"/>
              </a:lnSpc>
            </a:pPr>
            <a:r>
              <a:rPr lang="en-US" sz="2400" dirty="0">
                <a:solidFill>
                  <a:srgbClr val="106636"/>
                </a:solidFill>
                <a:ea typeface="+mj-ea"/>
                <a:cs typeface="Arial" charset="0"/>
              </a:rPr>
              <a:t>Directing Matter and Energy:  </a:t>
            </a:r>
            <a:br>
              <a:rPr lang="en-US" sz="2400" dirty="0">
                <a:solidFill>
                  <a:srgbClr val="106636"/>
                </a:solidFill>
                <a:ea typeface="+mj-ea"/>
                <a:cs typeface="Arial" charset="0"/>
              </a:rPr>
            </a:br>
            <a:r>
              <a:rPr lang="en-US" sz="2400" dirty="0">
                <a:solidFill>
                  <a:srgbClr val="106636"/>
                </a:solidFill>
                <a:ea typeface="+mj-ea"/>
                <a:cs typeface="Arial" charset="0"/>
              </a:rPr>
              <a:t>Five Challenges for Science and the Imagination</a:t>
            </a:r>
          </a:p>
        </p:txBody>
      </p:sp>
      <p:pic>
        <p:nvPicPr>
          <p:cNvPr id="444429" name="Picture 13" descr="BES_H_Cover8-03"/>
          <p:cNvPicPr preferRelativeResize="0">
            <a:picLocks noChangeAspect="1" noChangeArrowheads="1"/>
          </p:cNvPicPr>
          <p:nvPr/>
        </p:nvPicPr>
        <p:blipFill>
          <a:blip r:embed="rId4" cstate="print"/>
          <a:srcRect/>
          <a:stretch>
            <a:fillRect/>
          </a:stretch>
        </p:blipFill>
        <p:spPr bwMode="auto">
          <a:xfrm>
            <a:off x="37525" y="5672980"/>
            <a:ext cx="887557" cy="1147203"/>
          </a:xfrm>
          <a:prstGeom prst="rect">
            <a:avLst/>
          </a:prstGeom>
          <a:noFill/>
          <a:ln w="28575">
            <a:solidFill>
              <a:srgbClr val="FF0000"/>
            </a:solidFill>
            <a:miter lim="800000"/>
            <a:headEnd/>
            <a:tailEnd/>
          </a:ln>
          <a:effectLst/>
        </p:spPr>
      </p:pic>
      <p:pic>
        <p:nvPicPr>
          <p:cNvPr id="444430" name="Picture 14"/>
          <p:cNvPicPr preferRelativeResize="0">
            <a:picLocks noChangeAspect="1" noChangeArrowheads="1"/>
          </p:cNvPicPr>
          <p:nvPr/>
        </p:nvPicPr>
        <p:blipFill>
          <a:blip r:embed="rId5" cstate="print"/>
          <a:srcRect/>
          <a:stretch>
            <a:fillRect/>
          </a:stretch>
        </p:blipFill>
        <p:spPr bwMode="auto">
          <a:xfrm>
            <a:off x="946730" y="5672980"/>
            <a:ext cx="887557" cy="1147203"/>
          </a:xfrm>
          <a:prstGeom prst="rect">
            <a:avLst/>
          </a:prstGeom>
          <a:noFill/>
          <a:ln w="28575">
            <a:solidFill>
              <a:srgbClr val="FF0000"/>
            </a:solidFill>
            <a:miter lim="800000"/>
            <a:headEnd/>
            <a:tailEnd/>
          </a:ln>
          <a:effectLst/>
        </p:spPr>
      </p:pic>
      <p:pic>
        <p:nvPicPr>
          <p:cNvPr id="444431" name="Picture 15"/>
          <p:cNvPicPr preferRelativeResize="0">
            <a:picLocks noChangeAspect="1" noChangeArrowheads="1"/>
          </p:cNvPicPr>
          <p:nvPr/>
        </p:nvPicPr>
        <p:blipFill>
          <a:blip r:embed="rId6" cstate="print">
            <a:lum bright="-10000" contrast="20000"/>
          </a:blip>
          <a:srcRect/>
          <a:stretch>
            <a:fillRect/>
          </a:stretch>
        </p:blipFill>
        <p:spPr bwMode="auto">
          <a:xfrm>
            <a:off x="2765139" y="5672980"/>
            <a:ext cx="887557" cy="1147203"/>
          </a:xfrm>
          <a:prstGeom prst="rect">
            <a:avLst/>
          </a:prstGeom>
          <a:noFill/>
          <a:ln w="28575">
            <a:solidFill>
              <a:srgbClr val="FF0000"/>
            </a:solidFill>
            <a:miter lim="800000"/>
            <a:headEnd/>
            <a:tailEnd/>
          </a:ln>
          <a:effectLst/>
        </p:spPr>
      </p:pic>
      <p:pic>
        <p:nvPicPr>
          <p:cNvPr id="444432" name="Picture 16"/>
          <p:cNvPicPr preferRelativeResize="0">
            <a:picLocks noChangeAspect="1" noChangeArrowheads="1"/>
          </p:cNvPicPr>
          <p:nvPr/>
        </p:nvPicPr>
        <p:blipFill>
          <a:blip r:embed="rId7" cstate="print"/>
          <a:srcRect/>
          <a:stretch>
            <a:fillRect/>
          </a:stretch>
        </p:blipFill>
        <p:spPr bwMode="auto">
          <a:xfrm>
            <a:off x="3672898" y="5672980"/>
            <a:ext cx="887556" cy="1147203"/>
          </a:xfrm>
          <a:prstGeom prst="rect">
            <a:avLst/>
          </a:prstGeom>
          <a:noFill/>
          <a:ln w="28575">
            <a:solidFill>
              <a:srgbClr val="FF0000"/>
            </a:solidFill>
            <a:miter lim="800000"/>
            <a:headEnd/>
            <a:tailEnd/>
          </a:ln>
          <a:effectLst/>
        </p:spPr>
      </p:pic>
      <p:pic>
        <p:nvPicPr>
          <p:cNvPr id="444433" name="Picture 17"/>
          <p:cNvPicPr preferRelativeResize="0">
            <a:picLocks noChangeAspect="1" noChangeArrowheads="1"/>
          </p:cNvPicPr>
          <p:nvPr/>
        </p:nvPicPr>
        <p:blipFill>
          <a:blip r:embed="rId8" cstate="print"/>
          <a:srcRect/>
          <a:stretch>
            <a:fillRect/>
          </a:stretch>
        </p:blipFill>
        <p:spPr bwMode="auto">
          <a:xfrm>
            <a:off x="4583548" y="5672980"/>
            <a:ext cx="887557" cy="1147203"/>
          </a:xfrm>
          <a:prstGeom prst="rect">
            <a:avLst/>
          </a:prstGeom>
          <a:noFill/>
          <a:ln w="28575">
            <a:solidFill>
              <a:srgbClr val="FF0000"/>
            </a:solidFill>
            <a:miter lim="800000"/>
            <a:headEnd/>
            <a:tailEnd/>
          </a:ln>
          <a:effectLst/>
        </p:spPr>
      </p:pic>
      <p:pic>
        <p:nvPicPr>
          <p:cNvPr id="444434" name="Picture 18" descr="EES_xlg"/>
          <p:cNvPicPr preferRelativeResize="0">
            <a:picLocks noChangeAspect="1" noChangeArrowheads="1"/>
          </p:cNvPicPr>
          <p:nvPr/>
        </p:nvPicPr>
        <p:blipFill>
          <a:blip r:embed="rId9" cstate="print"/>
          <a:srcRect/>
          <a:stretch>
            <a:fillRect/>
          </a:stretch>
        </p:blipFill>
        <p:spPr bwMode="auto">
          <a:xfrm>
            <a:off x="6400512" y="5672980"/>
            <a:ext cx="887556" cy="1147203"/>
          </a:xfrm>
          <a:prstGeom prst="rect">
            <a:avLst/>
          </a:prstGeom>
          <a:noFill/>
          <a:ln w="28575">
            <a:solidFill>
              <a:srgbClr val="FF0000"/>
            </a:solidFill>
            <a:miter lim="800000"/>
            <a:headEnd/>
            <a:tailEnd/>
          </a:ln>
          <a:effectLst/>
        </p:spPr>
      </p:pic>
      <p:pic>
        <p:nvPicPr>
          <p:cNvPr id="444435" name="Picture 19" descr="CAT_lg"/>
          <p:cNvPicPr preferRelativeResize="0">
            <a:picLocks noChangeAspect="1" noChangeArrowheads="1"/>
          </p:cNvPicPr>
          <p:nvPr/>
        </p:nvPicPr>
        <p:blipFill>
          <a:blip r:embed="rId10" cstate="print"/>
          <a:srcRect/>
          <a:stretch>
            <a:fillRect/>
          </a:stretch>
        </p:blipFill>
        <p:spPr bwMode="auto">
          <a:xfrm>
            <a:off x="7311159" y="5672980"/>
            <a:ext cx="886114" cy="1147203"/>
          </a:xfrm>
          <a:prstGeom prst="rect">
            <a:avLst/>
          </a:prstGeom>
          <a:noFill/>
          <a:ln w="28575">
            <a:solidFill>
              <a:srgbClr val="FF0000"/>
            </a:solidFill>
            <a:miter lim="800000"/>
            <a:headEnd/>
            <a:tailEnd/>
          </a:ln>
        </p:spPr>
      </p:pic>
      <p:pic>
        <p:nvPicPr>
          <p:cNvPr id="444436" name="Picture 20" descr="GEO_lg"/>
          <p:cNvPicPr preferRelativeResize="0">
            <a:picLocks noChangeAspect="1" noChangeArrowheads="1"/>
          </p:cNvPicPr>
          <p:nvPr/>
        </p:nvPicPr>
        <p:blipFill>
          <a:blip r:embed="rId11" cstate="print"/>
          <a:srcRect/>
          <a:stretch>
            <a:fillRect/>
          </a:stretch>
        </p:blipFill>
        <p:spPr bwMode="auto">
          <a:xfrm>
            <a:off x="5492753" y="5672980"/>
            <a:ext cx="887557" cy="1147203"/>
          </a:xfrm>
          <a:prstGeom prst="rect">
            <a:avLst/>
          </a:prstGeom>
          <a:noFill/>
          <a:ln w="28575">
            <a:solidFill>
              <a:srgbClr val="FF0000"/>
            </a:solidFill>
            <a:miter lim="800000"/>
            <a:headEnd/>
            <a:tailEnd/>
          </a:ln>
        </p:spPr>
      </p:pic>
      <p:pic>
        <p:nvPicPr>
          <p:cNvPr id="444437" name="Picture 21" descr="MuEE"/>
          <p:cNvPicPr preferRelativeResize="0">
            <a:picLocks noChangeAspect="1" noChangeArrowheads="1"/>
          </p:cNvPicPr>
          <p:nvPr/>
        </p:nvPicPr>
        <p:blipFill>
          <a:blip r:embed="rId12" cstate="print"/>
          <a:srcRect/>
          <a:stretch>
            <a:fillRect/>
          </a:stretch>
        </p:blipFill>
        <p:spPr bwMode="auto">
          <a:xfrm>
            <a:off x="8220366" y="5672980"/>
            <a:ext cx="887557" cy="1147203"/>
          </a:xfrm>
          <a:prstGeom prst="rect">
            <a:avLst/>
          </a:prstGeom>
          <a:noFill/>
          <a:ln w="28575">
            <a:solidFill>
              <a:srgbClr val="FF0000"/>
            </a:solidFill>
            <a:miter lim="800000"/>
            <a:headEnd/>
            <a:tailEnd/>
          </a:ln>
        </p:spPr>
      </p:pic>
      <p:pic>
        <p:nvPicPr>
          <p:cNvPr id="444438" name="Picture 22" descr="Cover_921"/>
          <p:cNvPicPr preferRelativeResize="0">
            <a:picLocks noChangeAspect="1" noChangeArrowheads="1"/>
          </p:cNvPicPr>
          <p:nvPr/>
        </p:nvPicPr>
        <p:blipFill>
          <a:blip r:embed="rId13" cstate="print"/>
          <a:srcRect/>
          <a:stretch>
            <a:fillRect/>
          </a:stretch>
        </p:blipFill>
        <p:spPr bwMode="auto">
          <a:xfrm>
            <a:off x="1855934" y="5672980"/>
            <a:ext cx="887557" cy="1147203"/>
          </a:xfrm>
          <a:prstGeom prst="rect">
            <a:avLst/>
          </a:prstGeom>
          <a:noFill/>
          <a:ln w="28575">
            <a:solidFill>
              <a:srgbClr val="FF0000"/>
            </a:solidFill>
            <a:miter lim="800000"/>
            <a:headEnd/>
            <a:tailEnd/>
          </a:ln>
        </p:spPr>
      </p:pic>
      <p:sp>
        <p:nvSpPr>
          <p:cNvPr id="2" name="TextBox 1"/>
          <p:cNvSpPr txBox="1"/>
          <p:nvPr/>
        </p:nvSpPr>
        <p:spPr>
          <a:xfrm>
            <a:off x="418988" y="4453266"/>
            <a:ext cx="1826097" cy="369310"/>
          </a:xfrm>
          <a:prstGeom prst="rect">
            <a:avLst/>
          </a:prstGeom>
          <a:noFill/>
        </p:spPr>
        <p:txBody>
          <a:bodyPr wrap="none" lIns="91418" tIns="45709" rIns="91418" bIns="45709" rtlCol="0">
            <a:spAutoFit/>
          </a:bodyPr>
          <a:lstStyle/>
          <a:p>
            <a:r>
              <a:rPr lang="en-US" dirty="0" smtClean="0"/>
              <a:t>December 2007</a:t>
            </a:r>
            <a:endParaRPr lang="en-US" dirty="0"/>
          </a:p>
        </p:txBody>
      </p:sp>
    </p:spTree>
    <p:extLst>
      <p:ext uri="{BB962C8B-B14F-4D97-AF65-F5344CB8AC3E}">
        <p14:creationId xmlns:p14="http://schemas.microsoft.com/office/powerpoint/2010/main" val="963320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44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44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44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44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44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44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44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44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4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3" y="-126132"/>
            <a:ext cx="9458794" cy="1143000"/>
          </a:xfrm>
        </p:spPr>
        <p:txBody>
          <a:bodyPr/>
          <a:lstStyle/>
          <a:p>
            <a:pPr>
              <a:lnSpc>
                <a:spcPts val="2400"/>
              </a:lnSpc>
            </a:pPr>
            <a:r>
              <a:rPr lang="en-US" dirty="0"/>
              <a:t>Chapter 7: </a:t>
            </a:r>
            <a:r>
              <a:rPr lang="en-US" dirty="0" smtClean="0"/>
              <a:t>Enabling Grand Challenge Science:  </a:t>
            </a:r>
            <a:br>
              <a:rPr lang="en-US" dirty="0" smtClean="0"/>
            </a:br>
            <a:r>
              <a:rPr lang="en-US" dirty="0" smtClean="0"/>
              <a:t>the People and the Tools Required</a:t>
            </a:r>
            <a:endParaRPr lang="en-US" dirty="0"/>
          </a:p>
        </p:txBody>
      </p:sp>
      <p:pic>
        <p:nvPicPr>
          <p:cNvPr id="3" name="Picture 4" descr="GC_xlg"/>
          <p:cNvPicPr>
            <a:picLocks noChangeAspect="1" noChangeArrowheads="1"/>
          </p:cNvPicPr>
          <p:nvPr/>
        </p:nvPicPr>
        <p:blipFill>
          <a:blip r:embed="rId3" cstate="print"/>
          <a:srcRect/>
          <a:stretch>
            <a:fillRect/>
          </a:stretch>
        </p:blipFill>
        <p:spPr bwMode="auto">
          <a:xfrm>
            <a:off x="7573845" y="4886258"/>
            <a:ext cx="1570157" cy="1971742"/>
          </a:xfrm>
          <a:prstGeom prst="rect">
            <a:avLst/>
          </a:prstGeom>
          <a:noFill/>
        </p:spPr>
      </p:pic>
      <p:sp>
        <p:nvSpPr>
          <p:cNvPr id="4" name="Rectangle 3"/>
          <p:cNvSpPr/>
          <p:nvPr/>
        </p:nvSpPr>
        <p:spPr>
          <a:xfrm>
            <a:off x="0" y="923734"/>
            <a:ext cx="8973519" cy="5128352"/>
          </a:xfrm>
          <a:prstGeom prst="rect">
            <a:avLst/>
          </a:prstGeom>
        </p:spPr>
        <p:txBody>
          <a:bodyPr wrap="square" lIns="91418" tIns="45709" rIns="91418" bIns="45709">
            <a:spAutoFit/>
          </a:bodyPr>
          <a:lstStyle/>
          <a:p>
            <a:pPr marL="342820" indent="-342820">
              <a:buFont typeface="Wingdings" pitchFamily="2" charset="2"/>
              <a:buChar char="§"/>
            </a:pPr>
            <a:r>
              <a:rPr lang="en-US" sz="2200" b="1" dirty="0"/>
              <a:t>Training and Supporting the Energy Scientists of the Future</a:t>
            </a:r>
          </a:p>
          <a:p>
            <a:pPr marL="913866" lvl="3" indent="-285684">
              <a:buFont typeface="Wingdings" pitchFamily="2" charset="2"/>
              <a:buChar char="Ø"/>
            </a:pPr>
            <a:r>
              <a:rPr lang="en-US" sz="2000" i="1" dirty="0"/>
              <a:t>A DOE Energy Institute</a:t>
            </a:r>
            <a:r>
              <a:rPr lang="en-US" sz="2000" dirty="0"/>
              <a:t>, supporting creativity and accomplishment by the most promising and productive researchers.</a:t>
            </a:r>
          </a:p>
          <a:p>
            <a:pPr marL="913866" lvl="3" indent="-285684">
              <a:lnSpc>
                <a:spcPts val="1999"/>
              </a:lnSpc>
              <a:buFont typeface="Wingdings" pitchFamily="2" charset="2"/>
              <a:buChar char="Ø"/>
            </a:pPr>
            <a:r>
              <a:rPr lang="en-US" sz="2000" i="1" dirty="0"/>
              <a:t>An Energy Sciences Study Group</a:t>
            </a:r>
            <a:r>
              <a:rPr lang="en-US" sz="2000" dirty="0"/>
              <a:t>, to approach problems requiring science and technology to meet energy security challenges. </a:t>
            </a:r>
          </a:p>
          <a:p>
            <a:pPr marL="913866" lvl="3" indent="-285684">
              <a:lnSpc>
                <a:spcPts val="1999"/>
              </a:lnSpc>
              <a:buFont typeface="Wingdings" pitchFamily="2" charset="2"/>
              <a:buChar char="Ø"/>
            </a:pPr>
            <a:r>
              <a:rPr lang="en-US" sz="2000" i="1" dirty="0"/>
              <a:t>A DOE Fellows program</a:t>
            </a:r>
            <a:r>
              <a:rPr lang="en-US" sz="2000" dirty="0"/>
              <a:t> for training and inspiring young scientists.</a:t>
            </a:r>
            <a:endParaRPr lang="en-US" sz="2000" b="1" dirty="0"/>
          </a:p>
          <a:p>
            <a:pPr marL="571046" lvl="2"/>
            <a:endParaRPr lang="en-US" sz="2200" b="1" dirty="0"/>
          </a:p>
          <a:p>
            <a:pPr marL="342820" indent="-342820">
              <a:buFont typeface="Wingdings" pitchFamily="2" charset="2"/>
              <a:buChar char="§"/>
            </a:pPr>
            <a:r>
              <a:rPr lang="en-US" sz="2200" b="1" dirty="0"/>
              <a:t>Theory for the Grand Challenges</a:t>
            </a:r>
          </a:p>
          <a:p>
            <a:pPr marL="914186" lvl="1" indent="-279335">
              <a:buFont typeface="Wingdings" pitchFamily="2" charset="2"/>
              <a:buChar char="Ø"/>
            </a:pPr>
            <a:r>
              <a:rPr lang="en-US" sz="2000" dirty="0"/>
              <a:t>The Grand Challenges require theorists to discover the new behaviors that govern systems from the </a:t>
            </a:r>
            <a:r>
              <a:rPr lang="en-US" sz="2000" dirty="0" err="1"/>
              <a:t>nanoscale</a:t>
            </a:r>
            <a:r>
              <a:rPr lang="en-US" sz="2000" dirty="0"/>
              <a:t> to the human scale. </a:t>
            </a:r>
          </a:p>
          <a:p>
            <a:endParaRPr lang="en-US" b="1" dirty="0"/>
          </a:p>
          <a:p>
            <a:pPr marL="342820" indent="-342820">
              <a:buFont typeface="Wingdings" pitchFamily="2" charset="2"/>
              <a:buChar char="§"/>
            </a:pPr>
            <a:r>
              <a:rPr lang="en-US" sz="2200" b="1" dirty="0"/>
              <a:t>Physical Resources:  Seeing More Deeply into Nature</a:t>
            </a:r>
          </a:p>
          <a:p>
            <a:pPr marL="914186" lvl="2" indent="-279335">
              <a:buFont typeface="Wingdings" pitchFamily="2" charset="2"/>
              <a:buChar char="Ø"/>
            </a:pPr>
            <a:r>
              <a:rPr lang="en-US" sz="2000" i="1" dirty="0"/>
              <a:t>New instrument development in individual laboratories or small groups.</a:t>
            </a:r>
            <a:endParaRPr lang="en-US" sz="2000" dirty="0"/>
          </a:p>
          <a:p>
            <a:pPr marL="914186" lvl="2" indent="-279335">
              <a:buFont typeface="Wingdings" pitchFamily="2" charset="2"/>
              <a:buChar char="Ø"/>
            </a:pPr>
            <a:r>
              <a:rPr lang="en-US" sz="2000" i="1" dirty="0"/>
              <a:t>Major national facilities. </a:t>
            </a:r>
          </a:p>
          <a:p>
            <a:pPr marL="914186" lvl="2" indent="-279335">
              <a:buFont typeface="Wingdings" pitchFamily="2" charset="2"/>
              <a:buChar char="Ø"/>
            </a:pPr>
            <a:r>
              <a:rPr lang="en-US" sz="2000" i="1" dirty="0"/>
              <a:t>Specific new enabling methodologies. </a:t>
            </a:r>
            <a:endParaRPr lang="en-US" sz="2400" b="1" dirty="0"/>
          </a:p>
        </p:txBody>
      </p:sp>
    </p:spTree>
    <p:extLst>
      <p:ext uri="{BB962C8B-B14F-4D97-AF65-F5344CB8AC3E}">
        <p14:creationId xmlns:p14="http://schemas.microsoft.com/office/powerpoint/2010/main" val="1080140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Memoriam:  Dr. Paul H. Maupin</a:t>
            </a:r>
            <a:endParaRPr lang="en-US" dirty="0"/>
          </a:p>
        </p:txBody>
      </p:sp>
      <p:sp>
        <p:nvSpPr>
          <p:cNvPr id="3" name="Rectangle 2"/>
          <p:cNvSpPr/>
          <p:nvPr/>
        </p:nvSpPr>
        <p:spPr>
          <a:xfrm>
            <a:off x="565688" y="1556271"/>
            <a:ext cx="3727342" cy="3693297"/>
          </a:xfrm>
          <a:prstGeom prst="rect">
            <a:avLst/>
          </a:prstGeom>
        </p:spPr>
        <p:txBody>
          <a:bodyPr wrap="square" lIns="91418" tIns="45709" rIns="91418" bIns="45709">
            <a:spAutoFit/>
          </a:bodyPr>
          <a:lstStyle/>
          <a:p>
            <a:r>
              <a:rPr lang="en-US" dirty="0"/>
              <a:t>Dr. </a:t>
            </a:r>
            <a:r>
              <a:rPr lang="en-US" dirty="0" smtClean="0"/>
              <a:t>Paul Maupin was a </a:t>
            </a:r>
            <a:r>
              <a:rPr lang="en-US" dirty="0"/>
              <a:t>program </a:t>
            </a:r>
            <a:r>
              <a:rPr lang="en-US" dirty="0" smtClean="0"/>
              <a:t>manager in </a:t>
            </a:r>
            <a:r>
              <a:rPr lang="en-US" dirty="0"/>
              <a:t>BES </a:t>
            </a:r>
            <a:r>
              <a:rPr lang="en-US"/>
              <a:t>(</a:t>
            </a:r>
            <a:r>
              <a:rPr lang="en-US" smtClean="0"/>
              <a:t>1995 </a:t>
            </a:r>
            <a:r>
              <a:rPr lang="en-US" dirty="0"/>
              <a:t>– 2014</a:t>
            </a:r>
            <a:r>
              <a:rPr lang="en-US" dirty="0" smtClean="0"/>
              <a:t>), most recently </a:t>
            </a:r>
            <a:r>
              <a:rPr lang="en-US" dirty="0"/>
              <a:t>for the C</a:t>
            </a:r>
            <a:r>
              <a:rPr lang="en-US" dirty="0" smtClean="0"/>
              <a:t>atalysis Science Program.</a:t>
            </a:r>
          </a:p>
          <a:p>
            <a:endParaRPr lang="en-US" dirty="0"/>
          </a:p>
          <a:p>
            <a:r>
              <a:rPr lang="en-US" dirty="0" smtClean="0"/>
              <a:t>Prior </a:t>
            </a:r>
            <a:r>
              <a:rPr lang="en-US" dirty="0"/>
              <a:t>to joining the </a:t>
            </a:r>
            <a:r>
              <a:rPr lang="en-US" dirty="0" smtClean="0"/>
              <a:t>Office of Science in 1991, Paul </a:t>
            </a:r>
            <a:r>
              <a:rPr lang="en-US" dirty="0"/>
              <a:t>was a staff member in the Chemistry Division at Oak Ridge National Laboratory </a:t>
            </a:r>
            <a:r>
              <a:rPr lang="en-US" dirty="0" smtClean="0"/>
              <a:t>(1976-1978), and then worked as </a:t>
            </a:r>
            <a:r>
              <a:rPr lang="en-US" dirty="0"/>
              <a:t>a polymer chemist, and later a group leader, with a subsidiary of Rohm and Hass.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414" y="1426890"/>
            <a:ext cx="3187700" cy="3822700"/>
          </a:xfrm>
          <a:prstGeom prst="rect">
            <a:avLst/>
          </a:prstGeom>
        </p:spPr>
      </p:pic>
      <p:sp>
        <p:nvSpPr>
          <p:cNvPr id="6"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6933" algn="l" rtl="0" fontAlgn="base">
              <a:spcBef>
                <a:spcPct val="0"/>
              </a:spcBef>
              <a:spcAft>
                <a:spcPct val="0"/>
              </a:spcAft>
              <a:defRPr kern="1200">
                <a:solidFill>
                  <a:schemeClr val="tx1"/>
                </a:solidFill>
                <a:latin typeface="Arial" charset="0"/>
                <a:ea typeface="+mn-ea"/>
                <a:cs typeface="+mn-cs"/>
              </a:defRPr>
            </a:lvl2pPr>
            <a:lvl3pPr marL="913865" algn="l" rtl="0" fontAlgn="base">
              <a:spcBef>
                <a:spcPct val="0"/>
              </a:spcBef>
              <a:spcAft>
                <a:spcPct val="0"/>
              </a:spcAft>
              <a:defRPr kern="1200">
                <a:solidFill>
                  <a:schemeClr val="tx1"/>
                </a:solidFill>
                <a:latin typeface="Arial" charset="0"/>
                <a:ea typeface="+mn-ea"/>
                <a:cs typeface="+mn-cs"/>
              </a:defRPr>
            </a:lvl3pPr>
            <a:lvl4pPr marL="1370799" algn="l" rtl="0" fontAlgn="base">
              <a:spcBef>
                <a:spcPct val="0"/>
              </a:spcBef>
              <a:spcAft>
                <a:spcPct val="0"/>
              </a:spcAft>
              <a:defRPr kern="1200">
                <a:solidFill>
                  <a:schemeClr val="tx1"/>
                </a:solidFill>
                <a:latin typeface="Arial" charset="0"/>
                <a:ea typeface="+mn-ea"/>
                <a:cs typeface="+mn-cs"/>
              </a:defRPr>
            </a:lvl4pPr>
            <a:lvl5pPr marL="1827731" algn="l" rtl="0" fontAlgn="base">
              <a:spcBef>
                <a:spcPct val="0"/>
              </a:spcBef>
              <a:spcAft>
                <a:spcPct val="0"/>
              </a:spcAft>
              <a:defRPr kern="1200">
                <a:solidFill>
                  <a:schemeClr val="tx1"/>
                </a:solidFill>
                <a:latin typeface="Arial" charset="0"/>
                <a:ea typeface="+mn-ea"/>
                <a:cs typeface="+mn-cs"/>
              </a:defRPr>
            </a:lvl5pPr>
            <a:lvl6pPr marL="2284665" algn="l" defTabSz="913865" rtl="0" eaLnBrk="1" latinLnBrk="0" hangingPunct="1">
              <a:defRPr kern="1200">
                <a:solidFill>
                  <a:schemeClr val="tx1"/>
                </a:solidFill>
                <a:latin typeface="Arial" charset="0"/>
                <a:ea typeface="+mn-ea"/>
                <a:cs typeface="+mn-cs"/>
              </a:defRPr>
            </a:lvl6pPr>
            <a:lvl7pPr marL="2741596" algn="l" defTabSz="913865" rtl="0" eaLnBrk="1" latinLnBrk="0" hangingPunct="1">
              <a:defRPr kern="1200">
                <a:solidFill>
                  <a:schemeClr val="tx1"/>
                </a:solidFill>
                <a:latin typeface="Arial" charset="0"/>
                <a:ea typeface="+mn-ea"/>
                <a:cs typeface="+mn-cs"/>
              </a:defRPr>
            </a:lvl7pPr>
            <a:lvl8pPr marL="3198530" algn="l" defTabSz="913865" rtl="0" eaLnBrk="1" latinLnBrk="0" hangingPunct="1">
              <a:defRPr kern="1200">
                <a:solidFill>
                  <a:schemeClr val="tx1"/>
                </a:solidFill>
                <a:latin typeface="Arial" charset="0"/>
                <a:ea typeface="+mn-ea"/>
                <a:cs typeface="+mn-cs"/>
              </a:defRPr>
            </a:lvl8pPr>
            <a:lvl9pPr marL="3655460" algn="l" defTabSz="913865" rtl="0" eaLnBrk="1" latinLnBrk="0" hangingPunct="1">
              <a:defRPr kern="1200">
                <a:solidFill>
                  <a:schemeClr val="tx1"/>
                </a:solidFill>
                <a:latin typeface="Arial" charset="0"/>
                <a:ea typeface="+mn-ea"/>
                <a:cs typeface="+mn-cs"/>
              </a:defRPr>
            </a:lvl9pPr>
          </a:lstStyle>
          <a:p>
            <a:pPr>
              <a:defRPr/>
            </a:pPr>
            <a:fld id="{6EEA275D-5A49-48A8-817D-44C3EA0A3A2F}" type="slidenum">
              <a:rPr lang="en-US" smtClean="0"/>
              <a:pPr>
                <a:defRPr/>
              </a:pPr>
              <a:t>4</a:t>
            </a:fld>
            <a:endParaRPr lang="en-US" dirty="0"/>
          </a:p>
        </p:txBody>
      </p:sp>
    </p:spTree>
    <p:extLst>
      <p:ext uri="{BB962C8B-B14F-4D97-AF65-F5344CB8AC3E}">
        <p14:creationId xmlns:p14="http://schemas.microsoft.com/office/powerpoint/2010/main" val="1774706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b="0" u="none" smtClean="0"/>
              <a:pPr>
                <a:defRPr/>
              </a:pPr>
              <a:t>40</a:t>
            </a:fld>
            <a:endParaRPr lang="en-US" b="0" u="none" dirty="0"/>
          </a:p>
        </p:txBody>
      </p:sp>
      <p:sp>
        <p:nvSpPr>
          <p:cNvPr id="4" name="Rectangle 3"/>
          <p:cNvSpPr/>
          <p:nvPr/>
        </p:nvSpPr>
        <p:spPr>
          <a:xfrm>
            <a:off x="261470" y="139185"/>
            <a:ext cx="8773315" cy="457390"/>
          </a:xfrm>
          <a:prstGeom prst="rect">
            <a:avLst/>
          </a:prstGeom>
        </p:spPr>
        <p:txBody>
          <a:bodyPr wrap="none" lIns="91418" tIns="45709" rIns="91418" bIns="45709">
            <a:spAutoFit/>
          </a:bodyPr>
          <a:lstStyle/>
          <a:p>
            <a:r>
              <a:rPr lang="en-US" sz="2400" dirty="0">
                <a:solidFill>
                  <a:srgbClr val="106636"/>
                </a:solidFill>
              </a:rPr>
              <a:t>BESAC New Charge on Strategic Planning for BES Research</a:t>
            </a:r>
          </a:p>
        </p:txBody>
      </p:sp>
      <p:pic>
        <p:nvPicPr>
          <p:cNvPr id="2051" name="Picture 3"/>
          <p:cNvPicPr>
            <a:picLocks noChangeAspect="1" noChangeArrowheads="1"/>
          </p:cNvPicPr>
          <p:nvPr/>
        </p:nvPicPr>
        <p:blipFill>
          <a:blip r:embed="rId2" cstate="print"/>
          <a:srcRect/>
          <a:stretch>
            <a:fillRect/>
          </a:stretch>
        </p:blipFill>
        <p:spPr bwMode="auto">
          <a:xfrm rot="600000">
            <a:off x="1611080" y="2112125"/>
            <a:ext cx="1938140" cy="2348131"/>
          </a:xfrm>
          <a:prstGeom prst="rect">
            <a:avLst/>
          </a:prstGeom>
          <a:noFill/>
          <a:ln w="9525">
            <a:solidFill>
              <a:schemeClr val="tx1"/>
            </a:solidFill>
            <a:miter lim="800000"/>
            <a:headEnd/>
            <a:tailEnd/>
          </a:ln>
        </p:spPr>
      </p:pic>
      <p:pic>
        <p:nvPicPr>
          <p:cNvPr id="2049" name="Picture 1"/>
          <p:cNvPicPr>
            <a:picLocks noChangeAspect="1" noChangeArrowheads="1"/>
          </p:cNvPicPr>
          <p:nvPr/>
        </p:nvPicPr>
        <p:blipFill>
          <a:blip r:embed="rId3" cstate="print"/>
          <a:srcRect/>
          <a:stretch>
            <a:fillRect/>
          </a:stretch>
        </p:blipFill>
        <p:spPr bwMode="auto">
          <a:xfrm rot="600000">
            <a:off x="221440" y="1236454"/>
            <a:ext cx="1869808" cy="2317071"/>
          </a:xfrm>
          <a:prstGeom prst="rect">
            <a:avLst/>
          </a:prstGeom>
          <a:noFill/>
          <a:ln w="9525">
            <a:solidFill>
              <a:schemeClr val="tx1"/>
            </a:solidFill>
            <a:miter lim="800000"/>
            <a:headEnd/>
            <a:tailEnd/>
          </a:ln>
        </p:spPr>
      </p:pic>
      <p:sp>
        <p:nvSpPr>
          <p:cNvPr id="2052" name="Rectangle 4"/>
          <p:cNvSpPr>
            <a:spLocks noChangeArrowheads="1"/>
          </p:cNvSpPr>
          <p:nvPr/>
        </p:nvSpPr>
        <p:spPr bwMode="auto">
          <a:xfrm>
            <a:off x="3811982" y="831126"/>
            <a:ext cx="5177641" cy="5324522"/>
          </a:xfrm>
          <a:prstGeom prst="rect">
            <a:avLst/>
          </a:prstGeom>
          <a:noFill/>
          <a:ln w="9525">
            <a:solidFill>
              <a:schemeClr val="tx1"/>
            </a:solidFill>
            <a:miter lim="800000"/>
            <a:headEnd/>
            <a:tailEnd/>
          </a:ln>
          <a:effectLst/>
        </p:spPr>
        <p:txBody>
          <a:bodyPr vert="horz" wrap="square" lIns="91418" tIns="45709" rIns="91418" bIns="45709" numCol="1" anchor="ctr" anchorCtr="0" compatLnSpc="1">
            <a:prstTxWarp prst="textNoShape">
              <a:avLst/>
            </a:prstTxWarp>
            <a:spAutoFit/>
          </a:bodyPr>
          <a:lstStyle/>
          <a:p>
            <a:pPr defTabSz="914186"/>
            <a:r>
              <a:rPr lang="en-US" sz="1400" dirty="0">
                <a:latin typeface="Arial" pitchFamily="34" charset="0"/>
                <a:ea typeface="Times New Roman" pitchFamily="18" charset="0"/>
                <a:cs typeface="Arial" pitchFamily="34" charset="0"/>
              </a:rPr>
              <a:t>From:  Dr. Pat Dehmer (Acting Director of Office of Science)</a:t>
            </a:r>
          </a:p>
          <a:p>
            <a:pPr defTabSz="914186"/>
            <a:endParaRPr lang="en-US" sz="1400" dirty="0">
              <a:latin typeface="Arial" pitchFamily="34" charset="0"/>
              <a:ea typeface="Times New Roman" pitchFamily="18" charset="0"/>
              <a:cs typeface="Arial" pitchFamily="34" charset="0"/>
            </a:endParaRPr>
          </a:p>
          <a:p>
            <a:pPr defTabSz="914186"/>
            <a:r>
              <a:rPr lang="en-US" sz="1400" dirty="0">
                <a:latin typeface="Arial" pitchFamily="34" charset="0"/>
                <a:ea typeface="Times New Roman" pitchFamily="18" charset="0"/>
                <a:cs typeface="Arial" pitchFamily="34" charset="0"/>
              </a:rPr>
              <a:t>The new BESAC study should evaluate the breakthrough potential of current and prospective energy science frontiers based on how well the research advances the five grand science challenges.  Your report will advise BES in its future development of focused, effective research strategies for sustained U.S. leadership in science innovation and energy research.</a:t>
            </a:r>
            <a:endParaRPr lang="en-US" sz="1100" dirty="0">
              <a:latin typeface="Arial" pitchFamily="34" charset="0"/>
              <a:cs typeface="Arial" pitchFamily="34" charset="0"/>
            </a:endParaRPr>
          </a:p>
          <a:p>
            <a:pPr defTabSz="914186"/>
            <a:endParaRPr lang="en-US" sz="900" dirty="0">
              <a:latin typeface="Arial" pitchFamily="34" charset="0"/>
              <a:cs typeface="Arial" pitchFamily="34" charset="0"/>
            </a:endParaRPr>
          </a:p>
          <a:p>
            <a:pPr defTabSz="914186" eaLnBrk="0" hangingPunct="0"/>
            <a:r>
              <a:rPr lang="en-US" sz="1400" dirty="0">
                <a:latin typeface="Arial" pitchFamily="34" charset="0"/>
                <a:ea typeface="Times New Roman" pitchFamily="18" charset="0"/>
                <a:cs typeface="Arial" pitchFamily="34" charset="0"/>
              </a:rPr>
              <a:t>I ask BESAC to consider the following questions in formulating the study plan:</a:t>
            </a:r>
          </a:p>
          <a:p>
            <a:pPr defTabSz="914186" eaLnBrk="0" hangingPunct="0"/>
            <a:endParaRPr lang="en-US" sz="1100" dirty="0">
              <a:latin typeface="Arial" pitchFamily="34" charset="0"/>
              <a:cs typeface="Arial" pitchFamily="34" charset="0"/>
            </a:endParaRPr>
          </a:p>
          <a:p>
            <a:pPr marL="171410" indent="-171410" defTabSz="914186" eaLnBrk="0" hangingPunct="0">
              <a:spcAft>
                <a:spcPts val="400"/>
              </a:spcAft>
              <a:buFont typeface="Wingdings" pitchFamily="2" charset="2"/>
              <a:buChar char="§"/>
            </a:pPr>
            <a:r>
              <a:rPr lang="en-US" sz="1200" dirty="0">
                <a:latin typeface="Arial" pitchFamily="34" charset="0"/>
                <a:ea typeface="Times New Roman" pitchFamily="18" charset="0"/>
                <a:cs typeface="Arial" pitchFamily="34" charset="0"/>
              </a:rPr>
              <a:t>What progress has been achieved in our understanding of the five BESAC Grand Science Challenges?</a:t>
            </a:r>
            <a:endParaRPr lang="en-US" sz="1200" dirty="0">
              <a:latin typeface="Arial" pitchFamily="34" charset="0"/>
              <a:cs typeface="Arial" pitchFamily="34" charset="0"/>
            </a:endParaRPr>
          </a:p>
          <a:p>
            <a:pPr marL="171410" indent="-171410" defTabSz="914186" eaLnBrk="0" hangingPunct="0">
              <a:spcAft>
                <a:spcPts val="400"/>
              </a:spcAft>
              <a:buFont typeface="Wingdings" pitchFamily="2" charset="2"/>
              <a:buChar char="§"/>
            </a:pPr>
            <a:r>
              <a:rPr lang="en-US" sz="1200" dirty="0">
                <a:latin typeface="Arial" pitchFamily="34" charset="0"/>
                <a:ea typeface="Times New Roman" pitchFamily="18" charset="0"/>
                <a:cs typeface="Arial" pitchFamily="34" charset="0"/>
              </a:rPr>
              <a:t>What impact has advancement in the five Grand Science Challenges had on addressing DOE’s energy missions?  With evolving energy technology and U.S. energy landscape, what fundamental new knowledge areas are needed to further advance the energy sciences?  Please consider examples where filling the knowledge gaps will have direct impacts on energy sciences.</a:t>
            </a:r>
            <a:endParaRPr lang="en-US" sz="1200" dirty="0">
              <a:latin typeface="Arial" pitchFamily="34" charset="0"/>
              <a:cs typeface="Arial" pitchFamily="34" charset="0"/>
            </a:endParaRPr>
          </a:p>
          <a:p>
            <a:pPr marL="171410" indent="-171410" defTabSz="914186" eaLnBrk="0" hangingPunct="0">
              <a:spcAft>
                <a:spcPts val="400"/>
              </a:spcAft>
              <a:buFont typeface="Wingdings" pitchFamily="2" charset="2"/>
              <a:buChar char="§"/>
            </a:pPr>
            <a:r>
              <a:rPr lang="en-US" sz="1200" dirty="0">
                <a:latin typeface="Arial" pitchFamily="34" charset="0"/>
                <a:ea typeface="Times New Roman" pitchFamily="18" charset="0"/>
                <a:cs typeface="Arial" pitchFamily="34" charset="0"/>
              </a:rPr>
              <a:t>What should the balance of funding modalities (e.g., core research, EFRCs, Hubs) be for BES to fully capitalize on the emerging opportunities?</a:t>
            </a:r>
            <a:endParaRPr lang="en-US" sz="1200" dirty="0">
              <a:latin typeface="Arial" pitchFamily="34" charset="0"/>
              <a:cs typeface="Arial" pitchFamily="34" charset="0"/>
            </a:endParaRPr>
          </a:p>
          <a:p>
            <a:pPr marL="171410" indent="-171410" defTabSz="914186" eaLnBrk="0" hangingPunct="0">
              <a:spcAft>
                <a:spcPts val="400"/>
              </a:spcAft>
              <a:buFont typeface="Wingdings" pitchFamily="2" charset="2"/>
              <a:buChar char="§"/>
            </a:pPr>
            <a:r>
              <a:rPr lang="en-US" sz="1200" dirty="0">
                <a:latin typeface="Arial" pitchFamily="34" charset="0"/>
                <a:ea typeface="Times New Roman" pitchFamily="18" charset="0"/>
                <a:cs typeface="Arial" pitchFamily="34" charset="0"/>
              </a:rPr>
              <a:t>Identify research areas that may not be sufficiently supported or represented in the US community to fully address the DOE’s missions.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589906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ext uri="{D42A27DB-BD31-4B8C-83A1-F6EECF244321}">
                <p14:modId xmlns:p14="http://schemas.microsoft.com/office/powerpoint/2010/main" val="1803357656"/>
              </p:ext>
            </p:extLst>
          </p:nvPr>
        </p:nvGraphicFramePr>
        <p:xfrm>
          <a:off x="3736428" y="1134664"/>
          <a:ext cx="5407571" cy="405963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57"/>
          <p:cNvGrpSpPr/>
          <p:nvPr/>
        </p:nvGrpSpPr>
        <p:grpSpPr>
          <a:xfrm>
            <a:off x="3736429" y="1048055"/>
            <a:ext cx="5407572" cy="3454805"/>
            <a:chOff x="3924663" y="1184979"/>
            <a:chExt cx="6119275" cy="3973939"/>
          </a:xfrm>
        </p:grpSpPr>
        <p:sp>
          <p:nvSpPr>
            <p:cNvPr id="42" name="Text Box 9"/>
            <p:cNvSpPr txBox="1">
              <a:spLocks noChangeArrowheads="1"/>
            </p:cNvSpPr>
            <p:nvPr/>
          </p:nvSpPr>
          <p:spPr bwMode="auto">
            <a:xfrm>
              <a:off x="6023169" y="3127617"/>
              <a:ext cx="1408346" cy="1008797"/>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bg1"/>
                  </a:solidFill>
                  <a:latin typeface="Arial Narrow" pitchFamily="34" charset="0"/>
                </a:rPr>
                <a:t>Facilities </a:t>
              </a:r>
            </a:p>
            <a:p>
              <a:pPr algn="ctr"/>
              <a:r>
                <a:rPr lang="en-US" sz="1800" dirty="0">
                  <a:solidFill>
                    <a:schemeClr val="bg1"/>
                  </a:solidFill>
                  <a:latin typeface="Arial Narrow" pitchFamily="34" charset="0"/>
                </a:rPr>
                <a:t>Ops 779</a:t>
              </a:r>
            </a:p>
          </p:txBody>
        </p:sp>
        <p:sp>
          <p:nvSpPr>
            <p:cNvPr id="43" name="Text Box 15"/>
            <p:cNvSpPr txBox="1">
              <a:spLocks noChangeArrowheads="1"/>
            </p:cNvSpPr>
            <p:nvPr/>
          </p:nvSpPr>
          <p:spPr bwMode="auto">
            <a:xfrm>
              <a:off x="4720884" y="4177545"/>
              <a:ext cx="1326301" cy="65329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MSE </a:t>
              </a:r>
            </a:p>
            <a:p>
              <a:pPr algn="ctr"/>
              <a:r>
                <a:rPr lang="en-US" sz="1600" dirty="0">
                  <a:latin typeface="Arial Narrow" pitchFamily="34" charset="0"/>
                </a:rPr>
                <a:t>Research</a:t>
              </a:r>
            </a:p>
          </p:txBody>
        </p:sp>
        <p:sp>
          <p:nvSpPr>
            <p:cNvPr id="44" name="Text Box 23"/>
            <p:cNvSpPr txBox="1">
              <a:spLocks noChangeArrowheads="1"/>
            </p:cNvSpPr>
            <p:nvPr/>
          </p:nvSpPr>
          <p:spPr bwMode="auto">
            <a:xfrm>
              <a:off x="4923805" y="4752915"/>
              <a:ext cx="1010673" cy="406003"/>
            </a:xfrm>
            <a:prstGeom prst="rect">
              <a:avLst/>
            </a:prstGeom>
            <a:noFill/>
            <a:ln w="12700" algn="ctr">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a:latin typeface="Arial Narrow" pitchFamily="34" charset="0"/>
                </a:rPr>
                <a:t>269</a:t>
              </a:r>
            </a:p>
          </p:txBody>
        </p:sp>
        <p:sp>
          <p:nvSpPr>
            <p:cNvPr id="45" name="Text Box 16"/>
            <p:cNvSpPr txBox="1">
              <a:spLocks noChangeArrowheads="1"/>
            </p:cNvSpPr>
            <p:nvPr/>
          </p:nvSpPr>
          <p:spPr bwMode="auto">
            <a:xfrm>
              <a:off x="3924663" y="3296780"/>
              <a:ext cx="1369059" cy="932552"/>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bg1"/>
                  </a:solidFill>
                  <a:latin typeface="Arial Narrow" pitchFamily="34" charset="0"/>
                </a:rPr>
                <a:t>CSGB </a:t>
              </a:r>
            </a:p>
            <a:p>
              <a:pPr algn="ctr"/>
              <a:r>
                <a:rPr lang="en-US" sz="1600" dirty="0">
                  <a:solidFill>
                    <a:schemeClr val="bg1"/>
                  </a:solidFill>
                  <a:latin typeface="Arial Narrow" pitchFamily="34" charset="0"/>
                </a:rPr>
                <a:t>Research</a:t>
              </a:r>
            </a:p>
            <a:p>
              <a:pPr algn="ctr"/>
              <a:r>
                <a:rPr lang="en-US" sz="1600" dirty="0">
                  <a:solidFill>
                    <a:schemeClr val="bg1"/>
                  </a:solidFill>
                  <a:latin typeface="Arial Narrow" pitchFamily="34" charset="0"/>
                </a:rPr>
                <a:t>240</a:t>
              </a:r>
            </a:p>
          </p:txBody>
        </p:sp>
        <p:sp>
          <p:nvSpPr>
            <p:cNvPr id="46" name="Text Box 83"/>
            <p:cNvSpPr txBox="1">
              <a:spLocks noChangeArrowheads="1"/>
            </p:cNvSpPr>
            <p:nvPr/>
          </p:nvSpPr>
          <p:spPr bwMode="auto">
            <a:xfrm>
              <a:off x="8615160" y="3784307"/>
              <a:ext cx="1205679"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Light Sources</a:t>
              </a:r>
            </a:p>
            <a:p>
              <a:pPr algn="ctr"/>
              <a:r>
                <a:rPr lang="en-US" sz="1600" dirty="0">
                  <a:latin typeface="Arial Narrow" pitchFamily="34" charset="0"/>
                </a:rPr>
                <a:t>432</a:t>
              </a:r>
            </a:p>
          </p:txBody>
        </p:sp>
        <p:sp>
          <p:nvSpPr>
            <p:cNvPr id="47" name="Text Box 84"/>
            <p:cNvSpPr txBox="1">
              <a:spLocks noChangeArrowheads="1"/>
            </p:cNvSpPr>
            <p:nvPr/>
          </p:nvSpPr>
          <p:spPr bwMode="auto">
            <a:xfrm>
              <a:off x="8525862" y="2602995"/>
              <a:ext cx="1411030"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Neutron Sources</a:t>
              </a:r>
            </a:p>
            <a:p>
              <a:pPr algn="ctr"/>
              <a:r>
                <a:rPr lang="en-US" sz="1600" dirty="0">
                  <a:latin typeface="Arial Narrow" pitchFamily="34" charset="0"/>
                </a:rPr>
                <a:t>246</a:t>
              </a:r>
            </a:p>
          </p:txBody>
        </p:sp>
        <p:sp>
          <p:nvSpPr>
            <p:cNvPr id="48" name="Text Box 85"/>
            <p:cNvSpPr txBox="1">
              <a:spLocks noChangeArrowheads="1"/>
            </p:cNvSpPr>
            <p:nvPr/>
          </p:nvSpPr>
          <p:spPr bwMode="auto">
            <a:xfrm>
              <a:off x="8497111" y="2275094"/>
              <a:ext cx="1546827" cy="384466"/>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NSRCs 101</a:t>
              </a:r>
            </a:p>
          </p:txBody>
        </p:sp>
        <p:sp>
          <p:nvSpPr>
            <p:cNvPr id="50" name="Text Box 17"/>
            <p:cNvSpPr txBox="1">
              <a:spLocks noChangeArrowheads="1"/>
            </p:cNvSpPr>
            <p:nvPr/>
          </p:nvSpPr>
          <p:spPr bwMode="auto">
            <a:xfrm>
              <a:off x="4346731" y="2402676"/>
              <a:ext cx="892022" cy="656217"/>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EFRCs + Hubs</a:t>
              </a:r>
            </a:p>
            <a:p>
              <a:pPr algn="ctr"/>
              <a:r>
                <a:rPr lang="en-US" sz="1600" dirty="0">
                  <a:latin typeface="Arial Narrow" pitchFamily="34" charset="0"/>
                </a:rPr>
                <a:t>148</a:t>
              </a:r>
            </a:p>
          </p:txBody>
        </p:sp>
        <p:sp>
          <p:nvSpPr>
            <p:cNvPr id="51" name="Text Box 18"/>
            <p:cNvSpPr txBox="1">
              <a:spLocks noChangeArrowheads="1"/>
            </p:cNvSpPr>
            <p:nvPr/>
          </p:nvSpPr>
          <p:spPr bwMode="auto">
            <a:xfrm>
              <a:off x="5123780" y="1184979"/>
              <a:ext cx="1526497" cy="46888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SBIR/STTR, LTSM &amp; GPP </a:t>
              </a:r>
            </a:p>
            <a:p>
              <a:pPr algn="ctr"/>
              <a:r>
                <a:rPr lang="en-US" sz="1600" dirty="0">
                  <a:latin typeface="Arial Narrow" pitchFamily="34" charset="0"/>
                </a:rPr>
                <a:t>63  </a:t>
              </a:r>
            </a:p>
            <a:p>
              <a:pPr algn="ctr"/>
              <a:endParaRPr lang="en-US" sz="1600" dirty="0">
                <a:solidFill>
                  <a:schemeClr val="bg1"/>
                </a:solidFill>
                <a:latin typeface="Arial Narrow" pitchFamily="34" charset="0"/>
              </a:endParaRPr>
            </a:p>
          </p:txBody>
        </p:sp>
        <p:sp>
          <p:nvSpPr>
            <p:cNvPr id="52" name="Rectangle 51"/>
            <p:cNvSpPr>
              <a:spLocks noChangeArrowheads="1"/>
            </p:cNvSpPr>
            <p:nvPr/>
          </p:nvSpPr>
          <p:spPr bwMode="auto">
            <a:xfrm>
              <a:off x="4011804" y="1345670"/>
              <a:ext cx="1256582" cy="587171"/>
            </a:xfrm>
            <a:prstGeom prst="rect">
              <a:avLst/>
            </a:prstGeom>
            <a:noFill/>
            <a:ln w="9525">
              <a:noFill/>
              <a:miter lim="800000"/>
              <a:headEnd/>
              <a:tailEnd/>
            </a:ln>
          </p:spPr>
          <p:txBody>
            <a:bodyPr wrap="square" lIns="91408" tIns="45704" rIns="91408" bIns="45704">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600" dirty="0">
                  <a:latin typeface="Arial Narrow" pitchFamily="34" charset="0"/>
                </a:rPr>
                <a:t>SUF Research</a:t>
              </a:r>
            </a:p>
            <a:p>
              <a:pPr algn="ctr" eaLnBrk="0" hangingPunct="0"/>
              <a:r>
                <a:rPr lang="en-US" sz="1600" dirty="0">
                  <a:latin typeface="Arial Narrow" pitchFamily="34" charset="0"/>
                </a:rPr>
                <a:t>29</a:t>
              </a:r>
            </a:p>
          </p:txBody>
        </p:sp>
        <p:sp>
          <p:nvSpPr>
            <p:cNvPr id="53" name="Text Box 80"/>
            <p:cNvSpPr txBox="1">
              <a:spLocks noChangeArrowheads="1"/>
            </p:cNvSpPr>
            <p:nvPr/>
          </p:nvSpPr>
          <p:spPr bwMode="auto">
            <a:xfrm>
              <a:off x="4998385" y="1838147"/>
              <a:ext cx="888644" cy="895049"/>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Narrow" pitchFamily="34" charset="0"/>
                </a:rPr>
                <a:t>Const, OPC, MIE</a:t>
              </a:r>
            </a:p>
          </p:txBody>
        </p:sp>
      </p:grpSp>
      <p:sp>
        <p:nvSpPr>
          <p:cNvPr id="54" name="Text Box 23"/>
          <p:cNvSpPr txBox="1">
            <a:spLocks noChangeArrowheads="1"/>
          </p:cNvSpPr>
          <p:nvPr/>
        </p:nvSpPr>
        <p:spPr bwMode="auto">
          <a:xfrm>
            <a:off x="4911169" y="2353821"/>
            <a:ext cx="584792" cy="339224"/>
          </a:xfrm>
          <a:prstGeom prst="rect">
            <a:avLst/>
          </a:prstGeom>
          <a:noFill/>
          <a:ln w="12700" algn="ctr">
            <a:noFill/>
            <a:miter lim="800000"/>
            <a:headEnd/>
            <a:tailEnd/>
          </a:ln>
        </p:spPr>
        <p:txBody>
          <a:bodyPr wrap="square" lIns="81967" tIns="40982" rIns="81967" bIns="40982">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a:latin typeface="Arial Narrow" pitchFamily="34" charset="0"/>
              </a:rPr>
              <a:t>184</a:t>
            </a:r>
          </a:p>
        </p:txBody>
      </p:sp>
      <p:sp>
        <p:nvSpPr>
          <p:cNvPr id="55" name="Rectangle 54"/>
          <p:cNvSpPr>
            <a:spLocks noChangeArrowheads="1"/>
          </p:cNvSpPr>
          <p:nvPr/>
        </p:nvSpPr>
        <p:spPr bwMode="auto">
          <a:xfrm>
            <a:off x="7494402" y="1033066"/>
            <a:ext cx="1649598" cy="714031"/>
          </a:xfrm>
          <a:prstGeom prst="rect">
            <a:avLst/>
          </a:prstGeom>
          <a:noFill/>
          <a:ln w="9525">
            <a:noFill/>
            <a:miter lim="800000"/>
            <a:headEnd/>
            <a:tailEnd/>
          </a:ln>
        </p:spPr>
        <p:txBody>
          <a:bodyPr wrap="square" lIns="81994" tIns="40995" rIns="81994" bIns="40995">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endParaRPr lang="en-US" sz="1300" dirty="0"/>
          </a:p>
        </p:txBody>
      </p:sp>
      <p:sp>
        <p:nvSpPr>
          <p:cNvPr id="3292165" name="Rectangle 5"/>
          <p:cNvSpPr>
            <a:spLocks noChangeArrowheads="1"/>
          </p:cNvSpPr>
          <p:nvPr/>
        </p:nvSpPr>
        <p:spPr bwMode="auto">
          <a:xfrm>
            <a:off x="0" y="256609"/>
            <a:ext cx="9144000" cy="614922"/>
          </a:xfrm>
          <a:prstGeom prst="rect">
            <a:avLst/>
          </a:prstGeom>
          <a:noFill/>
          <a:ln w="9525" cap="flat" cmpd="sng">
            <a:noFill/>
            <a:prstDash val="solid"/>
            <a:miter lim="800000"/>
            <a:headEnd/>
            <a:tailEnd/>
          </a:ln>
          <a:effectLst/>
        </p:spPr>
        <p:txBody>
          <a:bodyPr lIns="90705" tIns="45357" rIns="90705" bIns="45357"/>
          <a:lstStyle/>
          <a:p>
            <a:pPr algn="ctr" defTabSz="907581">
              <a:defRPr/>
            </a:pPr>
            <a:r>
              <a:rPr lang="en-US" sz="2500" dirty="0">
                <a:solidFill>
                  <a:srgbClr val="006600"/>
                </a:solidFill>
                <a:latin typeface="Arial" pitchFamily="34" charset="0"/>
                <a:cs typeface="Arial" pitchFamily="34" charset="0"/>
              </a:rPr>
              <a:t>FY 2014 BES Budget Appropriation</a:t>
            </a:r>
          </a:p>
        </p:txBody>
      </p:sp>
      <p:sp>
        <p:nvSpPr>
          <p:cNvPr id="23" name="Rectangle 9"/>
          <p:cNvSpPr>
            <a:spLocks noChangeArrowheads="1"/>
          </p:cNvSpPr>
          <p:nvPr/>
        </p:nvSpPr>
        <p:spPr bwMode="auto">
          <a:xfrm>
            <a:off x="6769137" y="766220"/>
            <a:ext cx="2308585" cy="1071204"/>
          </a:xfrm>
          <a:prstGeom prst="rect">
            <a:avLst/>
          </a:prstGeom>
          <a:noFill/>
          <a:ln w="25400">
            <a:solidFill>
              <a:schemeClr val="tx1"/>
            </a:solidFill>
            <a:miter lim="800000"/>
            <a:headEnd/>
            <a:tailEnd/>
          </a:ln>
        </p:spPr>
        <p:txBody>
          <a:bodyPr wrap="square" lIns="73222" tIns="73222" rIns="73222" bIns="73222">
            <a:spAutoFit/>
          </a:bodyPr>
          <a:lstStyle/>
          <a:p>
            <a:pPr algn="ctr" defTabSz="732492"/>
            <a:r>
              <a:rPr lang="en-US" dirty="0">
                <a:solidFill>
                  <a:srgbClr val="000000"/>
                </a:solidFill>
              </a:rPr>
              <a:t>FY 2014 </a:t>
            </a:r>
            <a:r>
              <a:rPr lang="en-US" dirty="0" err="1">
                <a:solidFill>
                  <a:srgbClr val="000000"/>
                </a:solidFill>
              </a:rPr>
              <a:t>Approp</a:t>
            </a:r>
            <a:r>
              <a:rPr lang="en-US" dirty="0">
                <a:solidFill>
                  <a:srgbClr val="000000"/>
                </a:solidFill>
              </a:rPr>
              <a:t>:</a:t>
            </a:r>
          </a:p>
          <a:p>
            <a:pPr algn="ctr" defTabSz="732492"/>
            <a:r>
              <a:rPr lang="en-US" dirty="0">
                <a:solidFill>
                  <a:srgbClr val="000000"/>
                </a:solidFill>
              </a:rPr>
              <a:t>$ 1,712M </a:t>
            </a:r>
          </a:p>
          <a:p>
            <a:pPr algn="ctr" defTabSz="732492"/>
            <a:r>
              <a:rPr lang="en-US" sz="1200" dirty="0">
                <a:solidFill>
                  <a:srgbClr val="000000"/>
                </a:solidFill>
              </a:rPr>
              <a:t>(+116M from FY 2013</a:t>
            </a:r>
          </a:p>
          <a:p>
            <a:pPr algn="ctr" defTabSz="732492"/>
            <a:r>
              <a:rPr lang="en-US" sz="1200" dirty="0">
                <a:solidFill>
                  <a:srgbClr val="000000"/>
                </a:solidFill>
              </a:rPr>
              <a:t>-$150M from FY 2014 Request)</a:t>
            </a:r>
          </a:p>
        </p:txBody>
      </p:sp>
      <p:sp>
        <p:nvSpPr>
          <p:cNvPr id="24" name="Rectangle 4"/>
          <p:cNvSpPr>
            <a:spLocks noChangeArrowheads="1"/>
          </p:cNvSpPr>
          <p:nvPr/>
        </p:nvSpPr>
        <p:spPr bwMode="auto">
          <a:xfrm>
            <a:off x="0" y="766219"/>
            <a:ext cx="3911600" cy="4280310"/>
          </a:xfrm>
          <a:prstGeom prst="rect">
            <a:avLst/>
          </a:prstGeom>
          <a:noFill/>
          <a:ln w="9525">
            <a:noFill/>
            <a:miter lim="800000"/>
            <a:headEnd/>
            <a:tailEnd/>
          </a:ln>
        </p:spPr>
        <p:txBody>
          <a:bodyPr wrap="square" lIns="81432" tIns="40711" rIns="81432" bIns="40711">
            <a:spAutoFit/>
          </a:bodyPr>
          <a:lstStyle/>
          <a:p>
            <a:pPr eaLnBrk="0" hangingPunct="0"/>
            <a:r>
              <a:rPr lang="en-US" sz="2000" dirty="0">
                <a:solidFill>
                  <a:srgbClr val="FF0303"/>
                </a:solidFill>
                <a:cs typeface="Times New Roman" pitchFamily="18" charset="0"/>
              </a:rPr>
              <a:t>Research programs</a:t>
            </a:r>
          </a:p>
          <a:p>
            <a:pPr marL="292032" lvl="1" indent="-177758" eaLnBrk="0" hangingPunct="0">
              <a:spcBef>
                <a:spcPct val="20000"/>
              </a:spcBef>
              <a:buFont typeface="Wingdings" pitchFamily="2" charset="2"/>
              <a:buChar char="§"/>
            </a:pPr>
            <a:r>
              <a:rPr lang="en-US" sz="1700" dirty="0">
                <a:solidFill>
                  <a:srgbClr val="0000CC"/>
                </a:solidFill>
                <a:latin typeface="Arial Narrow" pitchFamily="34" charset="0"/>
                <a:cs typeface="Times New Roman" pitchFamily="18" charset="0"/>
              </a:rPr>
              <a:t>Energy Innovation Hubs &amp; Energy Frontier Research Centers are funded at FY 2013 levels</a:t>
            </a:r>
          </a:p>
          <a:p>
            <a:pPr marL="292032" lvl="1" indent="-177758" eaLnBrk="0" hangingPunct="0">
              <a:spcBef>
                <a:spcPct val="20000"/>
              </a:spcBef>
              <a:buFont typeface="Wingdings" pitchFamily="2" charset="2"/>
              <a:buChar char="§"/>
            </a:pPr>
            <a:r>
              <a:rPr lang="en-US" sz="1700" dirty="0">
                <a:solidFill>
                  <a:srgbClr val="0000CC"/>
                </a:solidFill>
                <a:latin typeface="Arial Narrow" pitchFamily="34" charset="0"/>
                <a:cs typeface="Times New Roman" pitchFamily="18" charset="0"/>
              </a:rPr>
              <a:t>Core Research nearly flat with FY 2013 (+$6M)</a:t>
            </a:r>
          </a:p>
          <a:p>
            <a:pPr marL="292032" lvl="1" indent="-177758" eaLnBrk="0" hangingPunct="0">
              <a:spcBef>
                <a:spcPct val="20000"/>
              </a:spcBef>
              <a:buFont typeface="Wingdings" pitchFamily="2" charset="2"/>
              <a:buChar char="§"/>
            </a:pPr>
            <a:r>
              <a:rPr lang="en-US" sz="1700" dirty="0" err="1">
                <a:solidFill>
                  <a:srgbClr val="0000CC"/>
                </a:solidFill>
                <a:latin typeface="Arial Narrow" pitchFamily="34" charset="0"/>
                <a:cs typeface="Times New Roman" pitchFamily="18" charset="0"/>
              </a:rPr>
              <a:t>EPSCoR</a:t>
            </a:r>
            <a:r>
              <a:rPr lang="en-US" sz="1700" dirty="0">
                <a:solidFill>
                  <a:srgbClr val="0000CC"/>
                </a:solidFill>
                <a:latin typeface="Arial Narrow" pitchFamily="34" charset="0"/>
                <a:cs typeface="Times New Roman" pitchFamily="18" charset="0"/>
              </a:rPr>
              <a:t> (~$10M)</a:t>
            </a:r>
          </a:p>
          <a:p>
            <a:pPr marL="292032" lvl="1" indent="-177758" eaLnBrk="0" hangingPunct="0">
              <a:spcBef>
                <a:spcPct val="20000"/>
              </a:spcBef>
              <a:buFont typeface="Wingdings" pitchFamily="2" charset="2"/>
              <a:buChar char="§"/>
            </a:pPr>
            <a:r>
              <a:rPr lang="en-US" sz="1700" dirty="0">
                <a:solidFill>
                  <a:srgbClr val="0000CC"/>
                </a:solidFill>
                <a:latin typeface="Arial Narrow" pitchFamily="34" charset="0"/>
                <a:cs typeface="Times New Roman" pitchFamily="18" charset="0"/>
              </a:rPr>
              <a:t>Full funding of financial assistance awards of $1M or less.</a:t>
            </a:r>
          </a:p>
          <a:p>
            <a:pPr marL="292032" lvl="1" indent="-177758" eaLnBrk="0" hangingPunct="0">
              <a:spcBef>
                <a:spcPct val="20000"/>
              </a:spcBef>
              <a:buFont typeface="Wingdings" pitchFamily="2" charset="2"/>
              <a:buChar char="§"/>
            </a:pPr>
            <a:endParaRPr lang="en-US" sz="1100" dirty="0">
              <a:solidFill>
                <a:srgbClr val="0000CC"/>
              </a:solidFill>
              <a:cs typeface="Times New Roman" pitchFamily="18" charset="0"/>
            </a:endParaRPr>
          </a:p>
          <a:p>
            <a:pPr marL="292032" indent="-292032" eaLnBrk="0" hangingPunct="0"/>
            <a:r>
              <a:rPr lang="en-US" sz="2000" dirty="0">
                <a:solidFill>
                  <a:srgbClr val="FF0303"/>
                </a:solidFill>
                <a:cs typeface="Times New Roman" pitchFamily="18" charset="0"/>
              </a:rPr>
              <a:t>Scientific user facilities</a:t>
            </a:r>
            <a:endParaRPr lang="en-US" sz="900" dirty="0">
              <a:solidFill>
                <a:srgbClr val="0000CC"/>
              </a:solidFill>
              <a:cs typeface="Times New Roman" pitchFamily="18" charset="0"/>
            </a:endParaRPr>
          </a:p>
          <a:p>
            <a:pPr marL="292032" lvl="2" indent="-177758" eaLnBrk="0" hangingPunct="0">
              <a:buFont typeface="Wingdings" pitchFamily="2" charset="2"/>
              <a:buChar char="§"/>
            </a:pPr>
            <a:r>
              <a:rPr lang="en-US" sz="1700" dirty="0">
                <a:solidFill>
                  <a:srgbClr val="0000CC"/>
                </a:solidFill>
                <a:latin typeface="Arial Narrow" pitchFamily="34" charset="0"/>
                <a:cs typeface="Times New Roman" pitchFamily="18" charset="0"/>
              </a:rPr>
              <a:t>Facilities at ~97% of optimal operations</a:t>
            </a:r>
          </a:p>
          <a:p>
            <a:pPr marL="292032" lvl="2" indent="-177758" eaLnBrk="0" hangingPunct="0">
              <a:buFont typeface="Wingdings" pitchFamily="2" charset="2"/>
              <a:buChar char="§"/>
            </a:pPr>
            <a:r>
              <a:rPr lang="en-US" sz="1700" dirty="0">
                <a:solidFill>
                  <a:srgbClr val="0000CC"/>
                </a:solidFill>
                <a:latin typeface="Arial Narrow" pitchFamily="34" charset="0"/>
                <a:cs typeface="Times New Roman" pitchFamily="18" charset="0"/>
              </a:rPr>
              <a:t>NSLS-II early ops ($56M)</a:t>
            </a:r>
          </a:p>
          <a:p>
            <a:pPr marL="120168" indent="-120168" eaLnBrk="0" hangingPunct="0">
              <a:buFont typeface="Wingdings" pitchFamily="2" charset="2"/>
              <a:buChar char="§"/>
            </a:pPr>
            <a:endParaRPr lang="fr-FR" dirty="0">
              <a:solidFill>
                <a:srgbClr val="0000CC"/>
              </a:solidFill>
            </a:endParaRPr>
          </a:p>
          <a:p>
            <a:pPr marL="460858" lvl="1" indent="-183771" eaLnBrk="0" hangingPunct="0">
              <a:buFont typeface="Wingdings" pitchFamily="2" charset="2"/>
              <a:buChar char="§"/>
            </a:pPr>
            <a:endParaRPr lang="en-US" dirty="0">
              <a:solidFill>
                <a:srgbClr val="0000CC"/>
              </a:solidFill>
            </a:endParaRPr>
          </a:p>
        </p:txBody>
      </p:sp>
      <p:sp>
        <p:nvSpPr>
          <p:cNvPr id="39" name="Rectangle 38"/>
          <p:cNvSpPr/>
          <p:nvPr/>
        </p:nvSpPr>
        <p:spPr>
          <a:xfrm>
            <a:off x="0" y="4710404"/>
            <a:ext cx="8077200" cy="2152196"/>
          </a:xfrm>
          <a:prstGeom prst="rect">
            <a:avLst/>
          </a:prstGeom>
        </p:spPr>
        <p:txBody>
          <a:bodyPr wrap="square" lIns="81607" tIns="40801" rIns="81607" bIns="40801">
            <a:spAutoFit/>
          </a:bodyPr>
          <a:lstStyle/>
          <a:p>
            <a:pPr eaLnBrk="0" hangingPunct="0"/>
            <a:r>
              <a:rPr lang="en-US" sz="2000" dirty="0">
                <a:solidFill>
                  <a:srgbClr val="FF0303"/>
                </a:solidFill>
                <a:cs typeface="Times New Roman" pitchFamily="18" charset="0"/>
              </a:rPr>
              <a:t>Construction and instrumentation</a:t>
            </a:r>
          </a:p>
          <a:p>
            <a:pPr marL="292032" lvl="1" indent="-177758" eaLnBrk="0" hangingPunct="0">
              <a:buFont typeface="Wingdings" pitchFamily="2" charset="2"/>
              <a:buChar char="§"/>
            </a:pPr>
            <a:r>
              <a:rPr lang="en-US" sz="1700" dirty="0">
                <a:solidFill>
                  <a:srgbClr val="0000CC"/>
                </a:solidFill>
                <a:latin typeface="Arial Narrow" pitchFamily="34" charset="0"/>
                <a:cs typeface="Times New Roman" pitchFamily="18" charset="0"/>
              </a:rPr>
              <a:t>Construction and MIE projects are funded at optimal or near-optimal levels:</a:t>
            </a:r>
          </a:p>
          <a:p>
            <a:pPr marL="857050" lvl="2" indent="-285684" eaLnBrk="0" hangingPunct="0">
              <a:buFont typeface="Calibri" pitchFamily="34" charset="0"/>
              <a:buChar char="─"/>
            </a:pPr>
            <a:r>
              <a:rPr lang="en-US" sz="1700" dirty="0">
                <a:solidFill>
                  <a:srgbClr val="0000CC"/>
                </a:solidFill>
                <a:latin typeface="Arial Narrow" pitchFamily="34" charset="0"/>
                <a:cs typeface="Times New Roman" pitchFamily="18" charset="0"/>
              </a:rPr>
              <a:t>National Synchrotron Light Source-II ($53.7M)  and NEXT instrumentation ($25M)</a:t>
            </a:r>
          </a:p>
          <a:p>
            <a:pPr marL="857050" lvl="2" indent="-285684" eaLnBrk="0" hangingPunct="0">
              <a:spcBef>
                <a:spcPct val="15000"/>
              </a:spcBef>
              <a:buFont typeface="Calibri" pitchFamily="34" charset="0"/>
              <a:buChar char="─"/>
            </a:pPr>
            <a:r>
              <a:rPr lang="fr-FR" sz="1700" dirty="0">
                <a:solidFill>
                  <a:srgbClr val="0000CC"/>
                </a:solidFill>
                <a:latin typeface="Arial Narrow" pitchFamily="34" charset="0"/>
              </a:rPr>
              <a:t>Advanced Photon Source upgrade ($20M)</a:t>
            </a:r>
          </a:p>
          <a:p>
            <a:pPr marL="857050" lvl="2" indent="-285684" eaLnBrk="0" hangingPunct="0">
              <a:spcBef>
                <a:spcPct val="15000"/>
              </a:spcBef>
              <a:buFont typeface="Calibri" pitchFamily="34" charset="0"/>
              <a:buChar char="─"/>
            </a:pPr>
            <a:r>
              <a:rPr lang="fr-FR" sz="1700" dirty="0" err="1">
                <a:solidFill>
                  <a:srgbClr val="0000CC"/>
                </a:solidFill>
                <a:latin typeface="Arial Narrow" pitchFamily="34" charset="0"/>
              </a:rPr>
              <a:t>Linac</a:t>
            </a:r>
            <a:r>
              <a:rPr lang="fr-FR" sz="1700" dirty="0">
                <a:solidFill>
                  <a:srgbClr val="0000CC"/>
                </a:solidFill>
                <a:latin typeface="Arial Narrow" pitchFamily="34" charset="0"/>
              </a:rPr>
              <a:t> </a:t>
            </a:r>
            <a:r>
              <a:rPr lang="fr-FR" sz="1700" dirty="0" err="1">
                <a:solidFill>
                  <a:srgbClr val="0000CC"/>
                </a:solidFill>
                <a:latin typeface="Arial Narrow" pitchFamily="34" charset="0"/>
              </a:rPr>
              <a:t>Coherent</a:t>
            </a:r>
            <a:r>
              <a:rPr lang="fr-FR" sz="1700" dirty="0">
                <a:solidFill>
                  <a:srgbClr val="0000CC"/>
                </a:solidFill>
                <a:latin typeface="Arial Narrow" pitchFamily="34" charset="0"/>
              </a:rPr>
              <a:t> Light Source-II ($85.7M)</a:t>
            </a:r>
          </a:p>
          <a:p>
            <a:pPr marL="460858" lvl="1" indent="-183771" eaLnBrk="0" hangingPunct="0">
              <a:spcBef>
                <a:spcPct val="15000"/>
              </a:spcBef>
            </a:pPr>
            <a:endParaRPr lang="fr-FR" dirty="0">
              <a:solidFill>
                <a:srgbClr val="0000CC"/>
              </a:solidFill>
            </a:endParaRPr>
          </a:p>
          <a:p>
            <a:pPr marL="460858" lvl="1" indent="-183771" eaLnBrk="0" hangingPunct="0">
              <a:spcBef>
                <a:spcPct val="15000"/>
              </a:spcBef>
            </a:pPr>
            <a:r>
              <a:rPr lang="fr-FR" dirty="0">
                <a:solidFill>
                  <a:srgbClr val="0000CC"/>
                </a:solidFill>
              </a:rPr>
              <a:t>	</a:t>
            </a:r>
            <a:endParaRPr lang="en-US" dirty="0"/>
          </a:p>
        </p:txBody>
      </p:sp>
      <p:sp>
        <p:nvSpPr>
          <p:cNvPr id="26"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40731"/>
            <a:ext cx="9143999" cy="769441"/>
          </a:xfrm>
          <a:prstGeom prst="rect">
            <a:avLst/>
          </a:prstGeom>
        </p:spPr>
        <p:txBody>
          <a:bodyPr wrap="square" lIns="91418" tIns="45709" rIns="91418" bIns="45709">
            <a:spAutoFit/>
          </a:bodyPr>
          <a:lstStyle/>
          <a:p>
            <a:pPr algn="ctr"/>
            <a:endParaRPr lang="en-US" sz="2200" dirty="0">
              <a:solidFill>
                <a:srgbClr val="106636"/>
              </a:solidFill>
            </a:endParaRPr>
          </a:p>
          <a:p>
            <a:pPr algn="ctr"/>
            <a:r>
              <a:rPr lang="en-US" sz="2200" dirty="0">
                <a:solidFill>
                  <a:srgbClr val="106636"/>
                </a:solidFill>
              </a:rPr>
              <a:t>Status of Implementing Full Funding of Financial Assistance Awards</a:t>
            </a:r>
          </a:p>
        </p:txBody>
      </p:sp>
      <p:sp>
        <p:nvSpPr>
          <p:cNvPr id="25601" name="Rectangle 1"/>
          <p:cNvSpPr>
            <a:spLocks noChangeArrowheads="1"/>
          </p:cNvSpPr>
          <p:nvPr/>
        </p:nvSpPr>
        <p:spPr bwMode="auto">
          <a:xfrm>
            <a:off x="322587" y="3851912"/>
            <a:ext cx="8449912" cy="2262136"/>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166650" indent="-166650" defTabSz="914186">
              <a:spcAft>
                <a:spcPts val="600"/>
              </a:spcAft>
              <a:buFont typeface="Wingdings" pitchFamily="2" charset="2"/>
              <a:buChar char="§"/>
            </a:pPr>
            <a:r>
              <a:rPr lang="en-US" sz="1400" dirty="0">
                <a:latin typeface="Arial" pitchFamily="34" charset="0"/>
                <a:ea typeface="Calibri" pitchFamily="34" charset="0"/>
              </a:rPr>
              <a:t>To comply with full funding of all awards under $1M, the two research divisions are making a concerted effort to use all available options, including shortened budget periods, “terminal renewals,” and no cost extensions (NCE) to maintain quality and portfolio balance.</a:t>
            </a:r>
          </a:p>
          <a:p>
            <a:pPr marL="166650" indent="-166650" eaLnBrk="0" hangingPunct="0">
              <a:spcAft>
                <a:spcPts val="600"/>
              </a:spcAft>
              <a:buFont typeface="Wingdings" pitchFamily="2" charset="2"/>
              <a:buChar char="§"/>
            </a:pPr>
            <a:r>
              <a:rPr lang="en-US" sz="1400" dirty="0">
                <a:latin typeface="Arial" pitchFamily="34" charset="0"/>
                <a:ea typeface="Calibri" pitchFamily="34" charset="0"/>
              </a:rPr>
              <a:t>While the NCE approach affords extra flexibility to adjust to the full funding requirement, it also delays the time for the divisions to return to the normal portfolio size and success rates.</a:t>
            </a:r>
            <a:endParaRPr lang="en-US" sz="1400" dirty="0">
              <a:latin typeface="Arial" pitchFamily="34" charset="0"/>
            </a:endParaRPr>
          </a:p>
          <a:p>
            <a:pPr marL="166650" indent="-166650" defTabSz="914186" eaLnBrk="0" hangingPunct="0">
              <a:spcAft>
                <a:spcPts val="600"/>
              </a:spcAft>
              <a:buFont typeface="Wingdings" pitchFamily="2" charset="2"/>
              <a:buChar char="§"/>
            </a:pPr>
            <a:r>
              <a:rPr lang="en-US" sz="1400" dirty="0">
                <a:latin typeface="Arial" pitchFamily="34" charset="0"/>
                <a:ea typeface="Calibri" pitchFamily="34" charset="0"/>
              </a:rPr>
              <a:t>For MSE, the renewal rate was reduced from ~80% (historic value) to ~70% in FY 2013 (anticipation of full funding) to ~50% in FY 2014.  The new award rate decreased from ~22% to ~15%</a:t>
            </a:r>
          </a:p>
          <a:p>
            <a:pPr marL="166650" indent="-166650" eaLnBrk="0" hangingPunct="0">
              <a:spcAft>
                <a:spcPts val="600"/>
              </a:spcAft>
              <a:buFont typeface="Wingdings" pitchFamily="2" charset="2"/>
              <a:buChar char="§"/>
            </a:pPr>
            <a:r>
              <a:rPr lang="en-US" sz="1400" dirty="0">
                <a:latin typeface="Arial" pitchFamily="34" charset="0"/>
                <a:ea typeface="Calibri" pitchFamily="34" charset="0"/>
              </a:rPr>
              <a:t>For CSGB, the renewal rate was reduced from ~80% (historic value) to ~65% in FY 2013 to ~40% in FY 2014.  The new award rate was reduced from ~40% to ~20%</a:t>
            </a:r>
          </a:p>
        </p:txBody>
      </p:sp>
      <p:sp>
        <p:nvSpPr>
          <p:cNvPr id="2" name="TextBox 1"/>
          <p:cNvSpPr txBox="1"/>
          <p:nvPr/>
        </p:nvSpPr>
        <p:spPr>
          <a:xfrm>
            <a:off x="322587" y="1440282"/>
            <a:ext cx="400065" cy="1708460"/>
          </a:xfrm>
          <a:prstGeom prst="rect">
            <a:avLst/>
          </a:prstGeom>
          <a:noFill/>
        </p:spPr>
        <p:txBody>
          <a:bodyPr vert="vert270" wrap="square" lIns="91418" tIns="45709" rIns="91418" bIns="45709" rtlCol="0">
            <a:spAutoFit/>
          </a:bodyPr>
          <a:lstStyle/>
          <a:p>
            <a:pPr algn="ctr"/>
            <a:r>
              <a:rPr lang="en-US" sz="1400" b="1" dirty="0">
                <a:latin typeface="Arial Narrow" pitchFamily="34" charset="0"/>
              </a:rPr>
              <a:t># of Proposals</a:t>
            </a:r>
          </a:p>
        </p:txBody>
      </p:sp>
      <p:sp>
        <p:nvSpPr>
          <p:cNvPr id="22" name="TextBox 21"/>
          <p:cNvSpPr txBox="1"/>
          <p:nvPr/>
        </p:nvSpPr>
        <p:spPr>
          <a:xfrm>
            <a:off x="4934993" y="1440812"/>
            <a:ext cx="400065" cy="1738926"/>
          </a:xfrm>
          <a:prstGeom prst="rect">
            <a:avLst/>
          </a:prstGeom>
          <a:noFill/>
        </p:spPr>
        <p:txBody>
          <a:bodyPr vert="vert270" wrap="square" lIns="91418" tIns="45709" rIns="91418" bIns="45709" rtlCol="0">
            <a:spAutoFit/>
          </a:bodyPr>
          <a:lstStyle/>
          <a:p>
            <a:pPr algn="ctr"/>
            <a:r>
              <a:rPr lang="en-US" sz="1400" b="1" dirty="0">
                <a:latin typeface="Arial Narrow" pitchFamily="34" charset="0"/>
              </a:rPr>
              <a:t># of Proposals</a:t>
            </a:r>
          </a:p>
        </p:txBody>
      </p:sp>
      <p:graphicFrame>
        <p:nvGraphicFramePr>
          <p:cNvPr id="8" name="Chart 7"/>
          <p:cNvGraphicFramePr>
            <a:graphicFrameLocks/>
          </p:cNvGraphicFramePr>
          <p:nvPr>
            <p:extLst>
              <p:ext uri="{D42A27DB-BD31-4B8C-83A1-F6EECF244321}">
                <p14:modId xmlns:p14="http://schemas.microsoft.com/office/powerpoint/2010/main" val="2592256903"/>
              </p:ext>
            </p:extLst>
          </p:nvPr>
        </p:nvGraphicFramePr>
        <p:xfrm>
          <a:off x="147638" y="938675"/>
          <a:ext cx="442436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134748608"/>
              </p:ext>
            </p:extLst>
          </p:nvPr>
        </p:nvGraphicFramePr>
        <p:xfrm>
          <a:off x="4700399" y="923442"/>
          <a:ext cx="394811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6</a:t>
            </a:fld>
            <a:endParaRPr lang="en-US" dirty="0"/>
          </a:p>
        </p:txBody>
      </p:sp>
    </p:spTree>
    <p:extLst>
      <p:ext uri="{BB962C8B-B14F-4D97-AF65-F5344CB8AC3E}">
        <p14:creationId xmlns:p14="http://schemas.microsoft.com/office/powerpoint/2010/main" val="32600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35" t="4867" r="6244"/>
          <a:stretch/>
        </p:blipFill>
        <p:spPr>
          <a:xfrm>
            <a:off x="5234155" y="812238"/>
            <a:ext cx="3657600" cy="2893353"/>
          </a:xfrm>
          <a:prstGeom prst="rect">
            <a:avLst/>
          </a:prstGeom>
        </p:spPr>
      </p:pic>
      <p:sp>
        <p:nvSpPr>
          <p:cNvPr id="3292165" name="Rectangle 5"/>
          <p:cNvSpPr>
            <a:spLocks noChangeArrowheads="1"/>
          </p:cNvSpPr>
          <p:nvPr/>
        </p:nvSpPr>
        <p:spPr bwMode="auto">
          <a:xfrm>
            <a:off x="0" y="8"/>
            <a:ext cx="9144000" cy="754743"/>
          </a:xfrm>
          <a:prstGeom prst="rect">
            <a:avLst/>
          </a:prstGeom>
          <a:noFill/>
          <a:ln w="9525" cap="flat" cmpd="sng">
            <a:noFill/>
            <a:prstDash val="solid"/>
            <a:miter lim="800000"/>
            <a:headEnd/>
            <a:tailEnd/>
          </a:ln>
          <a:effectLst/>
        </p:spPr>
        <p:txBody>
          <a:bodyPr lIns="90875" tIns="45442" rIns="90875" bIns="45442"/>
          <a:lstStyle/>
          <a:p>
            <a:pPr algn="ctr" defTabSz="909279">
              <a:defRPr/>
            </a:pPr>
            <a:r>
              <a:rPr lang="en-US" sz="2400" dirty="0">
                <a:solidFill>
                  <a:srgbClr val="106636"/>
                </a:solidFill>
                <a:latin typeface="Arial" pitchFamily="34" charset="0"/>
                <a:cs typeface="Arial" pitchFamily="34" charset="0"/>
              </a:rPr>
              <a:t>Energy Frontier Research Centers</a:t>
            </a:r>
          </a:p>
          <a:p>
            <a:pPr algn="ctr" defTabSz="913331">
              <a:defRPr/>
            </a:pPr>
            <a:r>
              <a:rPr lang="en-US" dirty="0">
                <a:solidFill>
                  <a:srgbClr val="106636"/>
                </a:solidFill>
                <a:latin typeface="Arial" pitchFamily="34" charset="0"/>
                <a:cs typeface="Arial" pitchFamily="34" charset="0"/>
              </a:rPr>
              <a:t>46 EFRCs were launched in late FY 2009; $777M for 5 Years</a:t>
            </a:r>
          </a:p>
          <a:p>
            <a:pPr algn="ctr" defTabSz="909279">
              <a:defRPr/>
            </a:pPr>
            <a:endParaRPr lang="en-US" sz="2400" i="1" dirty="0">
              <a:solidFill>
                <a:srgbClr val="106636"/>
              </a:solidFill>
              <a:effectLst>
                <a:outerShdw blurRad="38100" dist="38100" dir="2700000" algn="tl">
                  <a:srgbClr val="000000">
                    <a:alpha val="43137"/>
                  </a:srgbClr>
                </a:outerShdw>
              </a:effectLst>
              <a:cs typeface="Arial" pitchFamily="34" charset="0"/>
            </a:endParaRPr>
          </a:p>
        </p:txBody>
      </p:sp>
      <p:sp>
        <p:nvSpPr>
          <p:cNvPr id="41" name="TextBox 5"/>
          <p:cNvSpPr txBox="1">
            <a:spLocks noChangeArrowheads="1"/>
          </p:cNvSpPr>
          <p:nvPr/>
        </p:nvSpPr>
        <p:spPr bwMode="auto">
          <a:xfrm>
            <a:off x="227084" y="812238"/>
            <a:ext cx="6488311" cy="5316574"/>
          </a:xfrm>
          <a:prstGeom prst="rect">
            <a:avLst/>
          </a:prstGeom>
          <a:noFill/>
          <a:ln w="9525">
            <a:noFill/>
            <a:miter lim="800000"/>
            <a:headEnd/>
            <a:tailEnd/>
          </a:ln>
        </p:spPr>
        <p:txBody>
          <a:bodyPr wrap="square" lIns="91173" tIns="45588" rIns="91173" bIns="45588">
            <a:spAutoFit/>
          </a:bodyPr>
          <a:lstStyle/>
          <a:p>
            <a:pPr>
              <a:spcAft>
                <a:spcPts val="300"/>
              </a:spcAft>
            </a:pPr>
            <a:r>
              <a:rPr lang="en-US" sz="1600" dirty="0">
                <a:solidFill>
                  <a:prstClr val="black"/>
                </a:solidFill>
                <a:latin typeface="Arial" pitchFamily="34" charset="0"/>
                <a:cs typeface="Arial" pitchFamily="34" charset="0"/>
              </a:rPr>
              <a:t>Participants:</a:t>
            </a:r>
          </a:p>
          <a:p>
            <a:pPr marL="287034" lvl="2" indent="-158586">
              <a:spcAft>
                <a:spcPts val="300"/>
              </a:spcAft>
              <a:buFont typeface="Wingdings" pitchFamily="2" charset="2"/>
              <a:buChar char="§"/>
            </a:pPr>
            <a:r>
              <a:rPr lang="en-US" sz="1600" dirty="0">
                <a:solidFill>
                  <a:prstClr val="black"/>
                </a:solidFill>
                <a:latin typeface="Arial" pitchFamily="34" charset="0"/>
                <a:cs typeface="Arial" pitchFamily="34" charset="0"/>
              </a:rPr>
              <a:t>46 EFRCs in 35 States + Washington D.C.</a:t>
            </a:r>
          </a:p>
          <a:p>
            <a:pPr marL="287034" lvl="2" indent="-166513">
              <a:spcAft>
                <a:spcPts val="300"/>
              </a:spcAft>
              <a:buFont typeface="Wingdings" pitchFamily="2" charset="2"/>
              <a:buChar char="§"/>
            </a:pPr>
            <a:r>
              <a:rPr lang="en-US" sz="1600" dirty="0">
                <a:solidFill>
                  <a:prstClr val="black"/>
                </a:solidFill>
                <a:latin typeface="Arial" pitchFamily="34" charset="0"/>
                <a:cs typeface="Arial" pitchFamily="34" charset="0"/>
              </a:rPr>
              <a:t>~850 senior investigators and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~2,000 students, postdoctoral fellows, and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technical staff at ~115 institutions</a:t>
            </a:r>
          </a:p>
          <a:p>
            <a:pPr marL="287034" lvl="2" indent="-158586">
              <a:spcAft>
                <a:spcPts val="300"/>
              </a:spcAft>
              <a:buFont typeface="Wingdings" pitchFamily="2" charset="2"/>
              <a:buChar char="§"/>
            </a:pPr>
            <a:r>
              <a:rPr lang="en-US" sz="1600" dirty="0">
                <a:solidFill>
                  <a:prstClr val="black"/>
                </a:solidFill>
                <a:latin typeface="Arial" pitchFamily="34" charset="0"/>
                <a:cs typeface="Arial" pitchFamily="34" charset="0"/>
              </a:rPr>
              <a:t>&gt; 260 scientific advisory board members </a:t>
            </a:r>
          </a:p>
          <a:p>
            <a:pPr marL="287034" lvl="2" indent="-158586">
              <a:spcAft>
                <a:spcPts val="300"/>
              </a:spcAft>
            </a:pPr>
            <a:r>
              <a:rPr lang="en-US" sz="1600" dirty="0">
                <a:solidFill>
                  <a:prstClr val="black"/>
                </a:solidFill>
                <a:latin typeface="Arial" pitchFamily="34" charset="0"/>
                <a:cs typeface="Arial" pitchFamily="34" charset="0"/>
              </a:rPr>
              <a:t>	from 13 countries and &gt; 40 companies</a:t>
            </a:r>
          </a:p>
          <a:p>
            <a:pPr marL="287034" lvl="2" indent="-158586">
              <a:spcAft>
                <a:spcPts val="300"/>
              </a:spcAft>
            </a:pPr>
            <a:endParaRPr lang="en-US" sz="1600" b="0" u="none" dirty="0">
              <a:solidFill>
                <a:prstClr val="black"/>
              </a:solidFill>
              <a:latin typeface="Arial" pitchFamily="34" charset="0"/>
              <a:cs typeface="Arial" pitchFamily="34" charset="0"/>
            </a:endParaRPr>
          </a:p>
          <a:p>
            <a:pPr>
              <a:spcAft>
                <a:spcPts val="300"/>
              </a:spcAft>
            </a:pPr>
            <a:r>
              <a:rPr lang="en-US" sz="1600" dirty="0">
                <a:solidFill>
                  <a:prstClr val="black"/>
                </a:solidFill>
                <a:latin typeface="Arial" pitchFamily="34" charset="0"/>
                <a:cs typeface="Arial" pitchFamily="34" charset="0"/>
              </a:rPr>
              <a:t>Progress to-date (~4.5 years funding):</a:t>
            </a:r>
          </a:p>
          <a:p>
            <a:pPr marL="283864" lvl="2" indent="-169684">
              <a:spcAft>
                <a:spcPts val="300"/>
              </a:spcAft>
              <a:buFont typeface="Wingdings" pitchFamily="2" charset="2"/>
              <a:buChar char="§"/>
            </a:pPr>
            <a:r>
              <a:rPr lang="en-US" sz="1600" dirty="0">
                <a:solidFill>
                  <a:prstClr val="black"/>
                </a:solidFill>
                <a:latin typeface="Arial" pitchFamily="34" charset="0"/>
                <a:cs typeface="Arial" pitchFamily="34" charset="0"/>
              </a:rPr>
              <a:t>&gt;5,400 peer-reviewed papers including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&gt;215 publications in </a:t>
            </a:r>
            <a:r>
              <a:rPr lang="en-US" sz="1600" i="1" dirty="0">
                <a:solidFill>
                  <a:prstClr val="black"/>
                </a:solidFill>
                <a:latin typeface="Arial" pitchFamily="34" charset="0"/>
                <a:cs typeface="Arial" pitchFamily="34" charset="0"/>
              </a:rPr>
              <a:t>Science</a:t>
            </a:r>
            <a:r>
              <a:rPr lang="en-US" sz="1600" dirty="0">
                <a:solidFill>
                  <a:prstClr val="black"/>
                </a:solidFill>
                <a:latin typeface="Arial" pitchFamily="34" charset="0"/>
                <a:cs typeface="Arial" pitchFamily="34" charset="0"/>
              </a:rPr>
              <a:t> and </a:t>
            </a:r>
            <a:r>
              <a:rPr lang="en-US" sz="1600" i="1" dirty="0">
                <a:solidFill>
                  <a:prstClr val="black"/>
                </a:solidFill>
                <a:latin typeface="Arial" pitchFamily="34" charset="0"/>
                <a:cs typeface="Arial" pitchFamily="34" charset="0"/>
              </a:rPr>
              <a:t>Nature</a:t>
            </a:r>
            <a:endParaRPr lang="en-US" sz="1600" dirty="0">
              <a:solidFill>
                <a:prstClr val="black"/>
              </a:solidFill>
              <a:latin typeface="Arial" pitchFamily="34" charset="0"/>
              <a:cs typeface="Arial" pitchFamily="34" charset="0"/>
            </a:endParaRPr>
          </a:p>
          <a:p>
            <a:pPr marL="283864" lvl="2" indent="-169684">
              <a:spcAft>
                <a:spcPts val="300"/>
              </a:spcAft>
              <a:buFont typeface="Wingdings" pitchFamily="2" charset="2"/>
              <a:buChar char="§"/>
            </a:pPr>
            <a:r>
              <a:rPr lang="en-US" sz="1600" dirty="0">
                <a:solidFill>
                  <a:prstClr val="black"/>
                </a:solidFill>
                <a:latin typeface="Arial" pitchFamily="34" charset="0"/>
                <a:cs typeface="Arial" pitchFamily="34" charset="0"/>
              </a:rPr>
              <a:t>17 PECASE and 15 DOE Early Career Awards</a:t>
            </a:r>
          </a:p>
          <a:p>
            <a:pPr marL="283864" lvl="2" indent="-169684">
              <a:spcAft>
                <a:spcPts val="300"/>
              </a:spcAft>
              <a:buFont typeface="Wingdings" pitchFamily="2" charset="2"/>
              <a:buChar char="§"/>
            </a:pPr>
            <a:r>
              <a:rPr lang="en-US" sz="1600" dirty="0">
                <a:solidFill>
                  <a:prstClr val="black"/>
                </a:solidFill>
                <a:latin typeface="Arial" pitchFamily="34" charset="0"/>
                <a:cs typeface="Arial" pitchFamily="34" charset="0"/>
              </a:rPr>
              <a:t>37 EFRCs have created over 280 US and 180 foreign patent applications, nearly 100 patent/invention disclosures,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and at least 70 licenses</a:t>
            </a:r>
          </a:p>
          <a:p>
            <a:pPr marL="283864" lvl="2" indent="-169684">
              <a:spcAft>
                <a:spcPts val="300"/>
              </a:spcAft>
              <a:buFont typeface="Wingdings" pitchFamily="2" charset="2"/>
              <a:buChar char="§"/>
            </a:pPr>
            <a:r>
              <a:rPr lang="en-US" sz="1600" dirty="0">
                <a:solidFill>
                  <a:prstClr val="black"/>
                </a:solidFill>
                <a:latin typeface="Arial" pitchFamily="34" charset="0"/>
                <a:cs typeface="Arial" pitchFamily="34" charset="0"/>
              </a:rPr>
              <a:t>~ 70 companies have benefited from EFRC research</a:t>
            </a:r>
          </a:p>
          <a:p>
            <a:pPr marL="283864" lvl="2" indent="-169684">
              <a:spcAft>
                <a:spcPts val="300"/>
              </a:spcAft>
              <a:buFont typeface="Wingdings" pitchFamily="2" charset="2"/>
              <a:buChar char="§"/>
            </a:pPr>
            <a:r>
              <a:rPr lang="en-US" sz="1600" dirty="0">
                <a:solidFill>
                  <a:prstClr val="black"/>
                </a:solidFill>
                <a:latin typeface="Arial" pitchFamily="34" charset="0"/>
                <a:cs typeface="Arial" pitchFamily="34" charset="0"/>
              </a:rPr>
              <a:t>EFRC students and staff now work in: &gt; 300 university faculty and staff positions; &gt; 475 industrial positions; </a:t>
            </a:r>
            <a:br>
              <a:rPr lang="en-US" sz="1600" dirty="0">
                <a:solidFill>
                  <a:prstClr val="black"/>
                </a:solidFill>
                <a:latin typeface="Arial" pitchFamily="34" charset="0"/>
                <a:cs typeface="Arial" pitchFamily="34" charset="0"/>
              </a:rPr>
            </a:br>
            <a:r>
              <a:rPr lang="en-US" sz="1600" dirty="0">
                <a:solidFill>
                  <a:prstClr val="black"/>
                </a:solidFill>
                <a:latin typeface="Arial" pitchFamily="34" charset="0"/>
                <a:cs typeface="Arial" pitchFamily="34" charset="0"/>
              </a:rPr>
              <a:t>&gt; 200 national labs, government, and non-profit positions</a:t>
            </a:r>
          </a:p>
        </p:txBody>
      </p:sp>
      <p:sp>
        <p:nvSpPr>
          <p:cNvPr id="12" name="TextBox 11"/>
          <p:cNvSpPr txBox="1"/>
          <p:nvPr/>
        </p:nvSpPr>
        <p:spPr>
          <a:xfrm>
            <a:off x="6557871" y="5994407"/>
            <a:ext cx="2513485" cy="276924"/>
          </a:xfrm>
          <a:prstGeom prst="rect">
            <a:avLst/>
          </a:prstGeom>
          <a:noFill/>
        </p:spPr>
        <p:txBody>
          <a:bodyPr wrap="none" lIns="91344" tIns="45672" rIns="91344" bIns="45672" rtlCol="0">
            <a:spAutoFit/>
          </a:bodyPr>
          <a:lstStyle/>
          <a:p>
            <a:pPr fontAlgn="base">
              <a:spcBef>
                <a:spcPct val="0"/>
              </a:spcBef>
              <a:spcAft>
                <a:spcPct val="0"/>
              </a:spcAft>
            </a:pPr>
            <a:r>
              <a:rPr lang="en-US" sz="1200" dirty="0">
                <a:solidFill>
                  <a:prstClr val="black"/>
                </a:solidFill>
                <a:hlinkClick r:id="rId4"/>
              </a:rPr>
              <a:t>http://science.energy.gov/bes/efrc/</a:t>
            </a:r>
            <a:endParaRPr lang="en-US" sz="1200" dirty="0">
              <a:solidFill>
                <a:prstClr val="black"/>
              </a:solidFill>
            </a:endParaRPr>
          </a:p>
        </p:txBody>
      </p:sp>
      <p:pic>
        <p:nvPicPr>
          <p:cNvPr id="7" name="Picture 6" descr="efrc_tech_report_cover_2012_v3_sm.jpg"/>
          <p:cNvPicPr>
            <a:picLocks noChangeAspect="1"/>
          </p:cNvPicPr>
          <p:nvPr/>
        </p:nvPicPr>
        <p:blipFill>
          <a:blip r:embed="rId5" cstate="print"/>
          <a:stretch>
            <a:fillRect/>
          </a:stretch>
        </p:blipFill>
        <p:spPr>
          <a:xfrm>
            <a:off x="6715395" y="3730167"/>
            <a:ext cx="1771022" cy="2286000"/>
          </a:xfrm>
          <a:prstGeom prst="rect">
            <a:avLst/>
          </a:prstGeom>
          <a:ln w="9525">
            <a:solidFill>
              <a:schemeClr val="tx1"/>
            </a:solidFill>
          </a:ln>
        </p:spPr>
      </p:pic>
      <p:sp>
        <p:nvSpPr>
          <p:cNvPr id="8" name="Slide Number Placeholder 4"/>
          <p:cNvSpPr>
            <a:spLocks noGrp="1"/>
          </p:cNvSpPr>
          <p:nvPr>
            <p:ph type="sldNum" sz="quarter" idx="11"/>
          </p:nvPr>
        </p:nvSpPr>
        <p:spPr>
          <a:xfrm>
            <a:off x="8413750" y="6351588"/>
            <a:ext cx="381000" cy="365125"/>
          </a:xfrm>
        </p:spPr>
        <p:txBody>
          <a:bodyPr/>
          <a:lstStyle/>
          <a:p>
            <a:pPr>
              <a:defRPr/>
            </a:pPr>
            <a:fld id="{21722FF3-B2FF-4B9D-A1FC-2641F0BD8CF1}" type="slidenum">
              <a:rPr lang="en-US" smtClean="0"/>
              <a:pPr>
                <a:defRPr/>
              </a:pPr>
              <a:t>7</a:t>
            </a:fld>
            <a:endParaRPr lang="en-US" dirty="0"/>
          </a:p>
        </p:txBody>
      </p:sp>
    </p:spTree>
    <p:extLst>
      <p:ext uri="{BB962C8B-B14F-4D97-AF65-F5344CB8AC3E}">
        <p14:creationId xmlns:p14="http://schemas.microsoft.com/office/powerpoint/2010/main" val="34040340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340" y="3408052"/>
            <a:ext cx="1280160" cy="675640"/>
          </a:xfrm>
          <a:prstGeom prst="rect">
            <a:avLst/>
          </a:prstGeom>
        </p:spPr>
      </p:pic>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83" y="3488451"/>
            <a:ext cx="640080" cy="514847"/>
          </a:xfrm>
          <a:prstGeom prst="rect">
            <a:avLst/>
          </a:prstGeom>
        </p:spPr>
      </p:pic>
      <p:grpSp>
        <p:nvGrpSpPr>
          <p:cNvPr id="107" name="Group 106"/>
          <p:cNvGrpSpPr/>
          <p:nvPr/>
        </p:nvGrpSpPr>
        <p:grpSpPr>
          <a:xfrm>
            <a:off x="294384" y="1353749"/>
            <a:ext cx="873460" cy="300443"/>
            <a:chOff x="62455" y="2593682"/>
            <a:chExt cx="1097280" cy="377430"/>
          </a:xfrm>
        </p:grpSpPr>
        <p:sp>
          <p:nvSpPr>
            <p:cNvPr id="105" name="Rectangle 104"/>
            <p:cNvSpPr/>
            <p:nvPr/>
          </p:nvSpPr>
          <p:spPr>
            <a:xfrm>
              <a:off x="62455" y="2593682"/>
              <a:ext cx="1097280" cy="3749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5" y="2593682"/>
              <a:ext cx="1097280" cy="377430"/>
            </a:xfrm>
            <a:prstGeom prst="rect">
              <a:avLst/>
            </a:prstGeom>
          </p:spPr>
        </p:pic>
      </p:grpSp>
      <p:pic>
        <p:nvPicPr>
          <p:cNvPr id="99" name="Picture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55" y="4189194"/>
            <a:ext cx="731520" cy="323844"/>
          </a:xfrm>
          <a:prstGeom prst="rect">
            <a:avLst/>
          </a:prstGeom>
        </p:spPr>
      </p:pic>
      <p:pic>
        <p:nvPicPr>
          <p:cNvPr id="97" name="Picture 96"/>
          <p:cNvPicPr>
            <a:picLocks noChangeAspect="1"/>
          </p:cNvPicPr>
          <p:nvPr/>
        </p:nvPicPr>
        <p:blipFill>
          <a:blip r:embed="rId7"/>
          <a:stretch>
            <a:fillRect/>
          </a:stretch>
        </p:blipFill>
        <p:spPr>
          <a:xfrm>
            <a:off x="338416" y="4697415"/>
            <a:ext cx="1280160" cy="484672"/>
          </a:xfrm>
          <a:prstGeom prst="rect">
            <a:avLst/>
          </a:prstGeom>
        </p:spPr>
      </p:pic>
      <p:pic>
        <p:nvPicPr>
          <p:cNvPr id="85" name="Picture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2627" y="5644870"/>
            <a:ext cx="1005840" cy="592224"/>
          </a:xfrm>
          <a:prstGeom prst="rect">
            <a:avLst/>
          </a:prstGeom>
        </p:spPr>
      </p:pic>
      <p:pic>
        <p:nvPicPr>
          <p:cNvPr id="79" name="Picture 7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6411" y="4061760"/>
            <a:ext cx="1280160" cy="721217"/>
          </a:xfrm>
          <a:prstGeom prst="rect">
            <a:avLst/>
          </a:prstGeom>
        </p:spPr>
      </p:pic>
      <p:pic>
        <p:nvPicPr>
          <p:cNvPr id="67" name="Picture 6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5991" y="1111472"/>
            <a:ext cx="1737360" cy="816427"/>
          </a:xfrm>
          <a:prstGeom prst="rect">
            <a:avLst/>
          </a:prstGeom>
        </p:spPr>
      </p:pic>
      <p:sp>
        <p:nvSpPr>
          <p:cNvPr id="3" name="Title 2"/>
          <p:cNvSpPr>
            <a:spLocks noGrp="1"/>
          </p:cNvSpPr>
          <p:nvPr>
            <p:ph type="title"/>
          </p:nvPr>
        </p:nvSpPr>
        <p:spPr>
          <a:xfrm>
            <a:off x="0" y="0"/>
            <a:ext cx="9144000" cy="762000"/>
          </a:xfrm>
        </p:spPr>
        <p:txBody>
          <a:bodyPr/>
          <a:lstStyle/>
          <a:p>
            <a:r>
              <a:rPr lang="en-US" dirty="0" smtClean="0">
                <a:solidFill>
                  <a:srgbClr val="006600"/>
                </a:solidFill>
              </a:rPr>
              <a:t>Companies that Benefit from EFRC Research</a:t>
            </a:r>
            <a:endParaRPr lang="en-US" dirty="0">
              <a:solidFill>
                <a:srgbClr val="006600"/>
              </a:solidFill>
            </a:endParaRPr>
          </a:p>
        </p:txBody>
      </p:sp>
      <p:pic>
        <p:nvPicPr>
          <p:cNvPr id="50" name="Picture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898" y="2837207"/>
            <a:ext cx="1097280" cy="357400"/>
          </a:xfrm>
          <a:prstGeom prst="rect">
            <a:avLst/>
          </a:prstGeom>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569" y="915615"/>
            <a:ext cx="1005840" cy="164401"/>
          </a:xfrm>
          <a:prstGeom prst="rect">
            <a:avLst/>
          </a:prstGeom>
        </p:spPr>
      </p:pic>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80429" y="1943941"/>
            <a:ext cx="1463040" cy="390144"/>
          </a:xfrm>
          <a:prstGeom prst="rect">
            <a:avLst/>
          </a:prstGeom>
        </p:spPr>
      </p:pic>
      <p:pic>
        <p:nvPicPr>
          <p:cNvPr id="57" name="Picture 5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31280" y="1767913"/>
            <a:ext cx="457200" cy="457200"/>
          </a:xfrm>
          <a:prstGeom prst="rect">
            <a:avLst/>
          </a:prstGeom>
        </p:spPr>
      </p:pic>
      <p:pic>
        <p:nvPicPr>
          <p:cNvPr id="59" name="Picture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24877" y="848959"/>
            <a:ext cx="1280160" cy="297713"/>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64950" y="2421354"/>
            <a:ext cx="1005840" cy="257048"/>
          </a:xfrm>
          <a:prstGeom prst="rect">
            <a:avLst/>
          </a:prstGeom>
        </p:spPr>
      </p:pic>
      <p:pic>
        <p:nvPicPr>
          <p:cNvPr id="60" name="Picture 5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24306" y="1330119"/>
            <a:ext cx="1280160" cy="411145"/>
          </a:xfrm>
          <a:prstGeom prst="rect">
            <a:avLst/>
          </a:prstGeom>
        </p:spPr>
      </p:pic>
      <p:pic>
        <p:nvPicPr>
          <p:cNvPr id="61" name="Picture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1505" y="867018"/>
            <a:ext cx="1280160" cy="332840"/>
          </a:xfrm>
          <a:prstGeom prst="rect">
            <a:avLst/>
          </a:prstGeom>
        </p:spPr>
      </p:pic>
      <p:pic>
        <p:nvPicPr>
          <p:cNvPr id="62" name="Picture 6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58133" y="866141"/>
            <a:ext cx="1645920" cy="263349"/>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01464" y="2970980"/>
            <a:ext cx="1457325" cy="333375"/>
          </a:xfrm>
          <a:prstGeom prst="rect">
            <a:avLst/>
          </a:prstGeom>
        </p:spPr>
      </p:pic>
      <p:pic>
        <p:nvPicPr>
          <p:cNvPr id="63" name="Picture 6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36625" y="4476266"/>
            <a:ext cx="1188720" cy="177200"/>
          </a:xfrm>
          <a:prstGeom prst="rect">
            <a:avLst/>
          </a:prstGeom>
        </p:spPr>
      </p:pic>
      <p:pic>
        <p:nvPicPr>
          <p:cNvPr id="64" name="Picture 6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41530" y="4029514"/>
            <a:ext cx="1188720" cy="143928"/>
          </a:xfrm>
          <a:prstGeom prst="rect">
            <a:avLst/>
          </a:prstGeom>
        </p:spPr>
      </p:pic>
      <p:pic>
        <p:nvPicPr>
          <p:cNvPr id="20" name="Picture 1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940520" y="816880"/>
            <a:ext cx="1828800" cy="402074"/>
          </a:xfrm>
          <a:prstGeom prst="rect">
            <a:avLst/>
          </a:prstGeom>
        </p:spPr>
      </p:pic>
      <p:pic>
        <p:nvPicPr>
          <p:cNvPr id="29" name="Picture 2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14195" y="3852387"/>
            <a:ext cx="942975" cy="323850"/>
          </a:xfrm>
          <a:prstGeom prst="rect">
            <a:avLst/>
          </a:prstGeom>
        </p:spPr>
      </p:pic>
      <p:pic>
        <p:nvPicPr>
          <p:cNvPr id="65" name="Picture 6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34209" y="3454986"/>
            <a:ext cx="822960" cy="320522"/>
          </a:xfrm>
          <a:prstGeom prst="rect">
            <a:avLst/>
          </a:prstGeom>
        </p:spPr>
      </p:pic>
      <p:pic>
        <p:nvPicPr>
          <p:cNvPr id="30" name="Picture 29"/>
          <p:cNvPicPr>
            <a:picLocks noChangeAspect="1"/>
          </p:cNvPicPr>
          <p:nvPr/>
        </p:nvPicPr>
        <p:blipFill rotWithShape="1">
          <a:blip r:embed="rId26">
            <a:extLst>
              <a:ext uri="{28A0092B-C50C-407E-A947-70E740481C1C}">
                <a14:useLocalDpi xmlns:a14="http://schemas.microsoft.com/office/drawing/2010/main" val="0"/>
              </a:ext>
            </a:extLst>
          </a:blip>
          <a:srcRect t="60283"/>
          <a:stretch/>
        </p:blipFill>
        <p:spPr>
          <a:xfrm>
            <a:off x="2460466" y="3975534"/>
            <a:ext cx="1463040" cy="281820"/>
          </a:xfrm>
          <a:prstGeom prst="rect">
            <a:avLst/>
          </a:prstGeom>
        </p:spPr>
      </p:pic>
      <p:pic>
        <p:nvPicPr>
          <p:cNvPr id="31" name="Picture 3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398620" y="1367195"/>
            <a:ext cx="1280160" cy="240317"/>
          </a:xfrm>
          <a:prstGeom prst="rect">
            <a:avLst/>
          </a:prstGeom>
        </p:spPr>
      </p:pic>
      <p:pic>
        <p:nvPicPr>
          <p:cNvPr id="36" name="Picture 3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142740" y="3532879"/>
            <a:ext cx="1280160" cy="307237"/>
          </a:xfrm>
          <a:prstGeom prst="rect">
            <a:avLst/>
          </a:prstGeom>
        </p:spPr>
      </p:pic>
      <p:pic>
        <p:nvPicPr>
          <p:cNvPr id="66" name="Picture 6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174200" y="4368232"/>
            <a:ext cx="822960" cy="329184"/>
          </a:xfrm>
          <a:prstGeom prst="rect">
            <a:avLst/>
          </a:prstGeom>
        </p:spPr>
      </p:pic>
      <p:pic>
        <p:nvPicPr>
          <p:cNvPr id="37" name="Picture 3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89434" y="1952464"/>
            <a:ext cx="1280160" cy="278103"/>
          </a:xfrm>
          <a:prstGeom prst="rect">
            <a:avLst/>
          </a:prstGeom>
        </p:spPr>
      </p:pic>
      <p:pic>
        <p:nvPicPr>
          <p:cNvPr id="68" name="Picture 6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357080" y="3229297"/>
            <a:ext cx="457200" cy="457200"/>
          </a:xfrm>
          <a:prstGeom prst="rect">
            <a:avLst/>
          </a:prstGeom>
        </p:spPr>
      </p:pic>
      <p:pic>
        <p:nvPicPr>
          <p:cNvPr id="70" name="Picture 6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213337" y="3440759"/>
            <a:ext cx="457200" cy="454153"/>
          </a:xfrm>
          <a:prstGeom prst="rect">
            <a:avLst/>
          </a:prstGeom>
        </p:spPr>
      </p:pic>
      <p:pic>
        <p:nvPicPr>
          <p:cNvPr id="71" name="Picture 7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254955" y="4295743"/>
            <a:ext cx="1097280" cy="445639"/>
          </a:xfrm>
          <a:prstGeom prst="rect">
            <a:avLst/>
          </a:prstGeom>
        </p:spPr>
      </p:pic>
      <p:pic>
        <p:nvPicPr>
          <p:cNvPr id="73" name="Picture 7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854070" y="2941151"/>
            <a:ext cx="640080" cy="393033"/>
          </a:xfrm>
          <a:prstGeom prst="rect">
            <a:avLst/>
          </a:prstGeom>
        </p:spPr>
      </p:pic>
      <p:pic>
        <p:nvPicPr>
          <p:cNvPr id="38" name="Picture 37"/>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186611" y="2942405"/>
            <a:ext cx="1143000" cy="390525"/>
          </a:xfrm>
          <a:prstGeom prst="rect">
            <a:avLst/>
          </a:prstGeom>
        </p:spPr>
      </p:pic>
      <p:pic>
        <p:nvPicPr>
          <p:cNvPr id="40" name="Picture 39"/>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000418" y="2385778"/>
            <a:ext cx="914400" cy="423515"/>
          </a:xfrm>
          <a:prstGeom prst="rect">
            <a:avLst/>
          </a:prstGeom>
        </p:spPr>
      </p:pic>
      <p:pic>
        <p:nvPicPr>
          <p:cNvPr id="42" name="Picture 41"/>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3443329" y="3368378"/>
            <a:ext cx="548640" cy="548640"/>
          </a:xfrm>
          <a:prstGeom prst="rect">
            <a:avLst/>
          </a:prstGeom>
        </p:spPr>
      </p:pic>
      <p:pic>
        <p:nvPicPr>
          <p:cNvPr id="44" name="Picture 43"/>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781093" y="4894200"/>
            <a:ext cx="1097280" cy="271434"/>
          </a:xfrm>
          <a:prstGeom prst="rect">
            <a:avLst/>
          </a:prstGeom>
        </p:spPr>
      </p:pic>
      <p:pic>
        <p:nvPicPr>
          <p:cNvPr id="75" name="Picture 74"/>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040521" y="4887015"/>
            <a:ext cx="1828800" cy="247971"/>
          </a:xfrm>
          <a:prstGeom prst="rect">
            <a:avLst/>
          </a:prstGeom>
        </p:spPr>
      </p:pic>
      <p:pic>
        <p:nvPicPr>
          <p:cNvPr id="76" name="Picture 7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989054" y="5291065"/>
            <a:ext cx="1188720" cy="278094"/>
          </a:xfrm>
          <a:prstGeom prst="rect">
            <a:avLst/>
          </a:prstGeom>
        </p:spPr>
      </p:pic>
      <p:pic>
        <p:nvPicPr>
          <p:cNvPr id="77" name="Picture 76"/>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689434" y="2860957"/>
            <a:ext cx="1188720" cy="553417"/>
          </a:xfrm>
          <a:prstGeom prst="rect">
            <a:avLst/>
          </a:prstGeom>
        </p:spPr>
      </p:pic>
      <p:pic>
        <p:nvPicPr>
          <p:cNvPr id="78" name="Picture 77"/>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564557" y="5350114"/>
            <a:ext cx="1371600" cy="239303"/>
          </a:xfrm>
          <a:prstGeom prst="rect">
            <a:avLst/>
          </a:prstGeom>
        </p:spPr>
      </p:pic>
      <p:pic>
        <p:nvPicPr>
          <p:cNvPr id="80" name="Picture 79"/>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884597" y="3512912"/>
            <a:ext cx="822960" cy="560921"/>
          </a:xfrm>
          <a:prstGeom prst="rect">
            <a:avLst/>
          </a:prstGeom>
        </p:spPr>
      </p:pic>
      <p:pic>
        <p:nvPicPr>
          <p:cNvPr id="81" name="Picture 8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21625" y="4147841"/>
            <a:ext cx="1371600" cy="620303"/>
          </a:xfrm>
          <a:prstGeom prst="rect">
            <a:avLst/>
          </a:prstGeom>
        </p:spPr>
      </p:pic>
      <p:pic>
        <p:nvPicPr>
          <p:cNvPr id="82" name="Picture 81"/>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8028923" y="5833196"/>
            <a:ext cx="731520" cy="215572"/>
          </a:xfrm>
          <a:prstGeom prst="rect">
            <a:avLst/>
          </a:prstGeom>
        </p:spPr>
      </p:pic>
      <p:pic>
        <p:nvPicPr>
          <p:cNvPr id="83" name="Picture 82"/>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6695774" y="5728767"/>
            <a:ext cx="1005840" cy="424431"/>
          </a:xfrm>
          <a:prstGeom prst="rect">
            <a:avLst/>
          </a:prstGeom>
        </p:spPr>
      </p:pic>
      <p:pic>
        <p:nvPicPr>
          <p:cNvPr id="84" name="Picture 8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4687872" y="5296432"/>
            <a:ext cx="914400" cy="314865"/>
          </a:xfrm>
          <a:prstGeom prst="rect">
            <a:avLst/>
          </a:prstGeom>
        </p:spPr>
      </p:pic>
      <p:pic>
        <p:nvPicPr>
          <p:cNvPr id="86" name="Picture 85"/>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268029" y="2427636"/>
            <a:ext cx="1280160" cy="339796"/>
          </a:xfrm>
          <a:prstGeom prst="rect">
            <a:avLst/>
          </a:prstGeom>
        </p:spPr>
      </p:pic>
      <p:pic>
        <p:nvPicPr>
          <p:cNvPr id="87" name="Picture 86"/>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020930" y="5297398"/>
            <a:ext cx="1280160" cy="312928"/>
          </a:xfrm>
          <a:prstGeom prst="rect">
            <a:avLst/>
          </a:prstGeom>
        </p:spPr>
      </p:pic>
      <p:pic>
        <p:nvPicPr>
          <p:cNvPr id="88" name="Picture 87"/>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4395240" y="5701454"/>
            <a:ext cx="640080" cy="479056"/>
          </a:xfrm>
          <a:prstGeom prst="rect">
            <a:avLst/>
          </a:prstGeom>
        </p:spPr>
      </p:pic>
      <p:pic>
        <p:nvPicPr>
          <p:cNvPr id="89" name="Picture 88"/>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076699" y="2478662"/>
            <a:ext cx="548640" cy="237744"/>
          </a:xfrm>
          <a:prstGeom prst="rect">
            <a:avLst/>
          </a:prstGeom>
        </p:spPr>
      </p:pic>
      <p:pic>
        <p:nvPicPr>
          <p:cNvPr id="90" name="Picture 89"/>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445428" y="5310644"/>
            <a:ext cx="1188720" cy="286436"/>
          </a:xfrm>
          <a:prstGeom prst="rect">
            <a:avLst/>
          </a:prstGeom>
        </p:spPr>
      </p:pic>
      <p:pic>
        <p:nvPicPr>
          <p:cNvPr id="91" name="Picture 90"/>
          <p:cNvPicPr>
            <a:picLocks noChangeAspect="1"/>
          </p:cNvPicPr>
          <p:nvPr/>
        </p:nvPicPr>
        <p:blipFill>
          <a:blip r:embed="rId53"/>
          <a:stretch>
            <a:fillRect/>
          </a:stretch>
        </p:blipFill>
        <p:spPr>
          <a:xfrm>
            <a:off x="3519293" y="5732172"/>
            <a:ext cx="548640" cy="417621"/>
          </a:xfrm>
          <a:prstGeom prst="rect">
            <a:avLst/>
          </a:prstGeom>
        </p:spPr>
      </p:pic>
      <p:pic>
        <p:nvPicPr>
          <p:cNvPr id="92" name="Picture 91"/>
          <p:cNvPicPr>
            <a:picLocks noChangeAspect="1"/>
          </p:cNvPicPr>
          <p:nvPr/>
        </p:nvPicPr>
        <p:blipFill>
          <a:blip r:embed="rId54"/>
          <a:stretch>
            <a:fillRect/>
          </a:stretch>
        </p:blipFill>
        <p:spPr>
          <a:xfrm>
            <a:off x="2003266" y="5661634"/>
            <a:ext cx="1188720" cy="558696"/>
          </a:xfrm>
          <a:prstGeom prst="rect">
            <a:avLst/>
          </a:prstGeom>
        </p:spPr>
      </p:pic>
      <p:pic>
        <p:nvPicPr>
          <p:cNvPr id="93" name="Picture 92"/>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95799" y="5782162"/>
            <a:ext cx="1280160" cy="367633"/>
          </a:xfrm>
          <a:prstGeom prst="rect">
            <a:avLst/>
          </a:prstGeom>
        </p:spPr>
      </p:pic>
      <p:pic>
        <p:nvPicPr>
          <p:cNvPr id="94" name="Picture 93"/>
          <p:cNvPicPr>
            <a:picLocks noChangeAspect="1"/>
          </p:cNvPicPr>
          <p:nvPr/>
        </p:nvPicPr>
        <p:blipFill>
          <a:blip r:embed="rId56"/>
          <a:stretch>
            <a:fillRect/>
          </a:stretch>
        </p:blipFill>
        <p:spPr>
          <a:xfrm>
            <a:off x="4086291" y="1875410"/>
            <a:ext cx="2103120" cy="408457"/>
          </a:xfrm>
          <a:prstGeom prst="rect">
            <a:avLst/>
          </a:prstGeom>
        </p:spPr>
      </p:pic>
      <p:pic>
        <p:nvPicPr>
          <p:cNvPr id="95" name="Picture 94"/>
          <p:cNvPicPr>
            <a:picLocks noChangeAspect="1"/>
          </p:cNvPicPr>
          <p:nvPr/>
        </p:nvPicPr>
        <p:blipFill>
          <a:blip r:embed="rId57"/>
          <a:stretch>
            <a:fillRect/>
          </a:stretch>
        </p:blipFill>
        <p:spPr>
          <a:xfrm>
            <a:off x="4291266" y="4896996"/>
            <a:ext cx="1097280" cy="299259"/>
          </a:xfrm>
          <a:prstGeom prst="rect">
            <a:avLst/>
          </a:prstGeom>
        </p:spPr>
      </p:pic>
      <p:pic>
        <p:nvPicPr>
          <p:cNvPr id="96" name="Picture 95"/>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2511072" y="2829643"/>
            <a:ext cx="1188720" cy="399656"/>
          </a:xfrm>
          <a:prstGeom prst="rect">
            <a:avLst/>
          </a:prstGeom>
        </p:spPr>
      </p:pic>
      <p:pic>
        <p:nvPicPr>
          <p:cNvPr id="98" name="Picture 97"/>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235686" y="5302574"/>
            <a:ext cx="822960" cy="312725"/>
          </a:xfrm>
          <a:prstGeom prst="rect">
            <a:avLst/>
          </a:prstGeom>
        </p:spPr>
      </p:pic>
      <p:pic>
        <p:nvPicPr>
          <p:cNvPr id="100" name="Picture 99"/>
          <p:cNvPicPr>
            <a:picLocks noChangeAspect="1"/>
          </p:cNvPicPr>
          <p:nvPr/>
        </p:nvPicPr>
        <p:blipFill>
          <a:blip r:embed="rId60"/>
          <a:stretch>
            <a:fillRect/>
          </a:stretch>
        </p:blipFill>
        <p:spPr>
          <a:xfrm>
            <a:off x="3077569" y="2363603"/>
            <a:ext cx="1280160" cy="372862"/>
          </a:xfrm>
          <a:prstGeom prst="rect">
            <a:avLst/>
          </a:prstGeom>
        </p:spPr>
      </p:pic>
      <p:pic>
        <p:nvPicPr>
          <p:cNvPr id="101" name="Picture 100"/>
          <p:cNvPicPr>
            <a:picLocks noChangeAspect="1"/>
          </p:cNvPicPr>
          <p:nvPr/>
        </p:nvPicPr>
        <p:blipFill rotWithShape="1">
          <a:blip r:embed="rId61">
            <a:extLst>
              <a:ext uri="{28A0092B-C50C-407E-A947-70E740481C1C}">
                <a14:useLocalDpi xmlns:a14="http://schemas.microsoft.com/office/drawing/2010/main" val="0"/>
              </a:ext>
            </a:extLst>
          </a:blip>
          <a:srcRect r="54721"/>
          <a:stretch/>
        </p:blipFill>
        <p:spPr>
          <a:xfrm>
            <a:off x="2789110" y="1398515"/>
            <a:ext cx="1097280" cy="242338"/>
          </a:xfrm>
          <a:prstGeom prst="rect">
            <a:avLst/>
          </a:prstGeom>
        </p:spPr>
      </p:pic>
      <p:pic>
        <p:nvPicPr>
          <p:cNvPr id="102" name="Picture 101"/>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161429" y="2473706"/>
            <a:ext cx="1463040" cy="247656"/>
          </a:xfrm>
          <a:prstGeom prst="rect">
            <a:avLst/>
          </a:prstGeom>
        </p:spPr>
      </p:pic>
      <p:pic>
        <p:nvPicPr>
          <p:cNvPr id="103" name="Picture 102"/>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5305421" y="4076796"/>
            <a:ext cx="594360" cy="594360"/>
          </a:xfrm>
          <a:prstGeom prst="rect">
            <a:avLst/>
          </a:prstGeom>
        </p:spPr>
      </p:pic>
      <p:pic>
        <p:nvPicPr>
          <p:cNvPr id="108" name="Picture 107"/>
          <p:cNvPicPr>
            <a:picLocks noChangeAspect="1"/>
          </p:cNvPicPr>
          <p:nvPr/>
        </p:nvPicPr>
        <p:blipFill>
          <a:blip r:embed="rId64"/>
          <a:stretch>
            <a:fillRect/>
          </a:stretch>
        </p:blipFill>
        <p:spPr>
          <a:xfrm>
            <a:off x="1625887" y="1253705"/>
            <a:ext cx="822960" cy="508215"/>
          </a:xfrm>
          <a:prstGeom prst="rect">
            <a:avLst/>
          </a:prstGeom>
        </p:spPr>
      </p:pic>
      <p:pic>
        <p:nvPicPr>
          <p:cNvPr id="109" name="Picture 108"/>
          <p:cNvPicPr>
            <a:picLocks noChangeAspect="1"/>
          </p:cNvPicPr>
          <p:nvPr/>
        </p:nvPicPr>
        <p:blipFill>
          <a:blip r:embed="rId65"/>
          <a:stretch>
            <a:fillRect/>
          </a:stretch>
        </p:blipFill>
        <p:spPr>
          <a:xfrm>
            <a:off x="373218" y="1807662"/>
            <a:ext cx="914400" cy="567707"/>
          </a:xfrm>
          <a:prstGeom prst="rect">
            <a:avLst/>
          </a:prstGeom>
        </p:spPr>
      </p:pic>
      <p:pic>
        <p:nvPicPr>
          <p:cNvPr id="110" name="Picture 109"/>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6482222" y="1827353"/>
            <a:ext cx="914400" cy="385825"/>
          </a:xfrm>
          <a:prstGeom prst="rect">
            <a:avLst/>
          </a:prstGeom>
        </p:spPr>
      </p:pic>
      <p:pic>
        <p:nvPicPr>
          <p:cNvPr id="112" name="Picture 111"/>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168368" y="2913410"/>
            <a:ext cx="822960" cy="448511"/>
          </a:xfrm>
          <a:prstGeom prst="rect">
            <a:avLst/>
          </a:prstGeom>
        </p:spPr>
      </p:pic>
      <p:pic>
        <p:nvPicPr>
          <p:cNvPr id="113" name="Picture 112"/>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7421156" y="4906905"/>
            <a:ext cx="1371600" cy="208192"/>
          </a:xfrm>
          <a:prstGeom prst="rect">
            <a:avLst/>
          </a:prstGeom>
        </p:spPr>
      </p:pic>
      <p:sp>
        <p:nvSpPr>
          <p:cNvPr id="72" name="Slide Number Placeholder 4"/>
          <p:cNvSpPr>
            <a:spLocks noGrp="1"/>
          </p:cNvSpPr>
          <p:nvPr>
            <p:ph type="sldNum" sz="quarter" idx="11"/>
          </p:nvPr>
        </p:nvSpPr>
        <p:spPr>
          <a:xfrm>
            <a:off x="8413750" y="6351588"/>
            <a:ext cx="381000" cy="365125"/>
          </a:xfrm>
        </p:spPr>
        <p:txBody>
          <a:bodyPr/>
          <a:lstStyle/>
          <a:p>
            <a:pPr>
              <a:defRPr/>
            </a:pPr>
            <a:fld id="{21722FF3-B2FF-4B9D-A1FC-2641F0BD8CF1}" type="slidenum">
              <a:rPr lang="en-US" smtClean="0"/>
              <a:pPr>
                <a:defRPr/>
              </a:pPr>
              <a:t>8</a:t>
            </a:fld>
            <a:endParaRPr lang="en-US" dirty="0"/>
          </a:p>
        </p:txBody>
      </p:sp>
    </p:spTree>
    <p:extLst>
      <p:ext uri="{BB962C8B-B14F-4D97-AF65-F5344CB8AC3E}">
        <p14:creationId xmlns:p14="http://schemas.microsoft.com/office/powerpoint/2010/main" val="180191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62000"/>
          </a:xfrm>
          <a:prstGeom prst="rect">
            <a:avLst/>
          </a:prstGeom>
        </p:spPr>
        <p:txBody>
          <a:bodyPr/>
          <a:lstStyle/>
          <a:p>
            <a:r>
              <a:rPr lang="en-US" dirty="0" smtClean="0"/>
              <a:t>Energy Frontier Research Centers</a:t>
            </a:r>
            <a:r>
              <a:rPr lang="en-US" b="1" dirty="0" smtClean="0"/>
              <a:t/>
            </a:r>
            <a:br>
              <a:rPr lang="en-US" b="1" dirty="0" smtClean="0"/>
            </a:br>
            <a:r>
              <a:rPr lang="en-US" sz="2000" dirty="0"/>
              <a:t>FY2014 </a:t>
            </a:r>
            <a:r>
              <a:rPr lang="en-US" sz="2000" dirty="0" err="1"/>
              <a:t>Recompetition</a:t>
            </a:r>
            <a:endParaRPr lang="en-US" sz="2000" dirty="0"/>
          </a:p>
        </p:txBody>
      </p:sp>
      <p:pic>
        <p:nvPicPr>
          <p:cNvPr id="6" name="Picture 26"/>
          <p:cNvPicPr preferRelativeResize="0">
            <a:picLocks noGrp="1" noChangeAspect="1" noChangeArrowheads="1"/>
          </p:cNvPicPr>
          <p:nvPr>
            <p:ph sz="quarter" idx="4294967295"/>
          </p:nvPr>
        </p:nvPicPr>
        <p:blipFill>
          <a:blip r:embed="rId3" cstate="print"/>
          <a:srcRect/>
          <a:stretch>
            <a:fillRect/>
          </a:stretch>
        </p:blipFill>
        <p:spPr>
          <a:xfrm>
            <a:off x="1254660" y="4243433"/>
            <a:ext cx="805815" cy="980801"/>
          </a:xfrm>
          <a:ln w="28575">
            <a:solidFill>
              <a:srgbClr val="FF0000"/>
            </a:solidFill>
          </a:ln>
        </p:spPr>
      </p:pic>
      <p:pic>
        <p:nvPicPr>
          <p:cNvPr id="7" name="Picture 43" descr="GC_xlg"/>
          <p:cNvPicPr preferRelativeResize="0">
            <a:picLocks noChangeArrowheads="1"/>
          </p:cNvPicPr>
          <p:nvPr/>
        </p:nvPicPr>
        <p:blipFill>
          <a:blip r:embed="rId4" cstate="print"/>
          <a:srcRect/>
          <a:stretch>
            <a:fillRect/>
          </a:stretch>
        </p:blipFill>
        <p:spPr bwMode="auto">
          <a:xfrm>
            <a:off x="1286558" y="5206385"/>
            <a:ext cx="755972" cy="935665"/>
          </a:xfrm>
          <a:prstGeom prst="rect">
            <a:avLst/>
          </a:prstGeom>
          <a:noFill/>
          <a:ln w="38100">
            <a:solidFill>
              <a:srgbClr val="FF0000"/>
            </a:solidFill>
            <a:miter lim="800000"/>
            <a:headEnd/>
            <a:tailEnd/>
          </a:ln>
        </p:spPr>
      </p:pic>
      <p:grpSp>
        <p:nvGrpSpPr>
          <p:cNvPr id="2" name="Group 31"/>
          <p:cNvGrpSpPr/>
          <p:nvPr/>
        </p:nvGrpSpPr>
        <p:grpSpPr>
          <a:xfrm>
            <a:off x="2094409" y="4259256"/>
            <a:ext cx="5893780" cy="1913277"/>
            <a:chOff x="2094409" y="4944723"/>
            <a:chExt cx="5893780" cy="1913277"/>
          </a:xfrm>
        </p:grpSpPr>
        <p:grpSp>
          <p:nvGrpSpPr>
            <p:cNvPr id="3" name="Group 28"/>
            <p:cNvGrpSpPr/>
            <p:nvPr/>
          </p:nvGrpSpPr>
          <p:grpSpPr>
            <a:xfrm>
              <a:off x="2094409" y="4944723"/>
              <a:ext cx="5893780" cy="1913277"/>
              <a:chOff x="1093384" y="4040284"/>
              <a:chExt cx="5893780" cy="1913277"/>
            </a:xfrm>
          </p:grpSpPr>
          <p:grpSp>
            <p:nvGrpSpPr>
              <p:cNvPr id="5" name="Group 29"/>
              <p:cNvGrpSpPr>
                <a:grpSpLocks noChangeAspect="1"/>
              </p:cNvGrpSpPr>
              <p:nvPr/>
            </p:nvGrpSpPr>
            <p:grpSpPr bwMode="auto">
              <a:xfrm>
                <a:off x="1093384" y="4040284"/>
                <a:ext cx="3571875" cy="1905952"/>
                <a:chOff x="702" y="1964"/>
                <a:chExt cx="2500" cy="1334"/>
              </a:xfrm>
            </p:grpSpPr>
            <p:pic>
              <p:nvPicPr>
                <p:cNvPr id="11" name="Picture 30" descr="CAT_lg"/>
                <p:cNvPicPr preferRelativeResize="0">
                  <a:picLocks noChangeAspect="1" noChangeArrowheads="1"/>
                </p:cNvPicPr>
                <p:nvPr/>
              </p:nvPicPr>
              <p:blipFill>
                <a:blip r:embed="rId5" cstate="print"/>
                <a:srcRect/>
                <a:stretch>
                  <a:fillRect/>
                </a:stretch>
              </p:blipFill>
              <p:spPr bwMode="auto">
                <a:xfrm>
                  <a:off x="2211" y="2644"/>
                  <a:ext cx="488" cy="654"/>
                </a:xfrm>
                <a:prstGeom prst="rect">
                  <a:avLst/>
                </a:prstGeom>
                <a:noFill/>
                <a:ln w="28575">
                  <a:solidFill>
                    <a:srgbClr val="FF0000"/>
                  </a:solidFill>
                  <a:miter lim="800000"/>
                  <a:headEnd/>
                  <a:tailEnd/>
                </a:ln>
              </p:spPr>
            </p:pic>
            <p:grpSp>
              <p:nvGrpSpPr>
                <p:cNvPr id="8" name="Group 31"/>
                <p:cNvGrpSpPr>
                  <a:grpSpLocks/>
                </p:cNvGrpSpPr>
                <p:nvPr/>
              </p:nvGrpSpPr>
              <p:grpSpPr bwMode="auto">
                <a:xfrm>
                  <a:off x="702" y="1964"/>
                  <a:ext cx="2500" cy="1334"/>
                  <a:chOff x="758" y="2004"/>
                  <a:chExt cx="2500" cy="1334"/>
                </a:xfrm>
              </p:grpSpPr>
              <p:pic>
                <p:nvPicPr>
                  <p:cNvPr id="13" name="Picture 32" descr="BES_H_Cover8-03"/>
                  <p:cNvPicPr preferRelativeResize="0">
                    <a:picLocks noChangeAspect="1" noChangeArrowheads="1"/>
                  </p:cNvPicPr>
                  <p:nvPr/>
                </p:nvPicPr>
                <p:blipFill>
                  <a:blip r:embed="rId6" cstate="print"/>
                  <a:srcRect/>
                  <a:stretch>
                    <a:fillRect/>
                  </a:stretch>
                </p:blipFill>
                <p:spPr bwMode="auto">
                  <a:xfrm>
                    <a:off x="769" y="2004"/>
                    <a:ext cx="488" cy="654"/>
                  </a:xfrm>
                  <a:prstGeom prst="rect">
                    <a:avLst/>
                  </a:prstGeom>
                  <a:noFill/>
                  <a:ln w="28575">
                    <a:solidFill>
                      <a:srgbClr val="FF0000"/>
                    </a:solidFill>
                    <a:miter lim="800000"/>
                    <a:headEnd/>
                    <a:tailEnd/>
                  </a:ln>
                </p:spPr>
              </p:pic>
              <p:pic>
                <p:nvPicPr>
                  <p:cNvPr id="14" name="Picture 33"/>
                  <p:cNvPicPr preferRelativeResize="0">
                    <a:picLocks noChangeAspect="1" noChangeArrowheads="1"/>
                  </p:cNvPicPr>
                  <p:nvPr/>
                </p:nvPicPr>
                <p:blipFill>
                  <a:blip r:embed="rId7" cstate="print"/>
                  <a:srcRect/>
                  <a:stretch>
                    <a:fillRect/>
                  </a:stretch>
                </p:blipFill>
                <p:spPr bwMode="auto">
                  <a:xfrm>
                    <a:off x="1269" y="2004"/>
                    <a:ext cx="488" cy="654"/>
                  </a:xfrm>
                  <a:prstGeom prst="rect">
                    <a:avLst/>
                  </a:prstGeom>
                  <a:noFill/>
                  <a:ln w="28575">
                    <a:solidFill>
                      <a:srgbClr val="FF0000"/>
                    </a:solidFill>
                    <a:miter lim="800000"/>
                    <a:headEnd/>
                    <a:tailEnd/>
                  </a:ln>
                </p:spPr>
              </p:pic>
              <p:pic>
                <p:nvPicPr>
                  <p:cNvPr id="15" name="Picture 34"/>
                  <p:cNvPicPr preferRelativeResize="0">
                    <a:picLocks noChangeAspect="1" noChangeArrowheads="1"/>
                  </p:cNvPicPr>
                  <p:nvPr/>
                </p:nvPicPr>
                <p:blipFill>
                  <a:blip r:embed="rId8" cstate="print">
                    <a:lum bright="-10000" contrast="20000"/>
                  </a:blip>
                  <a:srcRect/>
                  <a:stretch>
                    <a:fillRect/>
                  </a:stretch>
                </p:blipFill>
                <p:spPr bwMode="auto">
                  <a:xfrm>
                    <a:off x="2270" y="2004"/>
                    <a:ext cx="488" cy="654"/>
                  </a:xfrm>
                  <a:prstGeom prst="rect">
                    <a:avLst/>
                  </a:prstGeom>
                  <a:noFill/>
                  <a:ln w="28575">
                    <a:solidFill>
                      <a:srgbClr val="FF0000"/>
                    </a:solidFill>
                    <a:miter lim="800000"/>
                    <a:headEnd/>
                    <a:tailEnd/>
                  </a:ln>
                </p:spPr>
              </p:pic>
              <p:pic>
                <p:nvPicPr>
                  <p:cNvPr id="16" name="Picture 35"/>
                  <p:cNvPicPr preferRelativeResize="0">
                    <a:picLocks noChangeAspect="1" noChangeArrowheads="1"/>
                  </p:cNvPicPr>
                  <p:nvPr/>
                </p:nvPicPr>
                <p:blipFill>
                  <a:blip r:embed="rId9" cstate="print"/>
                  <a:srcRect/>
                  <a:stretch>
                    <a:fillRect/>
                  </a:stretch>
                </p:blipFill>
                <p:spPr bwMode="auto">
                  <a:xfrm>
                    <a:off x="2770" y="2004"/>
                    <a:ext cx="488" cy="654"/>
                  </a:xfrm>
                  <a:prstGeom prst="rect">
                    <a:avLst/>
                  </a:prstGeom>
                  <a:noFill/>
                  <a:ln w="28575">
                    <a:solidFill>
                      <a:srgbClr val="FF0000"/>
                    </a:solidFill>
                    <a:miter lim="800000"/>
                    <a:headEnd/>
                    <a:tailEnd/>
                  </a:ln>
                </p:spPr>
              </p:pic>
              <p:pic>
                <p:nvPicPr>
                  <p:cNvPr id="17" name="Picture 36"/>
                  <p:cNvPicPr preferRelativeResize="0">
                    <a:picLocks noChangeAspect="1" noChangeArrowheads="1"/>
                  </p:cNvPicPr>
                  <p:nvPr/>
                </p:nvPicPr>
                <p:blipFill>
                  <a:blip r:embed="rId10" cstate="print"/>
                  <a:srcRect/>
                  <a:stretch>
                    <a:fillRect/>
                  </a:stretch>
                </p:blipFill>
                <p:spPr bwMode="auto">
                  <a:xfrm>
                    <a:off x="758" y="2684"/>
                    <a:ext cx="489" cy="654"/>
                  </a:xfrm>
                  <a:prstGeom prst="rect">
                    <a:avLst/>
                  </a:prstGeom>
                  <a:noFill/>
                  <a:ln w="28575">
                    <a:solidFill>
                      <a:srgbClr val="FF0000"/>
                    </a:solidFill>
                    <a:miter lim="800000"/>
                    <a:headEnd/>
                    <a:tailEnd/>
                  </a:ln>
                </p:spPr>
              </p:pic>
              <p:pic>
                <p:nvPicPr>
                  <p:cNvPr id="18" name="Picture 37" descr="EES_xlg"/>
                  <p:cNvPicPr preferRelativeResize="0">
                    <a:picLocks noChangeAspect="1" noChangeArrowheads="1"/>
                  </p:cNvPicPr>
                  <p:nvPr/>
                </p:nvPicPr>
                <p:blipFill>
                  <a:blip r:embed="rId11" cstate="print"/>
                  <a:srcRect/>
                  <a:stretch>
                    <a:fillRect/>
                  </a:stretch>
                </p:blipFill>
                <p:spPr bwMode="auto">
                  <a:xfrm>
                    <a:off x="1758" y="2684"/>
                    <a:ext cx="489" cy="654"/>
                  </a:xfrm>
                  <a:prstGeom prst="rect">
                    <a:avLst/>
                  </a:prstGeom>
                  <a:noFill/>
                  <a:ln w="28575">
                    <a:solidFill>
                      <a:srgbClr val="FF0000"/>
                    </a:solidFill>
                    <a:miter lim="800000"/>
                    <a:headEnd/>
                    <a:tailEnd/>
                  </a:ln>
                </p:spPr>
              </p:pic>
              <p:pic>
                <p:nvPicPr>
                  <p:cNvPr id="19" name="Picture 38" descr="GEO_lg"/>
                  <p:cNvPicPr preferRelativeResize="0">
                    <a:picLocks noChangeAspect="1" noChangeArrowheads="1"/>
                  </p:cNvPicPr>
                  <p:nvPr/>
                </p:nvPicPr>
                <p:blipFill>
                  <a:blip r:embed="rId12" cstate="print"/>
                  <a:srcRect/>
                  <a:stretch>
                    <a:fillRect/>
                  </a:stretch>
                </p:blipFill>
                <p:spPr bwMode="auto">
                  <a:xfrm>
                    <a:off x="1259" y="2684"/>
                    <a:ext cx="488" cy="654"/>
                  </a:xfrm>
                  <a:prstGeom prst="rect">
                    <a:avLst/>
                  </a:prstGeom>
                  <a:noFill/>
                  <a:ln w="28575">
                    <a:solidFill>
                      <a:srgbClr val="FF0000"/>
                    </a:solidFill>
                    <a:miter lim="800000"/>
                    <a:headEnd/>
                    <a:tailEnd/>
                  </a:ln>
                </p:spPr>
              </p:pic>
              <p:pic>
                <p:nvPicPr>
                  <p:cNvPr id="20" name="Picture 39" descr="MuEE"/>
                  <p:cNvPicPr preferRelativeResize="0">
                    <a:picLocks noChangeAspect="1" noChangeArrowheads="1"/>
                  </p:cNvPicPr>
                  <p:nvPr/>
                </p:nvPicPr>
                <p:blipFill>
                  <a:blip r:embed="rId13" cstate="print"/>
                  <a:srcRect/>
                  <a:stretch>
                    <a:fillRect/>
                  </a:stretch>
                </p:blipFill>
                <p:spPr bwMode="auto">
                  <a:xfrm>
                    <a:off x="2760" y="2684"/>
                    <a:ext cx="488" cy="654"/>
                  </a:xfrm>
                  <a:prstGeom prst="rect">
                    <a:avLst/>
                  </a:prstGeom>
                  <a:noFill/>
                  <a:ln w="28575">
                    <a:solidFill>
                      <a:srgbClr val="FF0000"/>
                    </a:solidFill>
                    <a:miter lim="800000"/>
                    <a:headEnd/>
                    <a:tailEnd/>
                  </a:ln>
                </p:spPr>
              </p:pic>
              <p:pic>
                <p:nvPicPr>
                  <p:cNvPr id="21" name="Picture 40" descr="Cover_921"/>
                  <p:cNvPicPr preferRelativeResize="0">
                    <a:picLocks noChangeAspect="1" noChangeArrowheads="1"/>
                  </p:cNvPicPr>
                  <p:nvPr/>
                </p:nvPicPr>
                <p:blipFill>
                  <a:blip r:embed="rId14" cstate="print"/>
                  <a:srcRect/>
                  <a:stretch>
                    <a:fillRect/>
                  </a:stretch>
                </p:blipFill>
                <p:spPr bwMode="auto">
                  <a:xfrm>
                    <a:off x="1769" y="2004"/>
                    <a:ext cx="489" cy="654"/>
                  </a:xfrm>
                  <a:prstGeom prst="rect">
                    <a:avLst/>
                  </a:prstGeom>
                  <a:noFill/>
                  <a:ln w="28575">
                    <a:solidFill>
                      <a:srgbClr val="FF0000"/>
                    </a:solidFill>
                    <a:miter lim="800000"/>
                    <a:headEnd/>
                    <a:tailEnd/>
                  </a:ln>
                </p:spPr>
              </p:pic>
            </p:grpSp>
          </p:grpSp>
          <p:grpSp>
            <p:nvGrpSpPr>
              <p:cNvPr id="9" name="Group 27"/>
              <p:cNvGrpSpPr/>
              <p:nvPr/>
            </p:nvGrpSpPr>
            <p:grpSpPr>
              <a:xfrm>
                <a:off x="5442261" y="4044277"/>
                <a:ext cx="1544903" cy="1909284"/>
                <a:chOff x="5442261" y="4044277"/>
                <a:chExt cx="1544903" cy="1909284"/>
              </a:xfrm>
            </p:grpSpPr>
            <p:grpSp>
              <p:nvGrpSpPr>
                <p:cNvPr id="10" name="Group 26"/>
                <p:cNvGrpSpPr>
                  <a:grpSpLocks noChangeAspect="1"/>
                </p:cNvGrpSpPr>
                <p:nvPr/>
              </p:nvGrpSpPr>
              <p:grpSpPr>
                <a:xfrm>
                  <a:off x="5442261" y="4044277"/>
                  <a:ext cx="1544903" cy="1909284"/>
                  <a:chOff x="5944729" y="4034826"/>
                  <a:chExt cx="1716559" cy="2121427"/>
                </a:xfrm>
              </p:grpSpPr>
              <p:pic>
                <p:nvPicPr>
                  <p:cNvPr id="23" name="Picture 22" descr="SETF_xlg.jpg"/>
                  <p:cNvPicPr>
                    <a:picLocks noChangeAspect="1"/>
                  </p:cNvPicPr>
                  <p:nvPr/>
                </p:nvPicPr>
                <p:blipFill>
                  <a:blip r:embed="rId15" cstate="print"/>
                  <a:stretch>
                    <a:fillRect/>
                  </a:stretch>
                </p:blipFill>
                <p:spPr>
                  <a:xfrm>
                    <a:off x="6798545" y="5084177"/>
                    <a:ext cx="862743" cy="1072076"/>
                  </a:xfrm>
                  <a:prstGeom prst="rect">
                    <a:avLst/>
                  </a:prstGeom>
                  <a:ln w="28575">
                    <a:solidFill>
                      <a:srgbClr val="FF0000"/>
                    </a:solidFill>
                  </a:ln>
                </p:spPr>
              </p:pic>
              <p:pic>
                <p:nvPicPr>
                  <p:cNvPr id="24" name="Picture 23" descr="CCB2020_xlg.jpg"/>
                  <p:cNvPicPr>
                    <a:picLocks noChangeAspect="1"/>
                  </p:cNvPicPr>
                  <p:nvPr/>
                </p:nvPicPr>
                <p:blipFill>
                  <a:blip r:embed="rId16" cstate="print"/>
                  <a:stretch>
                    <a:fillRect/>
                  </a:stretch>
                </p:blipFill>
                <p:spPr>
                  <a:xfrm>
                    <a:off x="5968226" y="4034826"/>
                    <a:ext cx="825136" cy="1036552"/>
                  </a:xfrm>
                  <a:prstGeom prst="rect">
                    <a:avLst/>
                  </a:prstGeom>
                  <a:ln w="28575">
                    <a:solidFill>
                      <a:srgbClr val="FF0000"/>
                    </a:solidFill>
                  </a:ln>
                </p:spPr>
              </p:pic>
              <p:pic>
                <p:nvPicPr>
                  <p:cNvPr id="25" name="Picture 24" descr="CMSC_xlg.jpg"/>
                  <p:cNvPicPr>
                    <a:picLocks noChangeAspect="1"/>
                  </p:cNvPicPr>
                  <p:nvPr/>
                </p:nvPicPr>
                <p:blipFill>
                  <a:blip r:embed="rId17" cstate="print"/>
                  <a:stretch>
                    <a:fillRect/>
                  </a:stretch>
                </p:blipFill>
                <p:spPr>
                  <a:xfrm>
                    <a:off x="5944729" y="5096787"/>
                    <a:ext cx="834072" cy="1047776"/>
                  </a:xfrm>
                  <a:prstGeom prst="rect">
                    <a:avLst/>
                  </a:prstGeom>
                  <a:ln w="28575">
                    <a:solidFill>
                      <a:srgbClr val="FF0000"/>
                    </a:solidFill>
                  </a:ln>
                </p:spPr>
              </p:pic>
            </p:grpSp>
            <p:pic>
              <p:nvPicPr>
                <p:cNvPr id="26" name="Picture 2"/>
                <p:cNvPicPr preferRelativeResize="0">
                  <a:picLocks noChangeAspect="1" noChangeArrowheads="1"/>
                </p:cNvPicPr>
                <p:nvPr/>
              </p:nvPicPr>
              <p:blipFill>
                <a:blip r:embed="rId18" cstate="print"/>
                <a:stretch>
                  <a:fillRect/>
                </a:stretch>
              </p:blipFill>
              <p:spPr bwMode="auto">
                <a:xfrm>
                  <a:off x="6212638" y="4050210"/>
                  <a:ext cx="773408" cy="923518"/>
                </a:xfrm>
                <a:prstGeom prst="rect">
                  <a:avLst/>
                </a:prstGeom>
                <a:noFill/>
                <a:ln w="28575">
                  <a:solidFill>
                    <a:srgbClr val="FF0000"/>
                  </a:solidFill>
                  <a:miter lim="800000"/>
                  <a:headEnd/>
                  <a:tailEnd/>
                </a:ln>
              </p:spPr>
            </p:pic>
          </p:grpSp>
        </p:grpSp>
        <p:pic>
          <p:nvPicPr>
            <p:cNvPr id="30" name="Picture 29" descr="nsssef-xlg.jpg"/>
            <p:cNvPicPr>
              <a:picLocks noChangeAspect="1"/>
            </p:cNvPicPr>
            <p:nvPr/>
          </p:nvPicPr>
          <p:blipFill>
            <a:blip r:embed="rId19" cstate="print"/>
            <a:stretch>
              <a:fillRect/>
            </a:stretch>
          </p:blipFill>
          <p:spPr>
            <a:xfrm>
              <a:off x="5662361" y="4950166"/>
              <a:ext cx="733425" cy="948214"/>
            </a:xfrm>
            <a:prstGeom prst="rect">
              <a:avLst/>
            </a:prstGeom>
            <a:ln w="38100">
              <a:solidFill>
                <a:srgbClr val="FF0000"/>
              </a:solidFill>
            </a:ln>
          </p:spPr>
        </p:pic>
        <p:pic>
          <p:nvPicPr>
            <p:cNvPr id="31" name="Picture 30" descr="set-xlg.jpg"/>
            <p:cNvPicPr>
              <a:picLocks noChangeAspect="1"/>
            </p:cNvPicPr>
            <p:nvPr/>
          </p:nvPicPr>
          <p:blipFill>
            <a:blip r:embed="rId20" cstate="print"/>
            <a:stretch>
              <a:fillRect/>
            </a:stretch>
          </p:blipFill>
          <p:spPr>
            <a:xfrm>
              <a:off x="5665286" y="5893498"/>
              <a:ext cx="733425" cy="949262"/>
            </a:xfrm>
            <a:prstGeom prst="rect">
              <a:avLst/>
            </a:prstGeom>
            <a:ln w="38100">
              <a:solidFill>
                <a:srgbClr val="FF0000"/>
              </a:solidFill>
            </a:ln>
          </p:spPr>
        </p:pic>
      </p:grpSp>
      <p:sp>
        <p:nvSpPr>
          <p:cNvPr id="33" name="Rectangle 32"/>
          <p:cNvSpPr/>
          <p:nvPr/>
        </p:nvSpPr>
        <p:spPr>
          <a:xfrm>
            <a:off x="6416040" y="4267200"/>
            <a:ext cx="1584960" cy="1920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
        <p:nvSpPr>
          <p:cNvPr id="34" name="Content Placeholder 4"/>
          <p:cNvSpPr>
            <a:spLocks noGrp="1"/>
          </p:cNvSpPr>
          <p:nvPr>
            <p:ph idx="4294967295"/>
          </p:nvPr>
        </p:nvSpPr>
        <p:spPr>
          <a:xfrm>
            <a:off x="128336" y="884311"/>
            <a:ext cx="8765871" cy="5259388"/>
          </a:xfrm>
          <a:prstGeom prst="rect">
            <a:avLst/>
          </a:prstGeom>
        </p:spPr>
        <p:txBody>
          <a:bodyPr/>
          <a:lstStyle/>
          <a:p>
            <a:pPr marL="350756" lvl="1" indent="-350756">
              <a:buFont typeface="Wingdings" pitchFamily="2" charset="2"/>
              <a:buChar char="§"/>
            </a:pPr>
            <a:r>
              <a:rPr lang="en-US" sz="1700" dirty="0">
                <a:solidFill>
                  <a:srgbClr val="106636"/>
                </a:solidFill>
              </a:rPr>
              <a:t>The initial 46 EFRCs were funded for 5-years beginning in FY 2009: 30 EFRCs were funded annually at about $100M; 16 were fully funded by Recovery Act support</a:t>
            </a:r>
          </a:p>
          <a:p>
            <a:pPr marL="350756" indent="-350756">
              <a:buFont typeface="Wingdings" pitchFamily="2" charset="2"/>
              <a:buChar char="§"/>
            </a:pPr>
            <a:r>
              <a:rPr lang="en-US" sz="1700" b="0" dirty="0">
                <a:solidFill>
                  <a:srgbClr val="106636"/>
                </a:solidFill>
              </a:rPr>
              <a:t>Solicitation requested both renewal and new EFRC applications including:</a:t>
            </a:r>
          </a:p>
          <a:p>
            <a:pPr lvl="1"/>
            <a:r>
              <a:rPr lang="en-US" sz="1400" dirty="0">
                <a:solidFill>
                  <a:schemeClr val="tx1"/>
                </a:solidFill>
              </a:rPr>
              <a:t>Areas of energy-relevant research identified by recent BES and BESAC workshops</a:t>
            </a:r>
          </a:p>
          <a:p>
            <a:pPr lvl="1"/>
            <a:r>
              <a:rPr lang="en-US" sz="1400" dirty="0">
                <a:solidFill>
                  <a:schemeClr val="tx1"/>
                </a:solidFill>
              </a:rPr>
              <a:t>Research to advance the rate of materials and chemical discovery </a:t>
            </a:r>
          </a:p>
          <a:p>
            <a:pPr lvl="1"/>
            <a:r>
              <a:rPr lang="en-US" sz="1400" dirty="0">
                <a:solidFill>
                  <a:schemeClr val="tx1"/>
                </a:solidFill>
              </a:rPr>
              <a:t>Mesoscale science</a:t>
            </a:r>
          </a:p>
          <a:p>
            <a:pPr lvl="0">
              <a:buFont typeface="Wingdings" pitchFamily="2" charset="2"/>
              <a:buChar char="§"/>
            </a:pPr>
            <a:r>
              <a:rPr lang="en-US" sz="1700" b="0" dirty="0">
                <a:solidFill>
                  <a:srgbClr val="106636"/>
                </a:solidFill>
              </a:rPr>
              <a:t>Selection of awards will be based on rigorous peer review of applications of the proposed research</a:t>
            </a:r>
          </a:p>
          <a:p>
            <a:pPr lvl="1"/>
            <a:r>
              <a:rPr lang="en-US" sz="1400" dirty="0">
                <a:solidFill>
                  <a:schemeClr val="tx1"/>
                </a:solidFill>
              </a:rPr>
              <a:t>Renewal awards will include assessment of the progress during the first 5-year award</a:t>
            </a:r>
          </a:p>
          <a:p>
            <a:pPr>
              <a:buFont typeface="Wingdings" pitchFamily="2" charset="2"/>
              <a:buChar char="§"/>
            </a:pPr>
            <a:r>
              <a:rPr lang="en-US" sz="1700" b="0" dirty="0">
                <a:solidFill>
                  <a:srgbClr val="106636"/>
                </a:solidFill>
              </a:rPr>
              <a:t>Renewal and new awards will maintain a balanced EFRC portfolio for grand challenge and use-inspired energy research</a:t>
            </a:r>
          </a:p>
        </p:txBody>
      </p:sp>
      <p:sp>
        <p:nvSpPr>
          <p:cNvPr id="32"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fontAlgn="auto">
              <a:spcBef>
                <a:spcPts val="0"/>
              </a:spcBef>
              <a:spcAft>
                <a:spcPts val="0"/>
              </a:spcAft>
              <a:defRPr/>
            </a:pPr>
            <a:fld id="{6EEA275D-5A49-48A8-817D-44C3EA0A3A2F}" type="slidenum">
              <a:rPr lang="en-US" sz="1200">
                <a:solidFill>
                  <a:srgbClr val="106636"/>
                </a:solidFill>
                <a:latin typeface="Arial" pitchFamily="34" charset="0"/>
                <a:cs typeface="Arial" pitchFamily="34" charset="0"/>
              </a:rPr>
              <a:pPr algn="r" defTabSz="914186" fontAlgn="auto">
                <a:spcBef>
                  <a:spcPts val="0"/>
                </a:spcBef>
                <a:spcAft>
                  <a:spcPts val="0"/>
                </a:spcAft>
                <a:defRPr/>
              </a:pPr>
              <a:t>9</a:t>
            </a:fld>
            <a:endParaRPr lang="en-US" sz="1200" dirty="0">
              <a:solidFill>
                <a:srgbClr val="106636"/>
              </a:solidFill>
              <a:latin typeface="Arial" pitchFamily="34" charset="0"/>
              <a:cs typeface="Arial" pitchFamily="34" charset="0"/>
            </a:endParaRPr>
          </a:p>
        </p:txBody>
      </p:sp>
    </p:spTree>
    <p:extLst>
      <p:ext uri="{BB962C8B-B14F-4D97-AF65-F5344CB8AC3E}">
        <p14:creationId xmlns:p14="http://schemas.microsoft.com/office/powerpoint/2010/main" val="193168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b="0" u="none" dirty="0">
            <a:latin typeface="+mn-lt"/>
          </a:defRPr>
        </a:defPPr>
      </a:lstStyle>
    </a:txDef>
  </a:objectDefaults>
  <a:extraClrScheme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6D1099-0FF0-46C6-8978-F58C08881305}">
  <ds:schemaRef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6B8FE7F-8891-4BFD-A47D-6978AC71A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EBEC0A1-2212-44A2-BA03-C270FCD63A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Opulent</Template>
  <TotalTime>13333</TotalTime>
  <Words>4861</Words>
  <Application>Microsoft Office PowerPoint</Application>
  <PresentationFormat>On-screen Show (4:3)</PresentationFormat>
  <Paragraphs>826</Paragraphs>
  <Slides>40</Slides>
  <Notes>29</Notes>
  <HiddenSlides>2</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1_Office Theme</vt:lpstr>
      <vt:lpstr>8_Office Theme</vt:lpstr>
      <vt:lpstr>3_Office Theme</vt:lpstr>
      <vt:lpstr>Basic Energy Sciences Update</vt:lpstr>
      <vt:lpstr>PowerPoint Presentation</vt:lpstr>
      <vt:lpstr>PowerPoint Presentation</vt:lpstr>
      <vt:lpstr>In Memoriam:  Dr. Paul H. Maupin</vt:lpstr>
      <vt:lpstr>PowerPoint Presentation</vt:lpstr>
      <vt:lpstr>PowerPoint Presentation</vt:lpstr>
      <vt:lpstr>PowerPoint Presentation</vt:lpstr>
      <vt:lpstr>Companies that Benefit from EFRC Research</vt:lpstr>
      <vt:lpstr>Energy Frontier Research Centers FY2014 Recompetition</vt:lpstr>
      <vt:lpstr>PowerPoint Presentation</vt:lpstr>
      <vt:lpstr>Topical Distribution of EFRC Awards</vt:lpstr>
      <vt:lpstr>EFRC Partner Institutions</vt:lpstr>
      <vt:lpstr>EFRC Annual Funding by State for All Partner Institutions </vt:lpstr>
      <vt:lpstr>EPSCoR Implementation Grant Awards FY 2014 Funding Opportunity Announcement</vt:lpstr>
      <vt:lpstr>Jurisdictions Eligible for EPSCoR Program Support – FY 2014</vt:lpstr>
      <vt:lpstr>EPSCoR Implementation Grant Award FY 2014 Funding: $4,823k EPSCoR funds, $514k partnering programs</vt:lpstr>
      <vt:lpstr>Ultrafast Materials and Chemical Sciences  FY 2014 Funding Opportunity Announcement</vt:lpstr>
      <vt:lpstr>Ultrafast Chemical Sciences Awards FY 2014 Funding: $3,025k</vt:lpstr>
      <vt:lpstr>Ultrafast Materials Sciences Awards FY 2014 Funding: $3,085k</vt:lpstr>
      <vt:lpstr>SNS operates at record power of 1.4 MW and on path to continue at this level  </vt:lpstr>
      <vt:lpstr>SING-II Project to Complete at the SNS in Sept 2014</vt:lpstr>
      <vt:lpstr>SNS Instruments</vt:lpstr>
      <vt:lpstr>PowerPoint Presentation</vt:lpstr>
      <vt:lpstr>PowerPoint Presentation</vt:lpstr>
      <vt:lpstr>Advanced Photon Source Upgrade (APS-U)</vt:lpstr>
      <vt:lpstr>FY 2015 BES Request Highlights</vt:lpstr>
      <vt:lpstr>PowerPoint Presentation</vt:lpstr>
      <vt:lpstr>Balance Between BES Portfolio Elements</vt:lpstr>
      <vt:lpstr>Computational Materials Sciences Accelerating Materials Discovery and Development</vt:lpstr>
      <vt:lpstr>Software is Key to US Leadership in Materials Sciences</vt:lpstr>
      <vt:lpstr>Computational Materials Sciences What is Different?</vt:lpstr>
      <vt:lpstr>Computational Materials Sciences: Example of Early Success – The Materials Project</vt:lpstr>
      <vt:lpstr>PowerPoint Presentation</vt:lpstr>
      <vt:lpstr>PowerPoint Presentation</vt:lpstr>
      <vt:lpstr>PowerPoint Presentation</vt:lpstr>
      <vt:lpstr>PowerPoint Presentation</vt:lpstr>
      <vt:lpstr>PowerPoint Presentation</vt:lpstr>
      <vt:lpstr>PowerPoint Presentation</vt:lpstr>
      <vt:lpstr>Chapter 7: Enabling Grand Challenge Science:   the People and the Tools Required</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Weiland, John</cp:lastModifiedBy>
  <cp:revision>1555</cp:revision>
  <cp:lastPrinted>2014-07-28T17:15:43Z</cp:lastPrinted>
  <dcterms:created xsi:type="dcterms:W3CDTF">2009-10-19T15:58:14Z</dcterms:created>
  <dcterms:modified xsi:type="dcterms:W3CDTF">2015-12-10T17:19:43Z</dcterms:modified>
</cp:coreProperties>
</file>