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0" r:id="rId2"/>
    <p:sldId id="272" r:id="rId3"/>
    <p:sldId id="295" r:id="rId4"/>
    <p:sldId id="296" r:id="rId5"/>
    <p:sldId id="299" r:id="rId6"/>
    <p:sldId id="304" r:id="rId7"/>
    <p:sldId id="283" r:id="rId8"/>
    <p:sldId id="306" r:id="rId9"/>
    <p:sldId id="294" r:id="rId10"/>
    <p:sldId id="291" r:id="rId11"/>
    <p:sldId id="290" r:id="rId12"/>
    <p:sldId id="273" r:id="rId13"/>
    <p:sldId id="300" r:id="rId14"/>
    <p:sldId id="301" r:id="rId15"/>
    <p:sldId id="302" r:id="rId16"/>
    <p:sldId id="274" r:id="rId17"/>
    <p:sldId id="282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BFFEA0"/>
    <a:srgbClr val="CC0099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620" autoAdjust="0"/>
    <p:restoredTop sz="50652" autoAdjust="0"/>
  </p:normalViewPr>
  <p:slideViewPr>
    <p:cSldViewPr>
      <p:cViewPr varScale="1">
        <p:scale>
          <a:sx n="74" d="100"/>
          <a:sy n="74" d="100"/>
        </p:scale>
        <p:origin x="-3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"/>
    </p:cViewPr>
  </p:sorterViewPr>
  <p:notesViewPr>
    <p:cSldViewPr>
      <p:cViewPr varScale="1">
        <p:scale>
          <a:sx n="55" d="100"/>
          <a:sy n="55" d="100"/>
        </p:scale>
        <p:origin x="-1806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C60343DA-A8B1-45F3-9B7E-6E278F036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88A9AA77-94C1-4E7D-949D-F9817D72C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B6A938-3365-4127-BDC3-E7CD8F0C345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8638" cy="418306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1FFA7-D060-4315-A23A-CFB28F619C18}" type="slidenum">
              <a:rPr lang="en-US"/>
              <a:pPr/>
              <a:t>10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00726AB-47C2-4E09-968B-90E536B0EDC8}" type="slidenum">
              <a:rPr lang="en-US" sz="1200" b="0"/>
              <a:pPr algn="r"/>
              <a:t>11</a:t>
            </a:fld>
            <a:endParaRPr lang="en-US" sz="1200" b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/>
          </a:p>
          <a:p>
            <a:pPr eaLnBrk="1" hangingPunct="1"/>
            <a:endParaRPr lang="en-US" baseline="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48C1F7-5D70-4E9D-B17C-DE188C6BD9B2}" type="slidenum">
              <a:rPr lang="en-US"/>
              <a:pPr/>
              <a:t>12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48C1F7-5D70-4E9D-B17C-DE188C6BD9B2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48C1F7-5D70-4E9D-B17C-DE188C6BD9B2}" type="slidenum">
              <a:rPr lang="en-US"/>
              <a:pPr/>
              <a:t>14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48C1F7-5D70-4E9D-B17C-DE188C6BD9B2}" type="slidenum">
              <a:rPr lang="en-US"/>
              <a:pPr/>
              <a:t>15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0B1F4D-B6BA-4513-BBEA-25FD3D721816}" type="slidenum">
              <a:rPr lang="en-US"/>
              <a:pPr/>
              <a:t>16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1DDE6-B662-4A02-9D2C-6EEC158A2546}" type="slidenum">
              <a:rPr lang="en-US"/>
              <a:pPr/>
              <a:t>17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05A35A-ECB7-432C-8F16-F5D10EFA3F5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1FFA7-D060-4315-A23A-CFB28F619C18}" type="slidenum">
              <a:rPr lang="en-US"/>
              <a:pPr/>
              <a:t>3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1FFA7-D060-4315-A23A-CFB28F619C18}" type="slidenum">
              <a:rPr lang="en-US"/>
              <a:pPr/>
              <a:t>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04B4F0-569B-4A0A-9070-2D5177EC4D12}" type="slidenum">
              <a:rPr lang="en-US"/>
              <a:pPr/>
              <a:t>5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0BC1E-4395-4FA7-BF5E-D67772E023CA}" type="slidenum">
              <a:rPr lang="en-US"/>
              <a:pPr/>
              <a:t>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endParaRPr lang="en-US" baseline="0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b="1" dirty="0" smtClean="0"/>
          </a:p>
          <a:p>
            <a:pPr eaLnBrk="1" hangingPunct="1">
              <a:lnSpc>
                <a:spcPct val="80000"/>
              </a:lnSpc>
            </a:pPr>
            <a:endParaRPr lang="en-US" sz="8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1FFA7-D060-4315-A23A-CFB28F619C18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marL="114294" indent="-114294" defTabSz="914350">
              <a:spcBef>
                <a:spcPct val="20000"/>
              </a:spcBef>
              <a:buFontTx/>
              <a:buChar char="•"/>
            </a:pPr>
            <a:endParaRPr lang="en-US" sz="10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1FFA7-D060-4315-A23A-CFB28F619C18}" type="slidenum">
              <a:rPr lang="en-US"/>
              <a:pPr/>
              <a:t>9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 </a:t>
            </a:r>
          </a:p>
          <a:p>
            <a:pPr marL="182880" indent="-182880">
              <a:buFont typeface="Arial" pitchFamily="34" charset="0"/>
              <a:buChar char="•"/>
            </a:pPr>
            <a:endParaRPr lang="en-US" sz="1200" b="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95D37-9145-46CD-AAFF-C3B85CDD6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848E8-9969-4BA2-8DEC-A195C6CE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41654-EB7A-4FA6-9E69-F48ACAFB5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C6BFB-5FEE-4632-84E4-A1DF3221E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18BAC-5193-4B4E-99F5-D74BD9F25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DE48B-C8AC-4ED5-8082-4943C538A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5559B-5F75-4AA6-B2E6-9B92C0FB4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4AAA9-54BC-4B1E-BA95-823A662BA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F65B0-58D6-450B-96D9-2CB5B97E0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53230-34D5-4231-A7F0-5675742BF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629C-FBB2-4D4C-8ABC-2D6010056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BFE81-436C-433B-8E6C-FB8094A8D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7B94D-E2E5-4ADF-8796-884E39CFE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F8D21-96BC-47E3-B80D-C29AC8863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CC657A13-1E55-4200-97E1-751E0B367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bombayharbor.com/Product/8126/Beans.html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png"/><Relationship Id="rId7" Type="http://schemas.openxmlformats.org/officeDocument/2006/relationships/hyperlink" Target="http://images.google.com/imgres?imgurl=http://www3.niaid.nih.gov/NR/rdonlyres/FB84D23D-4CD1-42C9-AB0A-4AF8AB0DA2A8/0/26SpleenCD45Rlymphoma1000X.jpg&amp;imgrefurl=http://www3.niaid.nih.gov/labs/aboutlabs/cmb/InfectiousDiseasePathogenesisSection/vetPathology/rodentImmunochemistry/mouseAntigens/CD45R.htm&amp;usg=__B2uCY_kjpEYThwqFH_jr8Glahpg=&amp;h=308&amp;w=410&amp;sz=56&amp;hl=en&amp;start=29&amp;itbs=1&amp;tbnid=VNcvb_o2uRs5lM:&amp;tbnh=94&amp;tbnw=125&amp;prev=/images?q=mouse+spleen+cells&amp;gbv=2&amp;ndsp=20&amp;hl=en&amp;sa=N&amp;start=2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23.jpeg"/><Relationship Id="rId4" Type="http://schemas.openxmlformats.org/officeDocument/2006/relationships/hyperlink" Target="http://images.google.com/imgres?imgurl=http://ngfl.northumberland.gov.uk/clipart/Animals/images/mouse_jpg.jpg&amp;imgrefurl=http://ngfl.northumberland.gov.uk/clipart/Animals/pages/mouse_jpg.htm&amp;usg=__cPOu7La7fN3Xhe_K0LzBZsgYGI0=&amp;h=294&amp;w=325&amp;sz=15&amp;hl=en&amp;start=54&amp;itbs=1&amp;tbnid=FSaz14xZ53rM0M:&amp;tbnh=107&amp;tbnw=118&amp;prev=/images?q=mouse&amp;gbv=2&amp;ndsp=20&amp;hl=en&amp;sa=N&amp;start=40" TargetMode="External"/><Relationship Id="rId9" Type="http://schemas.openxmlformats.org/officeDocument/2006/relationships/hyperlink" Target="http://images.google.com/imgres?imgurl=http://www.rndsystems.com/images/ihc/af2438_081408.jpg&amp;imgrefurl=http://www.rndsystems.com/ihc_molecule_images.aspx?m=1639&amp;usg=__IYPBvHKBhhKMaNIJLVXxpV9ezbE=&amp;h=265&amp;w=275&amp;sz=26&amp;hl=en&amp;start=35&amp;itbs=1&amp;tbnid=DDUz2I-kgukzoM:&amp;tbnh=110&amp;tbnw=114&amp;prev=/images?q=mouse+spleen&amp;gbv=2&amp;ndsp=20&amp;hl=en&amp;sa=N&amp;start=2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371600" y="2590800"/>
            <a:ext cx="5181600" cy="16319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bg2"/>
                </a:solidFill>
                <a:latin typeface="Myriad Web Pro Condensed" pitchFamily="34" charset="0"/>
              </a:rPr>
              <a:t>Sharlene C. Weatherwax, Ph.D.</a:t>
            </a:r>
          </a:p>
          <a:p>
            <a:pPr eaLnBrk="0" hangingPunct="0"/>
            <a:r>
              <a:rPr lang="en-US" sz="2000" dirty="0">
                <a:solidFill>
                  <a:schemeClr val="bg2"/>
                </a:solidFill>
                <a:latin typeface="Myriad Web Pro Condensed" pitchFamily="34" charset="0"/>
              </a:rPr>
              <a:t>Director</a:t>
            </a:r>
          </a:p>
          <a:p>
            <a:pPr eaLnBrk="0" hangingPunct="0"/>
            <a:r>
              <a:rPr lang="en-US" sz="2000" dirty="0">
                <a:solidFill>
                  <a:schemeClr val="bg2"/>
                </a:solidFill>
                <a:latin typeface="Myriad Web Pro Condensed" pitchFamily="34" charset="0"/>
              </a:rPr>
              <a:t>Biological Systems Science Division</a:t>
            </a:r>
          </a:p>
          <a:p>
            <a:pPr eaLnBrk="0" hangingPunct="0"/>
            <a:endParaRPr lang="en-US" sz="2000" dirty="0">
              <a:solidFill>
                <a:schemeClr val="bg2"/>
              </a:solidFill>
              <a:latin typeface="Myriad Web Pro Condensed" pitchFamily="34" charset="0"/>
            </a:endParaRPr>
          </a:p>
          <a:p>
            <a:pPr eaLnBrk="0" hangingPunct="0"/>
            <a:r>
              <a:rPr lang="en-US" sz="2000" dirty="0" smtClean="0">
                <a:solidFill>
                  <a:schemeClr val="bg2"/>
                </a:solidFill>
                <a:latin typeface="Myriad Web Pro Condensed" pitchFamily="34" charset="0"/>
              </a:rPr>
              <a:t>February 23</a:t>
            </a:r>
            <a:r>
              <a:rPr lang="en-US" sz="2000" smtClean="0">
                <a:solidFill>
                  <a:schemeClr val="bg2"/>
                </a:solidFill>
                <a:latin typeface="Myriad Web Pro Condensed" pitchFamily="34" charset="0"/>
              </a:rPr>
              <a:t>,  2010</a:t>
            </a:r>
            <a:endParaRPr lang="en-US" sz="2000" dirty="0">
              <a:solidFill>
                <a:schemeClr val="bg2"/>
              </a:solidFill>
              <a:latin typeface="Myriad Web Pro Condensed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533400"/>
            <a:ext cx="8229600" cy="1676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BERAC Meeting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Biological Systems Science Division Update</a:t>
            </a:r>
            <a:br>
              <a:rPr lang="en-US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4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5588" cy="6862763"/>
            <a:chOff x="0" y="0"/>
            <a:chExt cx="5761" cy="4323"/>
          </a:xfrm>
        </p:grpSpPr>
        <p:grpSp>
          <p:nvGrpSpPr>
            <p:cNvPr id="2053" name="Group 17"/>
            <p:cNvGrpSpPr>
              <a:grpSpLocks/>
            </p:cNvGrpSpPr>
            <p:nvPr/>
          </p:nvGrpSpPr>
          <p:grpSpPr bwMode="auto">
            <a:xfrm>
              <a:off x="0" y="3815"/>
              <a:ext cx="5761" cy="508"/>
              <a:chOff x="0" y="6634186"/>
              <a:chExt cx="9145770" cy="228600"/>
            </a:xfrm>
          </p:grpSpPr>
          <p:sp>
            <p:nvSpPr>
              <p:cNvPr id="2" name="Rectangle 15"/>
              <p:cNvSpPr/>
              <p:nvPr/>
            </p:nvSpPr>
            <p:spPr bwMode="auto">
              <a:xfrm>
                <a:off x="2360660" y="6634186"/>
                <a:ext cx="6785110" cy="228600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b="0" dirty="0"/>
              </a:p>
            </p:txBody>
          </p:sp>
          <p:sp>
            <p:nvSpPr>
              <p:cNvPr id="3" name="Rectangle 16"/>
              <p:cNvSpPr/>
              <p:nvPr/>
            </p:nvSpPr>
            <p:spPr bwMode="auto">
              <a:xfrm>
                <a:off x="0" y="6634186"/>
                <a:ext cx="2333671" cy="228600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b="0" dirty="0"/>
              </a:p>
            </p:txBody>
          </p:sp>
        </p:grpSp>
        <p:sp>
          <p:nvSpPr>
            <p:cNvPr id="2054" name="TextBox 44"/>
            <p:cNvSpPr txBox="1">
              <a:spLocks noChangeArrowheads="1"/>
            </p:cNvSpPr>
            <p:nvPr/>
          </p:nvSpPr>
          <p:spPr bwMode="auto">
            <a:xfrm>
              <a:off x="1488" y="3888"/>
              <a:ext cx="94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dirty="0">
                  <a:solidFill>
                    <a:schemeClr val="bg1"/>
                  </a:solidFill>
                </a:rPr>
                <a:t>Office 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of Science</a:t>
              </a:r>
            </a:p>
          </p:txBody>
        </p:sp>
        <p:sp>
          <p:nvSpPr>
            <p:cNvPr id="2055" name="TextBox 46"/>
            <p:cNvSpPr txBox="1">
              <a:spLocks noChangeArrowheads="1"/>
            </p:cNvSpPr>
            <p:nvPr/>
          </p:nvSpPr>
          <p:spPr bwMode="auto">
            <a:xfrm>
              <a:off x="3378" y="3972"/>
              <a:ext cx="2286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9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Office of Biological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en-US" sz="1200" dirty="0">
                  <a:solidFill>
                    <a:schemeClr val="bg1"/>
                  </a:solidFill>
                </a:rPr>
                <a:t>and Environmental Research</a:t>
              </a:r>
            </a:p>
          </p:txBody>
        </p:sp>
        <p:pic>
          <p:nvPicPr>
            <p:cNvPr id="2056" name="Picture 18" descr="New_DOE_Logo_BLACK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5" y="3924"/>
              <a:ext cx="1304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7" name="Group 11"/>
            <p:cNvGrpSpPr>
              <a:grpSpLocks/>
            </p:cNvGrpSpPr>
            <p:nvPr/>
          </p:nvGrpSpPr>
          <p:grpSpPr bwMode="auto">
            <a:xfrm>
              <a:off x="0" y="0"/>
              <a:ext cx="732" cy="3792"/>
              <a:chOff x="0" y="0"/>
              <a:chExt cx="732" cy="3792"/>
            </a:xfrm>
          </p:grpSpPr>
          <p:pic>
            <p:nvPicPr>
              <p:cNvPr id="2058" name="Picture 23" descr="129762-97_face.png"/>
              <p:cNvPicPr>
                <a:picLocks noChangeAspect="1"/>
              </p:cNvPicPr>
              <p:nvPr/>
            </p:nvPicPr>
            <p:blipFill>
              <a:blip r:embed="rId4" cstate="print"/>
              <a:srcRect l="33418" t="12767" r="33000" b="52560"/>
              <a:stretch>
                <a:fillRect/>
              </a:stretch>
            </p:blipFill>
            <p:spPr bwMode="auto">
              <a:xfrm>
                <a:off x="0" y="1527"/>
                <a:ext cx="729" cy="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9" name="Picture 21" descr="clouds.png"/>
              <p:cNvPicPr>
                <a:picLocks noChangeAspect="1"/>
              </p:cNvPicPr>
              <p:nvPr/>
            </p:nvPicPr>
            <p:blipFill>
              <a:blip r:embed="rId5" cstate="print"/>
              <a:srcRect l="19649" t="20390" r="16382" b="14767"/>
              <a:stretch>
                <a:fillRect/>
              </a:stretch>
            </p:blipFill>
            <p:spPr bwMode="auto">
              <a:xfrm>
                <a:off x="0" y="763"/>
                <a:ext cx="725" cy="7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0" name="Picture 38" descr="pict1.png"/>
              <p:cNvPicPr>
                <a:picLocks noChangeAspect="1"/>
              </p:cNvPicPr>
              <p:nvPr/>
            </p:nvPicPr>
            <p:blipFill>
              <a:blip r:embed="rId6" cstate="print"/>
              <a:srcRect l="9306" b="6178"/>
              <a:stretch>
                <a:fillRect/>
              </a:stretch>
            </p:blipFill>
            <p:spPr bwMode="auto">
              <a:xfrm>
                <a:off x="0" y="0"/>
                <a:ext cx="727" cy="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1" name="Picture 40" descr="pict3.png"/>
              <p:cNvPicPr>
                <a:picLocks noChangeAspect="1"/>
              </p:cNvPicPr>
              <p:nvPr/>
            </p:nvPicPr>
            <p:blipFill>
              <a:blip r:embed="rId7" cstate="print">
                <a:lum bright="14000" contrast="38000"/>
              </a:blip>
              <a:srcRect l="9306" b="6711"/>
              <a:stretch>
                <a:fillRect/>
              </a:stretch>
            </p:blipFill>
            <p:spPr bwMode="auto">
              <a:xfrm>
                <a:off x="0" y="2289"/>
                <a:ext cx="732" cy="7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2" name="Picture 14" descr="procholorococcus marinus cropped.tif"/>
              <p:cNvPicPr>
                <a:picLocks noChangeAspect="1"/>
              </p:cNvPicPr>
              <p:nvPr/>
            </p:nvPicPr>
            <p:blipFill>
              <a:blip r:embed="rId8" cstate="print"/>
              <a:srcRect l="40152" t="17851" r="5042" b="1501"/>
              <a:stretch>
                <a:fillRect/>
              </a:stretch>
            </p:blipFill>
            <p:spPr bwMode="auto">
              <a:xfrm>
                <a:off x="0" y="3051"/>
                <a:ext cx="731" cy="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066" name="Group 17"/>
          <p:cNvGrpSpPr>
            <a:grpSpLocks/>
          </p:cNvGrpSpPr>
          <p:nvPr/>
        </p:nvGrpSpPr>
        <p:grpSpPr bwMode="auto">
          <a:xfrm>
            <a:off x="0" y="6056313"/>
            <a:ext cx="9145588" cy="806450"/>
            <a:chOff x="0" y="6634186"/>
            <a:chExt cx="9145770" cy="228600"/>
          </a:xfrm>
        </p:grpSpPr>
        <p:sp>
          <p:nvSpPr>
            <p:cNvPr id="8" name="Rectangle 15"/>
            <p:cNvSpPr/>
            <p:nvPr/>
          </p:nvSpPr>
          <p:spPr bwMode="auto">
            <a:xfrm>
              <a:off x="2360660" y="6634186"/>
              <a:ext cx="6785110" cy="228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 dirty="0"/>
            </a:p>
          </p:txBody>
        </p:sp>
        <p:sp>
          <p:nvSpPr>
            <p:cNvPr id="9" name="Rectangle 16"/>
            <p:cNvSpPr/>
            <p:nvPr/>
          </p:nvSpPr>
          <p:spPr bwMode="auto">
            <a:xfrm>
              <a:off x="0" y="6634186"/>
              <a:ext cx="2333671" cy="228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 dirty="0"/>
            </a:p>
          </p:txBody>
        </p:sp>
      </p:grpSp>
      <p:sp>
        <p:nvSpPr>
          <p:cNvPr id="10" name="TextBox 44"/>
          <p:cNvSpPr txBox="1"/>
          <p:nvPr/>
        </p:nvSpPr>
        <p:spPr>
          <a:xfrm>
            <a:off x="2362200" y="6172200"/>
            <a:ext cx="1504950" cy="587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Office </a:t>
            </a:r>
            <a:br>
              <a:rPr lang="en-US" dirty="0">
                <a:solidFill>
                  <a:schemeClr val="bg1"/>
                </a:solidFill>
                <a:latin typeface="Arial" charset="0"/>
              </a:rPr>
            </a:br>
            <a:r>
              <a:rPr lang="en-US" dirty="0">
                <a:solidFill>
                  <a:schemeClr val="bg1"/>
                </a:solidFill>
                <a:latin typeface="Arial" charset="0"/>
              </a:rPr>
              <a:t>of Science</a:t>
            </a:r>
          </a:p>
        </p:txBody>
      </p:sp>
      <p:pic>
        <p:nvPicPr>
          <p:cNvPr id="2073" name="Picture 18" descr="New_DOE_Logo_BLAC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13" y="6229350"/>
            <a:ext cx="20701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46"/>
          <p:cNvSpPr txBox="1"/>
          <p:nvPr/>
        </p:nvSpPr>
        <p:spPr>
          <a:xfrm>
            <a:off x="5438775" y="6248400"/>
            <a:ext cx="3629025" cy="42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Office of Biological </a:t>
            </a:r>
            <a:br>
              <a:rPr lang="en-US" sz="1200" dirty="0">
                <a:solidFill>
                  <a:schemeClr val="bg1"/>
                </a:solidFill>
                <a:latin typeface="Arial" charset="0"/>
              </a:rPr>
            </a:br>
            <a:r>
              <a:rPr lang="en-US" sz="1200" dirty="0">
                <a:solidFill>
                  <a:schemeClr val="bg1"/>
                </a:solidFill>
                <a:latin typeface="Arial" charset="0"/>
              </a:rPr>
              <a:t>and Environmental Research</a:t>
            </a:r>
          </a:p>
        </p:txBody>
      </p:sp>
      <p:grpSp>
        <p:nvGrpSpPr>
          <p:cNvPr id="23" name="Group 17"/>
          <p:cNvGrpSpPr>
            <a:grpSpLocks/>
          </p:cNvGrpSpPr>
          <p:nvPr/>
        </p:nvGrpSpPr>
        <p:grpSpPr bwMode="auto">
          <a:xfrm>
            <a:off x="0" y="6051550"/>
            <a:ext cx="9145588" cy="806450"/>
            <a:chOff x="0" y="6634186"/>
            <a:chExt cx="9145770" cy="228600"/>
          </a:xfrm>
          <a:solidFill>
            <a:srgbClr val="92D050"/>
          </a:solidFill>
        </p:grpSpPr>
        <p:sp>
          <p:nvSpPr>
            <p:cNvPr id="24" name="Rectangle 15"/>
            <p:cNvSpPr/>
            <p:nvPr/>
          </p:nvSpPr>
          <p:spPr bwMode="auto">
            <a:xfrm>
              <a:off x="2360660" y="6634186"/>
              <a:ext cx="6785110" cy="228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Rectangle 16"/>
            <p:cNvSpPr/>
            <p:nvPr/>
          </p:nvSpPr>
          <p:spPr bwMode="auto">
            <a:xfrm>
              <a:off x="0" y="6634186"/>
              <a:ext cx="2333671" cy="228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6" name="TextBox 44"/>
          <p:cNvSpPr txBox="1"/>
          <p:nvPr/>
        </p:nvSpPr>
        <p:spPr>
          <a:xfrm>
            <a:off x="2514600" y="6172200"/>
            <a:ext cx="1504950" cy="59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b="1" dirty="0">
                <a:solidFill>
                  <a:schemeClr val="bg1"/>
                </a:solidFill>
              </a:rPr>
              <a:t>Office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of Science</a:t>
            </a:r>
          </a:p>
        </p:txBody>
      </p:sp>
      <p:sp>
        <p:nvSpPr>
          <p:cNvPr id="27" name="TextBox 46"/>
          <p:cNvSpPr txBox="1"/>
          <p:nvPr/>
        </p:nvSpPr>
        <p:spPr>
          <a:xfrm>
            <a:off x="5514975" y="6324600"/>
            <a:ext cx="3629025" cy="425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</a:rPr>
              <a:t>Office of Biological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and Environmental Research</a:t>
            </a:r>
          </a:p>
        </p:txBody>
      </p:sp>
      <p:pic>
        <p:nvPicPr>
          <p:cNvPr id="28" name="Picture 18" descr="New_DOE_Logo_BLACK.pn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6200" y="6248400"/>
            <a:ext cx="20701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/>
          <p:cNvSpPr/>
          <p:nvPr/>
        </p:nvSpPr>
        <p:spPr>
          <a:xfrm>
            <a:off x="6400800" y="1143000"/>
            <a:ext cx="2057400" cy="1143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Applications Res</a:t>
            </a:r>
          </a:p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(NIH)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 descr="Radiochemistry&#10;(BER)"/>
          <p:cNvSpPr/>
          <p:nvPr/>
        </p:nvSpPr>
        <p:spPr>
          <a:xfrm>
            <a:off x="4572000" y="1143000"/>
            <a:ext cx="2209800" cy="1143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Radiochemistry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(BER)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13316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13317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DE9FE988-7DAB-42C0-86D2-77B93A36C536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10</a:t>
            </a:fld>
            <a:r>
              <a:rPr lang="en-US" sz="1000" b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2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13337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</a:pPr>
              <a:fld id="{D2FBB675-F8A1-4375-853E-63C2B7CC9763}" type="slidenum"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</a:pPr>
                <a:t>10</a:t>
              </a:fld>
              <a:r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>
                  <a:solidFill>
                    <a:schemeClr val="bg1"/>
                  </a:solidFill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7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8" name="Group 25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27" name="Rectangle 26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30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  <a:defRPr/>
              </a:pPr>
              <a:fld id="{797398DD-3765-4CAF-A947-70115095717E}" type="slidenum">
                <a:rPr lang="en-US" sz="100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  <a:defRPr/>
                </a:pPr>
                <a:t>10</a:t>
              </a:fld>
              <a:r>
                <a:rPr lang="en-US" sz="100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BERAC Feb2010</a:t>
              </a:r>
              <a:endParaRPr lang="en-US" sz="1200" b="1" dirty="0">
                <a:solidFill>
                  <a:schemeClr val="bg1"/>
                </a:solidFill>
                <a:ea typeface="Rod"/>
                <a:cs typeface="Rod"/>
              </a:endParaRPr>
            </a:p>
          </p:txBody>
        </p:sp>
      </p:grp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304800" y="152400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Advancing </a:t>
            </a:r>
            <a:r>
              <a:rPr lang="en-US" sz="2400" b="1" dirty="0"/>
              <a:t>Research and </a:t>
            </a:r>
            <a:r>
              <a:rPr lang="en-US" sz="2400" b="1" dirty="0" smtClean="0"/>
              <a:t>Training in Radiochemistry </a:t>
            </a:r>
            <a:endParaRPr lang="en-US" sz="2400" b="1" dirty="0"/>
          </a:p>
        </p:txBody>
      </p:sp>
      <p:sp>
        <p:nvSpPr>
          <p:cNvPr id="33" name="Rectangle 32"/>
          <p:cNvSpPr/>
          <p:nvPr/>
        </p:nvSpPr>
        <p:spPr>
          <a:xfrm>
            <a:off x="381000" y="685800"/>
            <a:ext cx="37338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200" dirty="0" smtClean="0">
                <a:latin typeface="+mn-lt"/>
                <a:ea typeface="ＭＳ Ｐゴシック" pitchFamily="-128" charset="-128"/>
              </a:rPr>
              <a:t>Objective:</a:t>
            </a:r>
          </a:p>
          <a:p>
            <a:pPr marL="231775" lvl="0" indent="-231775">
              <a:spcBef>
                <a:spcPts val="600"/>
              </a:spcBef>
              <a:buFontTx/>
              <a:buChar char="•"/>
              <a:defRPr/>
            </a:pPr>
            <a:r>
              <a:rPr lang="en-US" sz="2200" b="0" dirty="0" smtClean="0">
                <a:latin typeface="+mn-lt"/>
                <a:ea typeface="ＭＳ Ｐゴシック" pitchFamily="-128" charset="-128"/>
                <a:cs typeface="Arial" pitchFamily="34" charset="0"/>
              </a:rPr>
              <a:t>Train the next generation of scientists in novel and innovative state-of-the-art radiochemistry research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343400" y="3581400"/>
            <a:ext cx="4419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200" dirty="0" smtClean="0">
                <a:latin typeface="+mn-lt"/>
                <a:cs typeface="Arial" pitchFamily="34" charset="0"/>
              </a:rPr>
              <a:t>Results/Impact:</a:t>
            </a:r>
          </a:p>
          <a:p>
            <a:pPr marL="231775" lvl="0" indent="-231775"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2200" b="0" dirty="0" smtClean="0">
                <a:latin typeface="+mn-lt"/>
                <a:cs typeface="Arial" pitchFamily="34" charset="0"/>
              </a:rPr>
              <a:t>Contribute to training goals</a:t>
            </a:r>
          </a:p>
          <a:p>
            <a:pPr marL="231775" lvl="0" indent="-231775"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2200" b="0" dirty="0" smtClean="0">
                <a:latin typeface="+mn-lt"/>
                <a:cs typeface="Arial" pitchFamily="34" charset="0"/>
              </a:rPr>
              <a:t>Fundamental radiochemistry methodology translated to medical application by synthesis of radiolabeled tracer for non-invasive tumor imaging.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1000" y="2895600"/>
            <a:ext cx="388620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200" dirty="0" smtClean="0">
                <a:ea typeface="ＭＳ Ｐゴシック" pitchFamily="-128" charset="-128"/>
              </a:rPr>
              <a:t>Approach:</a:t>
            </a:r>
          </a:p>
          <a:p>
            <a:pPr marL="177800" lvl="0" indent="-177800">
              <a:spcBef>
                <a:spcPts val="600"/>
              </a:spcBef>
              <a:defRPr/>
            </a:pPr>
            <a:r>
              <a:rPr lang="en-US" sz="2200" b="0" baseline="30000" dirty="0" smtClean="0">
                <a:latin typeface="+mn-lt"/>
                <a:ea typeface="ＭＳ Ｐゴシック" pitchFamily="-128" charset="-128"/>
                <a:cs typeface="Arial" pitchFamily="34" charset="0"/>
              </a:rPr>
              <a:t>89</a:t>
            </a:r>
            <a:r>
              <a:rPr lang="en-US" sz="2200" b="0" dirty="0" smtClean="0">
                <a:latin typeface="+mn-lt"/>
                <a:ea typeface="ＭＳ Ｐゴシック" pitchFamily="-128" charset="-128"/>
                <a:cs typeface="Arial" pitchFamily="34" charset="0"/>
              </a:rPr>
              <a:t>Zr Complexation with Desferrioxamine (DFO)-Conjugated-Protein</a:t>
            </a:r>
          </a:p>
        </p:txBody>
      </p:sp>
      <p:pic>
        <p:nvPicPr>
          <p:cNvPr id="36" name="Picture 12" descr="Antibody conjugation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0"/>
            <a:ext cx="3609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4495800" y="6180892"/>
            <a:ext cx="4191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000" dirty="0" smtClean="0">
              <a:cs typeface="Arial" pitchFamily="34" charset="0"/>
            </a:endParaRPr>
          </a:p>
          <a:p>
            <a:pPr lvl="0"/>
            <a:r>
              <a:rPr lang="en-US" sz="1000" b="0" dirty="0" smtClean="0">
                <a:cs typeface="Arial" pitchFamily="34" charset="0"/>
              </a:rPr>
              <a:t>Holland et al., PLoS One, January 25</a:t>
            </a:r>
            <a:r>
              <a:rPr lang="en-US" sz="1000" b="0" baseline="30000" dirty="0" smtClean="0">
                <a:cs typeface="Arial" pitchFamily="34" charset="0"/>
              </a:rPr>
              <a:t>th</a:t>
            </a:r>
            <a:r>
              <a:rPr lang="en-US" sz="1000" b="0" dirty="0" smtClean="0">
                <a:cs typeface="Arial" pitchFamily="34" charset="0"/>
              </a:rPr>
              <a:t>, 2010</a:t>
            </a:r>
          </a:p>
          <a:p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495800" y="762000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accent2"/>
              </a:buClr>
              <a:buSzPct val="80000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Encourage Climate of Collaboration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rot="10800000">
            <a:off x="6400800" y="1676400"/>
            <a:ext cx="685800" cy="1588"/>
          </a:xfrm>
          <a:prstGeom prst="straightConnector1">
            <a:avLst/>
          </a:prstGeom>
          <a:ln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Fig A larger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286000"/>
            <a:ext cx="198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362200"/>
            <a:ext cx="2095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59399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59400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12761910-1E64-4D69-A967-E8DDB8139B26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11</a:t>
            </a:fld>
            <a:r>
              <a:rPr lang="en-US" sz="1000" b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BER Overview</a:t>
            </a:r>
          </a:p>
        </p:txBody>
      </p:sp>
      <p:grpSp>
        <p:nvGrpSpPr>
          <p:cNvPr id="59401" name="Group 9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2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59403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</a:pPr>
              <a:fld id="{6C7C77DC-5DBB-4F66-BD3D-C2CE38C2145A}" type="slidenum"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</a:pPr>
                <a:t>11</a:t>
              </a:fld>
              <a:r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>
                  <a:solidFill>
                    <a:schemeClr val="bg1"/>
                  </a:solidFill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7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23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  <a:defRPr/>
              </a:pPr>
              <a:fld id="{797398DD-3765-4CAF-A947-70115095717E}" type="slidenum">
                <a:rPr lang="en-US" sz="100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  <a:defRPr/>
                </a:pPr>
                <a:t>11</a:t>
              </a:fld>
              <a:r>
                <a:rPr lang="en-US" sz="100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BERAC Feb2010</a:t>
              </a:r>
              <a:endParaRPr lang="en-US" sz="1200" b="1" dirty="0">
                <a:solidFill>
                  <a:schemeClr val="bg1"/>
                </a:solidFill>
                <a:ea typeface="Rod"/>
                <a:cs typeface="Rod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524000" y="1524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Resource for Grass Cell Wall Genes</a:t>
            </a:r>
            <a:endParaRPr lang="en-US" sz="2400" b="1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105400" y="6324600"/>
            <a:ext cx="4038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Penning BW,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al.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2009</a:t>
            </a:r>
            <a:r>
              <a:rPr lang="en-US" sz="1200" b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Plant Physiology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151: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1703-1728.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" y="762000"/>
            <a:ext cx="464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Objectives: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+mn-lt"/>
              </a:rPr>
              <a:t>Inventory of maize cell wall genes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+mn-lt"/>
              </a:rPr>
              <a:t>High-throughput screen to identify cell wall mutants</a:t>
            </a:r>
            <a:endParaRPr lang="en-US" sz="2200" b="0" dirty="0"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8600" y="2133600"/>
            <a:ext cx="44958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+mn-lt"/>
              </a:rPr>
              <a:t>Approach: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+mn-lt"/>
              </a:rPr>
              <a:t>Comparative genomics; analyze  gene expression patterns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+mn-lt"/>
              </a:rPr>
              <a:t>Identify mutants with forward and reverse genetics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+mn-lt"/>
              </a:rPr>
              <a:t>Find  and confirm “invisible” mutants spectroscopically</a:t>
            </a:r>
            <a:endParaRPr lang="en-US" sz="2200" b="0" dirty="0"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2400" y="4648200"/>
            <a:ext cx="8382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+mn-lt"/>
              </a:rPr>
              <a:t>Results/Impact: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+mn-lt"/>
              </a:rPr>
              <a:t>Differences highlight need for grass-specific genetic model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+mn-lt"/>
              </a:rPr>
              <a:t>Characterize grass cell wall gene functions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+mn-lt"/>
              </a:rPr>
              <a:t>Translate to improved biomass yield and quality in grass bioenergy species</a:t>
            </a: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 cstate="print"/>
          <a:srcRect l="54181" b="38947"/>
          <a:stretch>
            <a:fillRect/>
          </a:stretch>
        </p:blipFill>
        <p:spPr bwMode="auto">
          <a:xfrm>
            <a:off x="7010400" y="3733800"/>
            <a:ext cx="1676400" cy="1265267"/>
          </a:xfrm>
          <a:prstGeom prst="rect">
            <a:avLst/>
          </a:prstGeom>
          <a:noFill/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4" cstate="print"/>
          <a:srcRect t="77508" r="75958"/>
          <a:stretch>
            <a:fillRect/>
          </a:stretch>
        </p:blipFill>
        <p:spPr bwMode="auto">
          <a:xfrm>
            <a:off x="5105400" y="3810000"/>
            <a:ext cx="1752600" cy="928687"/>
          </a:xfrm>
          <a:prstGeom prst="rect">
            <a:avLst/>
          </a:prstGeom>
          <a:noFill/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762000"/>
            <a:ext cx="3733800" cy="2969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65532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b="1" dirty="0" smtClean="0"/>
              <a:t>DOE Bioenergy Research Centers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382000" cy="556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200" dirty="0" smtClean="0"/>
              <a:t>Second year on-site progress reviews</a:t>
            </a:r>
            <a:endParaRPr lang="en-US" sz="2200" dirty="0" smtClean="0">
              <a:solidFill>
                <a:srgbClr val="CC0099"/>
              </a:solidFill>
            </a:endParaRPr>
          </a:p>
          <a:p>
            <a:pPr lvl="1" eaLnBrk="1" hangingPunct="1"/>
            <a:r>
              <a:rPr lang="en-US" sz="2200" dirty="0" smtClean="0"/>
              <a:t>GLBRC—September 9-10, 2009</a:t>
            </a:r>
          </a:p>
          <a:p>
            <a:pPr lvl="1" eaLnBrk="1" hangingPunct="1"/>
            <a:r>
              <a:rPr lang="en-US" sz="2200" dirty="0" smtClean="0"/>
              <a:t>JBEI—September 30 – October 1, 2009</a:t>
            </a:r>
          </a:p>
          <a:p>
            <a:pPr lvl="1" eaLnBrk="1" hangingPunct="1"/>
            <a:r>
              <a:rPr lang="en-US" sz="2200" dirty="0" smtClean="0"/>
              <a:t>BESC—October 14-15, 2009</a:t>
            </a:r>
          </a:p>
          <a:p>
            <a:pPr eaLnBrk="1" hangingPunct="1"/>
            <a:r>
              <a:rPr lang="en-US" sz="2200" dirty="0" smtClean="0"/>
              <a:t>External review team evaluated:</a:t>
            </a:r>
          </a:p>
          <a:p>
            <a:pPr lvl="1" eaLnBrk="1" hangingPunct="1"/>
            <a:r>
              <a:rPr lang="en-US" sz="2200" dirty="0" smtClean="0">
                <a:cs typeface="Times New Roman" pitchFamily="18" charset="0"/>
              </a:rPr>
              <a:t>science and management</a:t>
            </a:r>
          </a:p>
          <a:p>
            <a:pPr lvl="1" eaLnBrk="1" hangingPunct="1"/>
            <a:r>
              <a:rPr lang="en-US" sz="2200" dirty="0" smtClean="0">
                <a:cs typeface="Times New Roman" pitchFamily="18" charset="0"/>
              </a:rPr>
              <a:t>progress against stated milestones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Review findings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Reviewers were enthusiastic about each BRC’s successful transition from start up to full operational mode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All centers have demonstrated significant research accomplishments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Reviewers all expressed confidence in leadership and management by each BRC director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Specific recommendations communicated to BRC directors</a:t>
            </a:r>
          </a:p>
          <a:p>
            <a:pPr eaLnBrk="1" hangingPunct="1"/>
            <a:endParaRPr lang="en-US" sz="2200" dirty="0" smtClean="0">
              <a:cs typeface="Times New Roman" pitchFamily="18" charset="0"/>
            </a:endParaRPr>
          </a:p>
        </p:txBody>
      </p:sp>
      <p:pic>
        <p:nvPicPr>
          <p:cNvPr id="15364" name="Picture 5" descr="lea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28600"/>
            <a:ext cx="1063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15367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15368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71CBBD55-FEFC-4C7A-B0A0-A57630BFB8D8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12</a:t>
            </a:fld>
            <a:r>
              <a:rPr lang="en-US" sz="1000" b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BER Overview</a:t>
            </a:r>
          </a:p>
        </p:txBody>
      </p:sp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2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15373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</a:pPr>
              <a:fld id="{FC19E77D-67CD-4B8B-B257-B0952983342A}" type="slidenum"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</a:pPr>
                <a:t>12</a:t>
              </a:fld>
              <a:r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>
                  <a:solidFill>
                    <a:schemeClr val="bg1"/>
                  </a:solidFill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7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18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  <a:defRPr/>
              </a:pPr>
              <a:fld id="{797398DD-3765-4CAF-A947-70115095717E}" type="slidenum">
                <a:rPr lang="en-US" sz="100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  <a:defRPr/>
                </a:pPr>
                <a:t>12</a:t>
              </a:fld>
              <a:r>
                <a:rPr lang="en-US" sz="100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BERAC Feb2010</a:t>
              </a:r>
              <a:endParaRPr lang="en-US" sz="1200" b="1" dirty="0">
                <a:solidFill>
                  <a:schemeClr val="bg1"/>
                </a:solidFill>
                <a:ea typeface="Rod"/>
                <a:cs typeface="Ro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7620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 smtClean="0"/>
              <a:t>Characterization of Bacterial Communities in Marginal Lands to Improve Sustainability </a:t>
            </a:r>
            <a:endParaRPr lang="en-US" sz="2400" dirty="0"/>
          </a:p>
        </p:txBody>
      </p:sp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15367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15368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71CBBD55-FEFC-4C7A-B0A0-A57630BFB8D8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13</a:t>
            </a:fld>
            <a:r>
              <a:rPr lang="en-US" sz="1000" b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BER Overview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2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15373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</a:pPr>
              <a:fld id="{FC19E77D-67CD-4B8B-B257-B0952983342A}" type="slidenum"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</a:pPr>
                <a:t>13</a:t>
              </a:fld>
              <a:r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>
                  <a:solidFill>
                    <a:schemeClr val="bg1"/>
                  </a:solidFill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7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18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  <a:defRPr/>
              </a:pPr>
              <a:fld id="{797398DD-3765-4CAF-A947-70115095717E}" type="slidenum">
                <a:rPr lang="en-US" sz="100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  <a:defRPr/>
                </a:pPr>
                <a:t>13</a:t>
              </a:fld>
              <a:r>
                <a:rPr lang="en-US" sz="100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BERAC Feb2010</a:t>
              </a:r>
              <a:endParaRPr lang="en-US" sz="1200" b="1" dirty="0">
                <a:solidFill>
                  <a:schemeClr val="bg1"/>
                </a:solidFill>
                <a:ea typeface="Rod"/>
                <a:cs typeface="Rod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28600" y="838200"/>
            <a:ext cx="579120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-114300">
              <a:spcBef>
                <a:spcPct val="20000"/>
              </a:spcBef>
            </a:pPr>
            <a:r>
              <a:rPr lang="en-US" sz="2200" dirty="0" smtClean="0">
                <a:latin typeface="+mn-lt"/>
              </a:rPr>
              <a:t>Objectives</a:t>
            </a:r>
            <a:endParaRPr lang="en-US" sz="2200" dirty="0" smtClean="0">
              <a:latin typeface="+mn-lt"/>
              <a:cs typeface="Arial" pitchFamily="34" charset="0"/>
            </a:endParaRPr>
          </a:p>
          <a:p>
            <a:pPr marL="114300" lvl="0" indent="-114300">
              <a:spcBef>
                <a:spcPts val="600"/>
              </a:spcBef>
              <a:buFontTx/>
              <a:buChar char="•"/>
            </a:pPr>
            <a:r>
              <a:rPr lang="en-US" sz="2200" b="0" dirty="0" smtClean="0">
                <a:latin typeface="+mn-lt"/>
                <a:cs typeface="Arial" pitchFamily="34" charset="0"/>
              </a:rPr>
              <a:t>Understand soil microbial community structure for biomass crop growth on marginal lands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2286000"/>
            <a:ext cx="5334000" cy="220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-114300">
              <a:spcBef>
                <a:spcPts val="0"/>
              </a:spcBef>
            </a:pPr>
            <a:r>
              <a:rPr lang="en-US" sz="2200" dirty="0" smtClean="0">
                <a:latin typeface="+mn-lt"/>
              </a:rPr>
              <a:t>Approach:</a:t>
            </a:r>
          </a:p>
          <a:p>
            <a:pPr marL="114300" lvl="0" indent="-114300">
              <a:spcBef>
                <a:spcPts val="300"/>
              </a:spcBef>
              <a:buFontTx/>
              <a:buChar char="•"/>
              <a:defRPr/>
            </a:pPr>
            <a:r>
              <a:rPr lang="en-US" sz="2200" b="0" dirty="0" smtClean="0">
                <a:latin typeface="+mn-lt"/>
                <a:cs typeface="Arial" pitchFamily="34" charset="0"/>
              </a:rPr>
              <a:t>Determine microbial community composition as function of plant species, soil attributes, and location</a:t>
            </a:r>
          </a:p>
          <a:p>
            <a:pPr marL="114300" lvl="0" indent="-114300">
              <a:spcBef>
                <a:spcPts val="300"/>
              </a:spcBef>
              <a:buFontTx/>
              <a:buChar char="•"/>
              <a:defRPr/>
            </a:pPr>
            <a:r>
              <a:rPr lang="en-US" sz="2200" b="0" dirty="0" smtClean="0">
                <a:latin typeface="+mn-lt"/>
                <a:cs typeface="Arial" pitchFamily="34" charset="0"/>
              </a:rPr>
              <a:t>Sequence 16S </a:t>
            </a:r>
            <a:r>
              <a:rPr lang="en-US" sz="2200" b="0" dirty="0" err="1" smtClean="0">
                <a:latin typeface="+mn-lt"/>
                <a:cs typeface="Arial" pitchFamily="34" charset="0"/>
              </a:rPr>
              <a:t>rRNA</a:t>
            </a:r>
            <a:r>
              <a:rPr lang="en-US" sz="2200" b="0" dirty="0" smtClean="0">
                <a:latin typeface="+mn-lt"/>
                <a:cs typeface="Arial" pitchFamily="34" charset="0"/>
              </a:rPr>
              <a:t> genes in environmental samples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2400" y="4419600"/>
            <a:ext cx="88392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-114300">
              <a:spcBef>
                <a:spcPct val="20000"/>
              </a:spcBef>
            </a:pPr>
            <a:r>
              <a:rPr lang="en-US" sz="2200" dirty="0" smtClean="0">
                <a:latin typeface="+mn-lt"/>
              </a:rPr>
              <a:t>Results/Impact:</a:t>
            </a:r>
            <a:endParaRPr lang="en-US" sz="2200" dirty="0" smtClean="0">
              <a:latin typeface="+mn-lt"/>
              <a:cs typeface="Arial" pitchFamily="34" charset="0"/>
            </a:endParaRPr>
          </a:p>
          <a:p>
            <a:pPr marL="114300" lvl="0" indent="-114300">
              <a:spcBef>
                <a:spcPct val="20000"/>
              </a:spcBef>
              <a:buFontTx/>
              <a:buChar char="•"/>
            </a:pPr>
            <a:r>
              <a:rPr lang="en-US" sz="2200" b="0" dirty="0" smtClean="0">
                <a:latin typeface="+mn-lt"/>
                <a:cs typeface="Arial" pitchFamily="34" charset="0"/>
              </a:rPr>
              <a:t>Soil type and location were more important determinants of microbial communities than were crop species</a:t>
            </a:r>
          </a:p>
          <a:p>
            <a:pPr marL="114300" lvl="0" indent="-114300">
              <a:spcBef>
                <a:spcPct val="20000"/>
              </a:spcBef>
              <a:buFontTx/>
              <a:buChar char="•"/>
            </a:pPr>
            <a:r>
              <a:rPr lang="en-US" sz="2200" b="0" dirty="0" smtClean="0">
                <a:latin typeface="+mn-lt"/>
                <a:cs typeface="Arial" pitchFamily="34" charset="0"/>
              </a:rPr>
              <a:t>Controlling for other measures, microbial soil communities were more diverse under cultivated crops than forests, despite the greater above-ground diversity in forests.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67400" y="6400800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/>
              <a:t>Jesus et al.,BioEnergy Research 3:1939-1234</a:t>
            </a:r>
            <a:endParaRPr lang="en-US" sz="1000" b="0" dirty="0"/>
          </a:p>
        </p:txBody>
      </p:sp>
      <p:pic>
        <p:nvPicPr>
          <p:cNvPr id="24" name="Picture 23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6452" y="1066799"/>
            <a:ext cx="3381348" cy="37338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83058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 smtClean="0"/>
              <a:t>Mining Compost for Enzymes to Degrade Switchgrass</a:t>
            </a:r>
            <a:endParaRPr lang="en-US" sz="2400" b="1" dirty="0"/>
          </a:p>
        </p:txBody>
      </p:sp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15367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15368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71CBBD55-FEFC-4C7A-B0A0-A57630BFB8D8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14</a:t>
            </a:fld>
            <a:r>
              <a:rPr lang="en-US" sz="1000" b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BER Overview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2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15373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</a:pPr>
              <a:fld id="{FC19E77D-67CD-4B8B-B257-B0952983342A}" type="slidenum"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</a:pPr>
                <a:t>14</a:t>
              </a:fld>
              <a:r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>
                  <a:solidFill>
                    <a:schemeClr val="bg1"/>
                  </a:solidFill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7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18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  <a:defRPr/>
              </a:pPr>
              <a:fld id="{797398DD-3765-4CAF-A947-70115095717E}" type="slidenum">
                <a:rPr lang="en-US" sz="100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  <a:defRPr/>
                </a:pPr>
                <a:t>14</a:t>
              </a:fld>
              <a:r>
                <a:rPr lang="en-US" sz="100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BERAC Feb2010</a:t>
              </a:r>
              <a:endParaRPr lang="en-US" sz="1200" b="1" dirty="0">
                <a:solidFill>
                  <a:schemeClr val="bg1"/>
                </a:solidFill>
                <a:ea typeface="Rod"/>
                <a:cs typeface="Rod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04800" y="685800"/>
            <a:ext cx="678180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-114300">
              <a:spcBef>
                <a:spcPct val="20000"/>
              </a:spcBef>
            </a:pPr>
            <a:r>
              <a:rPr lang="en-US" sz="2200" dirty="0" smtClean="0"/>
              <a:t>Objective</a:t>
            </a:r>
            <a:endParaRPr lang="en-US" sz="2200" dirty="0" smtClean="0">
              <a:cs typeface="Arial" pitchFamily="34" charset="0"/>
            </a:endParaRPr>
          </a:p>
          <a:p>
            <a:pPr marL="114300" lvl="0" indent="-114300">
              <a:spcBef>
                <a:spcPts val="600"/>
              </a:spcBef>
              <a:buFontTx/>
              <a:buChar char="•"/>
            </a:pPr>
            <a:r>
              <a:rPr lang="en-US" sz="2200" b="0" dirty="0" smtClean="0">
                <a:cs typeface="Arial" pitchFamily="34" charset="0"/>
              </a:rPr>
              <a:t>Develop novel enzymes for </a:t>
            </a:r>
            <a:r>
              <a:rPr lang="en-US" sz="2200" b="0" dirty="0" err="1" smtClean="0">
                <a:cs typeface="Arial" pitchFamily="34" charset="0"/>
              </a:rPr>
              <a:t>switchgrass</a:t>
            </a:r>
            <a:r>
              <a:rPr lang="en-US" sz="2200" b="0" dirty="0" smtClean="0">
                <a:cs typeface="Arial" pitchFamily="34" charset="0"/>
              </a:rPr>
              <a:t> degradation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4800" y="1600200"/>
            <a:ext cx="1676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-114300">
              <a:spcBef>
                <a:spcPts val="0"/>
              </a:spcBef>
            </a:pPr>
            <a:r>
              <a:rPr lang="en-US" sz="2200" dirty="0" smtClean="0"/>
              <a:t>Approach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8600" y="4141720"/>
            <a:ext cx="86868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-114300">
              <a:spcBef>
                <a:spcPct val="20000"/>
              </a:spcBef>
            </a:pPr>
            <a:r>
              <a:rPr lang="en-US" sz="2200" dirty="0" smtClean="0">
                <a:latin typeface="+mn-lt"/>
              </a:rPr>
              <a:t>Results/Impact</a:t>
            </a:r>
          </a:p>
          <a:p>
            <a:pPr marL="114300" lvl="0" indent="-114300">
              <a:spcBef>
                <a:spcPct val="20000"/>
              </a:spcBef>
              <a:buFontTx/>
              <a:buChar char="•"/>
            </a:pPr>
            <a:r>
              <a:rPr lang="en-US" sz="2200" b="0" dirty="0" smtClean="0">
                <a:cs typeface="Arial" pitchFamily="34" charset="0"/>
              </a:rPr>
              <a:t>One of the</a:t>
            </a:r>
            <a:r>
              <a:rPr lang="en-US" sz="2200" b="0" dirty="0" smtClean="0">
                <a:latin typeface="+mn-lt"/>
                <a:cs typeface="Arial" pitchFamily="34" charset="0"/>
              </a:rPr>
              <a:t> two enzymes actively degraded cellulosic material and is a promising candidate for further study</a:t>
            </a:r>
          </a:p>
          <a:p>
            <a:pPr marL="114300" lvl="0" indent="-114300">
              <a:spcBef>
                <a:spcPct val="20000"/>
              </a:spcBef>
              <a:buFontTx/>
              <a:buChar char="•"/>
            </a:pPr>
            <a:r>
              <a:rPr lang="en-US" sz="2200" b="0" dirty="0" smtClean="0">
                <a:latin typeface="+mn-lt"/>
                <a:cs typeface="Arial" pitchFamily="34" charset="0"/>
              </a:rPr>
              <a:t>These methods advance the ability to discover, synthesize, and produce new enzymes with the high efficiency observed in nature, and provide a path to further improvements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86600" y="533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Green-waste compost 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2286000" y="2703492"/>
            <a:ext cx="114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microbial community</a:t>
            </a:r>
            <a:endParaRPr lang="en-US" sz="1400" dirty="0"/>
          </a:p>
        </p:txBody>
      </p:sp>
      <p:sp>
        <p:nvSpPr>
          <p:cNvPr id="84" name="TextBox 83"/>
          <p:cNvSpPr txBox="1"/>
          <p:nvPr/>
        </p:nvSpPr>
        <p:spPr>
          <a:xfrm>
            <a:off x="3733800" y="22860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Screen, identify, characterize enzymes</a:t>
            </a:r>
          </a:p>
        </p:txBody>
      </p:sp>
      <p:sp>
        <p:nvSpPr>
          <p:cNvPr id="85" name="Right Arrow 84"/>
          <p:cNvSpPr/>
          <p:nvPr/>
        </p:nvSpPr>
        <p:spPr>
          <a:xfrm>
            <a:off x="3352800" y="3124200"/>
            <a:ext cx="304800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304800" y="2286000"/>
            <a:ext cx="1600200" cy="1755577"/>
            <a:chOff x="2057400" y="2359223"/>
            <a:chExt cx="1600200" cy="1755577"/>
          </a:xfrm>
        </p:grpSpPr>
        <p:sp>
          <p:nvSpPr>
            <p:cNvPr id="65" name="Rectangle 64"/>
            <p:cNvSpPr/>
            <p:nvPr/>
          </p:nvSpPr>
          <p:spPr>
            <a:xfrm>
              <a:off x="2209800" y="2667000"/>
              <a:ext cx="1371600" cy="1447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057400" y="2819400"/>
              <a:ext cx="1600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10% compost : 90% </a:t>
              </a:r>
              <a:r>
                <a:rPr lang="en-US" sz="1400" dirty="0" err="1" smtClean="0"/>
                <a:t>switchgrass</a:t>
              </a:r>
              <a:endParaRPr lang="en-US" sz="1400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2209800" y="2359223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Bioreactor</a:t>
              </a:r>
              <a:endParaRPr lang="en-US" sz="1400" dirty="0">
                <a:latin typeface="+mn-lt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990600" cy="53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990600"/>
            <a:ext cx="1309878" cy="155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819400"/>
            <a:ext cx="1247775" cy="8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3224212"/>
            <a:ext cx="67945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ight Arrow 57"/>
          <p:cNvSpPr/>
          <p:nvPr/>
        </p:nvSpPr>
        <p:spPr>
          <a:xfrm>
            <a:off x="1828800" y="3124200"/>
            <a:ext cx="304800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257800" y="2779693"/>
            <a:ext cx="152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synthesize two </a:t>
            </a:r>
            <a:r>
              <a:rPr lang="en-US" sz="1400" dirty="0" err="1" smtClean="0"/>
              <a:t>hemicellulose</a:t>
            </a:r>
            <a:r>
              <a:rPr lang="en-US" sz="1400" dirty="0" smtClean="0"/>
              <a:t>-degrading genes</a:t>
            </a:r>
          </a:p>
          <a:p>
            <a:endParaRPr lang="en-US" sz="1400" dirty="0" smtClean="0"/>
          </a:p>
        </p:txBody>
      </p:sp>
      <p:sp>
        <p:nvSpPr>
          <p:cNvPr id="71" name="Right Arrow 70"/>
          <p:cNvSpPr/>
          <p:nvPr/>
        </p:nvSpPr>
        <p:spPr>
          <a:xfrm>
            <a:off x="4876800" y="3124200"/>
            <a:ext cx="304800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>
            <a:off x="6705600" y="3124200"/>
            <a:ext cx="304800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705600" y="3733801"/>
            <a:ext cx="2209800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Introduce into </a:t>
            </a:r>
            <a:r>
              <a:rPr lang="en-US" sz="1400" i="1" dirty="0" smtClean="0"/>
              <a:t>E. coli  </a:t>
            </a:r>
            <a:r>
              <a:rPr lang="en-US" sz="1400" dirty="0" smtClean="0"/>
              <a:t>and</a:t>
            </a:r>
          </a:p>
          <a:p>
            <a:pPr algn="ctr"/>
            <a:r>
              <a:rPr lang="en-US" sz="1400" dirty="0" smtClean="0"/>
              <a:t>demonstrate activity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0"/>
            <a:ext cx="67818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2400" b="1" dirty="0" smtClean="0"/>
              <a:t>Use of a Thermophilic Bacterium to Reduce the Need for Biomass Pretreatment</a:t>
            </a:r>
            <a:endParaRPr lang="en-US" sz="2400" dirty="0"/>
          </a:p>
        </p:txBody>
      </p:sp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15367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15368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71CBBD55-FEFC-4C7A-B0A0-A57630BFB8D8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15</a:t>
            </a:fld>
            <a:r>
              <a:rPr lang="en-US" sz="1000" b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BER Overview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2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15373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</a:pPr>
              <a:fld id="{FC19E77D-67CD-4B8B-B257-B0952983342A}" type="slidenum"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</a:pPr>
                <a:t>15</a:t>
              </a:fld>
              <a:r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>
                  <a:solidFill>
                    <a:schemeClr val="bg1"/>
                  </a:solidFill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7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18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  <a:defRPr/>
              </a:pPr>
              <a:fld id="{797398DD-3765-4CAF-A947-70115095717E}" type="slidenum">
                <a:rPr lang="en-US" sz="100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  <a:defRPr/>
                </a:pPr>
                <a:t>15</a:t>
              </a:fld>
              <a:r>
                <a:rPr lang="en-US" sz="100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BERAC Feb2010</a:t>
              </a:r>
              <a:endParaRPr lang="en-US" sz="1200" b="1" dirty="0">
                <a:solidFill>
                  <a:schemeClr val="bg1"/>
                </a:solidFill>
                <a:ea typeface="Rod"/>
                <a:cs typeface="Rod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28600" y="685800"/>
            <a:ext cx="54102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-114300">
              <a:spcBef>
                <a:spcPct val="20000"/>
              </a:spcBef>
            </a:pPr>
            <a:r>
              <a:rPr lang="en-US" sz="2200" dirty="0" smtClean="0">
                <a:latin typeface="+mn-lt"/>
              </a:rPr>
              <a:t>Objectives</a:t>
            </a:r>
            <a:endParaRPr lang="en-US" sz="2200" dirty="0" smtClean="0">
              <a:latin typeface="+mn-lt"/>
              <a:cs typeface="Arial" pitchFamily="34" charset="0"/>
            </a:endParaRPr>
          </a:p>
          <a:p>
            <a:pPr marL="114300" lvl="0" indent="-114300">
              <a:spcBef>
                <a:spcPts val="600"/>
              </a:spcBef>
              <a:buFontTx/>
              <a:buChar char="•"/>
            </a:pPr>
            <a:r>
              <a:rPr lang="en-US" sz="2200" b="0" dirty="0" smtClean="0">
                <a:latin typeface="+mn-lt"/>
                <a:cs typeface="Arial" pitchFamily="34" charset="0"/>
              </a:rPr>
              <a:t>Reduce the cost of pretreatment requirements through the use of  thermophilic microbes and/or enzymes for the conversion of biomass</a:t>
            </a:r>
            <a:endParaRPr lang="en-US" sz="2200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2514600"/>
            <a:ext cx="8991600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-114300">
              <a:spcBef>
                <a:spcPts val="0"/>
              </a:spcBef>
            </a:pPr>
            <a:r>
              <a:rPr lang="en-US" sz="2200" dirty="0" smtClean="0">
                <a:latin typeface="+mn-lt"/>
              </a:rPr>
              <a:t>Approach</a:t>
            </a:r>
          </a:p>
          <a:p>
            <a:pPr marL="114300" lvl="0" indent="-114300">
              <a:spcBef>
                <a:spcPts val="300"/>
              </a:spcBef>
              <a:buFontTx/>
              <a:buChar char="•"/>
              <a:defRPr/>
            </a:pPr>
            <a:r>
              <a:rPr lang="en-US" sz="2200" b="0" i="1" dirty="0" smtClean="0">
                <a:latin typeface="+mn-lt"/>
              </a:rPr>
              <a:t>Caldicellulosiruptor bescii strain DSM 6725</a:t>
            </a:r>
            <a:r>
              <a:rPr lang="en-US" sz="2200" b="0" dirty="0" smtClean="0">
                <a:latin typeface="+mn-lt"/>
              </a:rPr>
              <a:t> is an extremely thermophilic celluloytic organism (T</a:t>
            </a:r>
            <a:r>
              <a:rPr lang="en-US" sz="2200" b="0" baseline="-25000" dirty="0" smtClean="0">
                <a:latin typeface="+mn-lt"/>
              </a:rPr>
              <a:t>opt</a:t>
            </a:r>
            <a:r>
              <a:rPr lang="en-US" sz="2200" b="0" dirty="0" smtClean="0">
                <a:latin typeface="+mn-lt"/>
              </a:rPr>
              <a:t> 75</a:t>
            </a:r>
            <a:r>
              <a:rPr lang="en-US" sz="2200" b="0" baseline="30000" dirty="0" smtClean="0">
                <a:latin typeface="+mn-lt"/>
              </a:rPr>
              <a:t>o</a:t>
            </a:r>
            <a:r>
              <a:rPr lang="en-US" sz="2200" b="0" dirty="0" smtClean="0">
                <a:latin typeface="+mn-lt"/>
              </a:rPr>
              <a:t>C)</a:t>
            </a:r>
          </a:p>
          <a:p>
            <a:pPr marL="114300" lvl="0" indent="-114300">
              <a:spcBef>
                <a:spcPts val="300"/>
              </a:spcBef>
              <a:buFontTx/>
              <a:buChar char="•"/>
              <a:defRPr/>
            </a:pPr>
            <a:r>
              <a:rPr lang="en-US" sz="2200" b="0" i="1" dirty="0" smtClean="0">
                <a:latin typeface="+mn-lt"/>
              </a:rPr>
              <a:t>C. bescii </a:t>
            </a:r>
            <a:r>
              <a:rPr lang="en-US" sz="2200" b="0" dirty="0" smtClean="0">
                <a:latin typeface="+mn-lt"/>
              </a:rPr>
              <a:t>was tested with crystalline cellulose and xylan, several hardwoods and grasses, and “spent biomass” -- residual, insoluble substrate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486400" y="990600"/>
            <a:ext cx="3352800" cy="1828800"/>
            <a:chOff x="5715000" y="990600"/>
            <a:chExt cx="2525713" cy="1879600"/>
          </a:xfrm>
        </p:grpSpPr>
        <p:pic>
          <p:nvPicPr>
            <p:cNvPr id="24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990600"/>
              <a:ext cx="2492375" cy="187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6858000" y="1066800"/>
              <a:ext cx="1382713" cy="6001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kumimoji="1" lang="en-US" sz="1100" i="1" dirty="0">
                  <a:solidFill>
                    <a:srgbClr val="FFFFFF"/>
                  </a:solidFill>
                </a:rPr>
                <a:t>C. bescii </a:t>
              </a:r>
            </a:p>
            <a:p>
              <a:pPr algn="ctr"/>
              <a:r>
                <a:rPr kumimoji="1" lang="en-US" sz="1100" dirty="0">
                  <a:solidFill>
                    <a:srgbClr val="FFFFFF"/>
                  </a:solidFill>
                </a:rPr>
                <a:t>Attached to Switchgrass</a:t>
              </a:r>
              <a:endParaRPr lang="en-US" sz="1100" u="sng" dirty="0">
                <a:solidFill>
                  <a:srgbClr val="FFFFFF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52400" y="4632674"/>
            <a:ext cx="845820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-114300">
              <a:spcBef>
                <a:spcPct val="20000"/>
              </a:spcBef>
            </a:pPr>
            <a:r>
              <a:rPr lang="en-US" sz="2200" dirty="0" smtClean="0">
                <a:latin typeface="+mn-lt"/>
              </a:rPr>
              <a:t>Results/Impact</a:t>
            </a:r>
            <a:endParaRPr lang="en-US" sz="2200" dirty="0" smtClean="0">
              <a:latin typeface="+mn-lt"/>
              <a:cs typeface="Arial" pitchFamily="34" charset="0"/>
            </a:endParaRPr>
          </a:p>
          <a:p>
            <a:pPr marL="114300" lvl="0" indent="-114300">
              <a:spcBef>
                <a:spcPct val="20000"/>
              </a:spcBef>
              <a:buFontTx/>
              <a:buChar char="•"/>
            </a:pPr>
            <a:r>
              <a:rPr lang="en-US" sz="2200" b="0" dirty="0" smtClean="0">
                <a:latin typeface="+mn-lt"/>
                <a:cs typeface="Arial" pitchFamily="34" charset="0"/>
              </a:rPr>
              <a:t>More than 60% of the switchgrass material was </a:t>
            </a:r>
            <a:r>
              <a:rPr lang="en-US" sz="2200" b="0" dirty="0" err="1" smtClean="0">
                <a:latin typeface="+mn-lt"/>
                <a:cs typeface="Arial" pitchFamily="34" charset="0"/>
              </a:rPr>
              <a:t>solubilized</a:t>
            </a:r>
            <a:r>
              <a:rPr lang="en-US" sz="2200" b="0" dirty="0" smtClean="0">
                <a:latin typeface="+mn-lt"/>
                <a:cs typeface="Arial" pitchFamily="34" charset="0"/>
              </a:rPr>
              <a:t> without pretreatment</a:t>
            </a:r>
          </a:p>
          <a:p>
            <a:pPr marL="114300" lvl="0" indent="-114300">
              <a:spcBef>
                <a:spcPct val="20000"/>
              </a:spcBef>
              <a:buFontTx/>
              <a:buChar char="•"/>
              <a:defRPr/>
            </a:pPr>
            <a:r>
              <a:rPr lang="en-US" sz="2200" b="0" dirty="0" smtClean="0">
                <a:latin typeface="+mn-lt"/>
                <a:cs typeface="Arial" pitchFamily="34" charset="0"/>
              </a:rPr>
              <a:t>Provides optimism for the possibility of direct conversion of biomass without pretreatment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5" y="38100"/>
            <a:ext cx="1190625" cy="72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b="1" dirty="0" smtClean="0"/>
              <a:t>Joint Genome Institute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04800" y="914400"/>
            <a:ext cx="8686800" cy="5715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cs typeface="Arial" pitchFamily="34" charset="0"/>
              </a:rPr>
              <a:t>March 10-11 Operations Review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Project tracking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Communication with JGI users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Resource optimization for operational efficiency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Adoption of new technologies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Contingency planning</a:t>
            </a:r>
            <a:endParaRPr lang="en-US" sz="2200" dirty="0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Community Sequencing Program 2011—anticipate March 2010 release</a:t>
            </a:r>
          </a:p>
          <a:p>
            <a:pPr lvl="1"/>
            <a:r>
              <a:rPr lang="en-US" sz="2200" dirty="0" smtClean="0"/>
              <a:t>Large-scale </a:t>
            </a:r>
            <a:r>
              <a:rPr lang="en-US" sz="2200" dirty="0" err="1" smtClean="0"/>
              <a:t>resequencing</a:t>
            </a:r>
            <a:r>
              <a:rPr lang="en-US" sz="2200" dirty="0" smtClean="0"/>
              <a:t> of organisms</a:t>
            </a:r>
          </a:p>
          <a:p>
            <a:pPr lvl="1"/>
            <a:r>
              <a:rPr lang="en-US" sz="2200" dirty="0" smtClean="0"/>
              <a:t>Large scale </a:t>
            </a:r>
            <a:r>
              <a:rPr lang="en-US" sz="2200" dirty="0" err="1" smtClean="0"/>
              <a:t>metagenome</a:t>
            </a:r>
            <a:r>
              <a:rPr lang="en-US" sz="2200" dirty="0" smtClean="0"/>
              <a:t> sequencing </a:t>
            </a:r>
          </a:p>
          <a:p>
            <a:pPr lvl="1"/>
            <a:r>
              <a:rPr lang="en-US" sz="2200" dirty="0" smtClean="0"/>
              <a:t>Single cell genomes</a:t>
            </a:r>
          </a:p>
          <a:p>
            <a:pPr lvl="1"/>
            <a:r>
              <a:rPr lang="en-US" sz="2200" dirty="0" smtClean="0"/>
              <a:t>Large scale microbial isolate sequencing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Strategic Planning update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Applications of High Performance Computing (HPC) in Genomics --January 2010</a:t>
            </a:r>
          </a:p>
        </p:txBody>
      </p:sp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17414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17415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E87A55D1-A2AB-42F6-A79F-FB7BD1B90DE3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16</a:t>
            </a:fld>
            <a:r>
              <a:rPr lang="en-US" sz="1000" b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grpSp>
        <p:nvGrpSpPr>
          <p:cNvPr id="17441" name="Group 33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2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17443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</a:pPr>
              <a:fld id="{8A5696C8-2605-4DE8-93A1-91C8F5DBFA38}" type="slidenum"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</a:pPr>
                <a:t>16</a:t>
              </a:fld>
              <a:r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>
                  <a:solidFill>
                    <a:schemeClr val="bg1"/>
                  </a:solidFill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7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18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  <a:defRPr/>
              </a:pPr>
              <a:fld id="{797398DD-3765-4CAF-A947-70115095717E}" type="slidenum">
                <a:rPr lang="en-US" sz="100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  <a:defRPr/>
                </a:pPr>
                <a:t>16</a:t>
              </a:fld>
              <a:r>
                <a:rPr lang="en-US" sz="100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BERAC Feb2010</a:t>
              </a:r>
              <a:endParaRPr lang="en-US" sz="1200" b="1" dirty="0">
                <a:solidFill>
                  <a:schemeClr val="bg1"/>
                </a:solidFill>
                <a:ea typeface="Rod"/>
                <a:cs typeface="Ro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04800"/>
            <a:ext cx="58674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b="1" dirty="0" smtClean="0"/>
              <a:t>A look ahead for BSSD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200" b="1" dirty="0" smtClean="0"/>
              <a:t>Principal investigator meetings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JGI User Meeting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Low Dose Radiation Research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Artificial Retina</a:t>
            </a:r>
          </a:p>
          <a:p>
            <a:pPr lvl="1" eaLnBrk="1" hangingPunct="1">
              <a:lnSpc>
                <a:spcPct val="90000"/>
              </a:lnSpc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b="1" dirty="0" smtClean="0"/>
              <a:t>Future workshops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Systems Biology Knowledgebase Conceptual 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Critical Assessment of Functional Annotation Experiment (CAFAE)</a:t>
            </a:r>
            <a:endParaRPr lang="en-US" sz="22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Central DOE Institutional Review Board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err="1" smtClean="0"/>
              <a:t>ESNet</a:t>
            </a:r>
            <a:r>
              <a:rPr lang="en-US" sz="2200" dirty="0" smtClean="0"/>
              <a:t> requirements gathering (joint ASCR/BER)</a:t>
            </a:r>
          </a:p>
          <a:p>
            <a:pPr lvl="1" eaLnBrk="1" hangingPunct="1">
              <a:lnSpc>
                <a:spcPct val="90000"/>
              </a:lnSpc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19462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19463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E7A7DBF1-84DC-491F-A948-BD010ACA59C6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17</a:t>
            </a:fld>
            <a:r>
              <a:rPr lang="en-US" sz="1000" b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grpSp>
        <p:nvGrpSpPr>
          <p:cNvPr id="19466" name="Group 10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2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19468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</a:pPr>
              <a:fld id="{9870034E-65BC-4950-BA58-25E3E473C085}" type="slidenum"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</a:pPr>
                <a:t>17</a:t>
              </a:fld>
              <a:r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>
                  <a:solidFill>
                    <a:schemeClr val="bg1"/>
                  </a:solidFill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7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14" name="Rectangle 13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17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  <a:defRPr/>
              </a:pPr>
              <a:fld id="{797398DD-3765-4CAF-A947-70115095717E}" type="slidenum">
                <a:rPr lang="en-US" sz="100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  <a:defRPr/>
                </a:pPr>
                <a:t>17</a:t>
              </a:fld>
              <a:r>
                <a:rPr lang="en-US" sz="100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BERAC Feb2010</a:t>
              </a:r>
              <a:endParaRPr lang="en-US" sz="1200" b="1" dirty="0">
                <a:solidFill>
                  <a:schemeClr val="bg1"/>
                </a:solidFill>
                <a:ea typeface="Rod"/>
                <a:cs typeface="Ro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04800"/>
            <a:ext cx="62484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Updates on Division Solicitations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382000" cy="510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200" b="1" dirty="0" smtClean="0">
                <a:solidFill>
                  <a:srgbClr val="0070C0"/>
                </a:solidFill>
              </a:rPr>
              <a:t>CURRENT SOLICITATIONS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 eaLnBrk="1" hangingPunct="1"/>
            <a:r>
              <a:rPr lang="en-US" sz="2200" dirty="0" smtClean="0"/>
              <a:t>09-25  Biological Systems Research on the Role of Microbial Communities in Carbon Cycling</a:t>
            </a:r>
            <a:endParaRPr lang="en-US" sz="2200" b="1" i="1" dirty="0" smtClean="0"/>
          </a:p>
          <a:p>
            <a:pPr lvl="1" eaLnBrk="1" hangingPunct="1"/>
            <a:r>
              <a:rPr lang="en-US" sz="2200" dirty="0" smtClean="0"/>
              <a:t>FOA-0000143 Computational Biology and Bioinformatic Methods to Enable a Systems Biology Knowledgebase </a:t>
            </a:r>
          </a:p>
          <a:p>
            <a:pPr lvl="1" eaLnBrk="1" hangingPunct="1"/>
            <a:r>
              <a:rPr lang="en-US" sz="2200" dirty="0" smtClean="0"/>
              <a:t>FOA-0000223 Joint USDA-DOE Plant Feedstock Genomics for Bioenergy</a:t>
            </a:r>
          </a:p>
          <a:p>
            <a:pPr lvl="1" eaLnBrk="1" hangingPunct="1"/>
            <a:r>
              <a:rPr lang="en-US" sz="2200" dirty="0" smtClean="0"/>
              <a:t>FOA-0000265 Radiochemistry and Radionuclide Imaging Instrumentation Research </a:t>
            </a:r>
          </a:p>
          <a:p>
            <a:pPr lvl="1" eaLnBrk="1" hangingPunct="1">
              <a:lnSpc>
                <a:spcPct val="80000"/>
              </a:lnSpc>
            </a:pPr>
            <a:endParaRPr lang="en-US" sz="22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b="1" dirty="0" smtClean="0">
                <a:solidFill>
                  <a:srgbClr val="0070C0"/>
                </a:solidFill>
              </a:rPr>
              <a:t>UPCOMING SOLICITATIONS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>
              <a:solidFill>
                <a:schemeClr val="hlink"/>
              </a:solidFill>
            </a:endParaRPr>
          </a:p>
          <a:p>
            <a:pPr lvl="1" eaLnBrk="1" hangingPunct="1"/>
            <a:r>
              <a:rPr lang="en-US" sz="2200" dirty="0" smtClean="0"/>
              <a:t>Genomic Science Research (formerly GenomicsGTL)</a:t>
            </a:r>
          </a:p>
          <a:p>
            <a:pPr lvl="1" eaLnBrk="1" hangingPunct="1"/>
            <a:endParaRPr lang="en-US" sz="2200" dirty="0" smtClean="0"/>
          </a:p>
        </p:txBody>
      </p:sp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 dirty="0"/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 dirty="0"/>
          </a:p>
        </p:txBody>
      </p:sp>
      <p:sp>
        <p:nvSpPr>
          <p:cNvPr id="5126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5127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96436121-933B-45DA-9367-F081FAC0772F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2</a:t>
            </a:fld>
            <a:r>
              <a:rPr lang="en-US" sz="1000" b="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grpSp>
        <p:nvGrpSpPr>
          <p:cNvPr id="5129" name="Group 9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2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 dirty="0"/>
            </a:p>
          </p:txBody>
        </p:sp>
        <p:sp>
          <p:nvSpPr>
            <p:cNvPr id="5131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</a:pPr>
              <a:fld id="{5A80D1C5-307A-4167-87DC-523468F7F24F}" type="slidenum"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</a:pPr>
                <a:t>2</a:t>
              </a:fld>
              <a:r>
                <a:rPr lang="en-US" sz="1000" b="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dirty="0">
                  <a:solidFill>
                    <a:schemeClr val="bg1"/>
                  </a:solidFill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 dirty="0"/>
            </a:p>
          </p:txBody>
        </p:sp>
        <p:sp>
          <p:nvSpPr>
            <p:cNvPr id="7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13" name="Rectangle 12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5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19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  <a:defRPr/>
              </a:pPr>
              <a:fld id="{797398DD-3765-4CAF-A947-70115095717E}" type="slidenum">
                <a:rPr lang="en-US" sz="100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  <a:defRPr/>
                </a:pPr>
                <a:t>2</a:t>
              </a:fld>
              <a:r>
                <a:rPr lang="en-US" sz="100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BERAC Feb2010</a:t>
              </a:r>
              <a:endParaRPr lang="en-US" sz="1200" b="1" dirty="0">
                <a:solidFill>
                  <a:schemeClr val="bg1"/>
                </a:solidFill>
                <a:ea typeface="Rod"/>
                <a:cs typeface="Ro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13316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13317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DE9FE988-7DAB-42C0-86D2-77B93A36C536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3</a:t>
            </a:fld>
            <a:r>
              <a:rPr lang="en-US" sz="1000" b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2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13337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</a:pPr>
              <a:fld id="{D2FBB675-F8A1-4375-853E-63C2B7CC9763}" type="slidenum"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</a:pPr>
                <a:t>3</a:t>
              </a:fld>
              <a:r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>
                  <a:solidFill>
                    <a:schemeClr val="bg1"/>
                  </a:solidFill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7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8" name="Group 25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27" name="Rectangle 26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30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  <a:defRPr/>
              </a:pPr>
              <a:fld id="{797398DD-3765-4CAF-A947-70115095717E}" type="slidenum">
                <a:rPr lang="en-US" sz="100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  <a:defRPr/>
                </a:pPr>
                <a:t>3</a:t>
              </a:fld>
              <a:r>
                <a:rPr lang="en-US" sz="100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BERAC Feb2010</a:t>
              </a:r>
              <a:endParaRPr lang="en-US" sz="1200" b="1" dirty="0">
                <a:solidFill>
                  <a:schemeClr val="bg1"/>
                </a:solidFill>
                <a:ea typeface="Rod"/>
                <a:cs typeface="Rod"/>
              </a:endParaRPr>
            </a:p>
          </p:txBody>
        </p:sp>
      </p:grpSp>
      <p:sp>
        <p:nvSpPr>
          <p:cNvPr id="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7700963" cy="981807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DOE BER/ASCR Workshop: Opportunities in 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Biology at the Extreme Scale of Computing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1524000"/>
            <a:ext cx="75729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 smtClean="0">
                <a:latin typeface="+mn-lt"/>
              </a:rPr>
              <a:t>August 17-19, 2009 in Chicago, IL</a:t>
            </a:r>
          </a:p>
          <a:p>
            <a:r>
              <a:rPr lang="en-US" sz="2200" b="0" dirty="0" smtClean="0">
                <a:latin typeface="+mn-lt"/>
              </a:rPr>
              <a:t>Chairs: Rick Stevens (ANL/UC) and Mark Ellisman (UCSD)</a:t>
            </a:r>
          </a:p>
          <a:p>
            <a:r>
              <a:rPr lang="en-US" sz="2200" b="0" dirty="0" smtClean="0">
                <a:latin typeface="+mn-lt"/>
              </a:rPr>
              <a:t>BER coordinators:  Susan Gregurick and Dan Drell</a:t>
            </a:r>
            <a:endParaRPr lang="en-US" sz="2200" b="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200" y="2854404"/>
            <a:ext cx="7708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226BE"/>
                </a:solidFill>
                <a:latin typeface="+mn-lt"/>
              </a:rPr>
              <a:t>Goal:  </a:t>
            </a:r>
            <a:r>
              <a:rPr lang="en-US" sz="2200" b="0" dirty="0" smtClean="0">
                <a:solidFill>
                  <a:srgbClr val="0226BE"/>
                </a:solidFill>
                <a:latin typeface="+mn-lt"/>
              </a:rPr>
              <a:t>Examine the role of extreme-scale computing in biological research and the overlap to further DOE missions in bioenergy, bioremediation and the global carbon cycle. </a:t>
            </a:r>
            <a:endParaRPr lang="en-US" sz="2200" b="0" dirty="0">
              <a:solidFill>
                <a:srgbClr val="0226BE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8200" y="4014787"/>
            <a:ext cx="7721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+mn-lt"/>
              </a:rPr>
              <a:t>Five Focus Areas: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0" dirty="0" smtClean="0">
                <a:latin typeface="+mn-lt"/>
              </a:rPr>
              <a:t>Tissues, Organs, and Physiology Modeling 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0" dirty="0" smtClean="0">
                <a:latin typeface="+mn-lt"/>
              </a:rPr>
              <a:t>Pathways, Organelles, and Cells 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0" dirty="0" smtClean="0">
                <a:latin typeface="+mn-lt"/>
              </a:rPr>
              <a:t>Macromolecular Proteins and Protein Complexes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0" dirty="0" smtClean="0">
                <a:latin typeface="+mn-lt"/>
              </a:rPr>
              <a:t>Populations, Communities, Ecosystems, and Evolutionary Dynamics: Genomics and Metagenomics   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0" dirty="0" smtClean="0">
                <a:latin typeface="+mn-lt"/>
              </a:rPr>
              <a:t>Data Analysis, Imaging, and Visualization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13316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13317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DE9FE988-7DAB-42C0-86D2-77B93A36C536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4</a:t>
            </a:fld>
            <a:r>
              <a:rPr lang="en-US" sz="1000" b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2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13337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</a:pPr>
              <a:fld id="{D2FBB675-F8A1-4375-853E-63C2B7CC9763}" type="slidenum"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</a:pPr>
                <a:t>4</a:t>
              </a:fld>
              <a:r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>
                  <a:solidFill>
                    <a:schemeClr val="bg1"/>
                  </a:solidFill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7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8" name="Group 25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27" name="Rectangle 26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30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  <a:defRPr/>
              </a:pPr>
              <a:fld id="{797398DD-3765-4CAF-A947-70115095717E}" type="slidenum">
                <a:rPr lang="en-US" sz="100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  <a:defRPr/>
                </a:pPr>
                <a:t>4</a:t>
              </a:fld>
              <a:r>
                <a:rPr lang="en-US" sz="100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BERAC Feb2010</a:t>
              </a:r>
              <a:endParaRPr lang="en-US" sz="1200" b="1" dirty="0">
                <a:solidFill>
                  <a:schemeClr val="bg1"/>
                </a:solidFill>
                <a:ea typeface="Rod"/>
                <a:cs typeface="Rod"/>
              </a:endParaRPr>
            </a:p>
          </p:txBody>
        </p:sp>
      </p:grpSp>
      <p:sp>
        <p:nvSpPr>
          <p:cNvPr id="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7700963" cy="981807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DOE BER/ASCR Workshop: Opportunities in 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Biology at the Extreme Scale of Computing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1371600"/>
            <a:ext cx="7772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0" dirty="0" smtClean="0">
                <a:solidFill>
                  <a:srgbClr val="0226BE"/>
                </a:solidFill>
              </a:rPr>
              <a:t>Overview Findings: Computing at this scale will drive new hardware architectures to enable multi-scale biological computations which require: </a:t>
            </a:r>
            <a:br>
              <a:rPr lang="en-US" sz="2200" b="0" dirty="0" smtClean="0">
                <a:solidFill>
                  <a:srgbClr val="0226BE"/>
                </a:solidFill>
              </a:rPr>
            </a:br>
            <a:endParaRPr lang="en-US" sz="2200" b="0" dirty="0" smtClean="0">
              <a:solidFill>
                <a:srgbClr val="0226BE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200" b="0" dirty="0" smtClean="0"/>
              <a:t>Significant advances to change the development of algorithmic, analytical, mathematical and statistical methods in order to meet these computational and data-rich challenges. </a:t>
            </a:r>
          </a:p>
          <a:p>
            <a:pPr>
              <a:buFont typeface="Arial" pitchFamily="34" charset="0"/>
              <a:buChar char="•"/>
            </a:pPr>
            <a:endParaRPr lang="en-US" sz="2200" b="0" dirty="0" smtClean="0"/>
          </a:p>
          <a:p>
            <a:pPr lvl="1">
              <a:buFont typeface="Arial" pitchFamily="34" charset="0"/>
              <a:buChar char="•"/>
            </a:pPr>
            <a:r>
              <a:rPr lang="en-US" sz="2200" b="0" dirty="0" smtClean="0"/>
              <a:t>Advances in Data, Image and Visual analyses are as essential as new methodologies in the extreme-scale to enable biological-science driven discovery processes. </a:t>
            </a:r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4610100" y="990600"/>
            <a:ext cx="422910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1600" b="0"/>
          </a:p>
        </p:txBody>
      </p:sp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9221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9222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6C1EE462-22C3-41C8-BE85-5E201FA4EF08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5</a:t>
            </a:fld>
            <a:r>
              <a:rPr lang="en-US" sz="1000" b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sp>
        <p:nvSpPr>
          <p:cNvPr id="9225" name="Text Box 66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2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9234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</a:pPr>
              <a:fld id="{C571E953-F891-41C6-9935-D22E178BED04}" type="slidenum"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</a:pPr>
                <a:t>5</a:t>
              </a:fld>
              <a:r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>
                  <a:solidFill>
                    <a:schemeClr val="bg1"/>
                  </a:solidFill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7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8" name="Group 18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23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  <a:defRPr/>
              </a:pPr>
              <a:fld id="{797398DD-3765-4CAF-A947-70115095717E}" type="slidenum">
                <a:rPr lang="en-US" sz="100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  <a:defRPr/>
                </a:pPr>
                <a:t>5</a:t>
              </a:fld>
              <a:r>
                <a:rPr lang="en-US" sz="100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BERAC Feb2010</a:t>
              </a:r>
              <a:endParaRPr lang="en-US" sz="1200" b="1" dirty="0">
                <a:solidFill>
                  <a:schemeClr val="bg1"/>
                </a:solidFill>
                <a:ea typeface="Rod"/>
                <a:cs typeface="Rod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09600" y="152400"/>
            <a:ext cx="78486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ts val="2800"/>
              </a:lnSpc>
            </a:pPr>
            <a:r>
              <a:rPr lang="en-US" sz="2400" dirty="0" smtClean="0"/>
              <a:t>Solving the structure of a microbial metabolic microcompartment</a:t>
            </a:r>
            <a:endParaRPr lang="en-US" sz="2400" dirty="0"/>
          </a:p>
        </p:txBody>
      </p:sp>
      <p:pic>
        <p:nvPicPr>
          <p:cNvPr id="27" name="Picture 19" descr="http://www.sciencemag.org.proxy.osti.gov/content/vol327/issue5961/images/large/327_81_F1.jpeg"/>
          <p:cNvPicPr>
            <a:picLocks noChangeAspect="1" noChangeArrowheads="1"/>
          </p:cNvPicPr>
          <p:nvPr/>
        </p:nvPicPr>
        <p:blipFill>
          <a:blip r:embed="rId3" cstate="print"/>
          <a:srcRect r="57001"/>
          <a:stretch>
            <a:fillRect/>
          </a:stretch>
        </p:blipFill>
        <p:spPr bwMode="auto">
          <a:xfrm>
            <a:off x="6858000" y="2819400"/>
            <a:ext cx="1850504" cy="184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1" descr="http://www.sciencemag.org.proxy.osti.gov/content/vol327/issue5961/images/large/327_81_F2.jpeg"/>
          <p:cNvPicPr>
            <a:picLocks noChangeAspect="1" noChangeArrowheads="1"/>
          </p:cNvPicPr>
          <p:nvPr/>
        </p:nvPicPr>
        <p:blipFill>
          <a:blip r:embed="rId4" cstate="print"/>
          <a:srcRect l="38771" b="35840"/>
          <a:stretch>
            <a:fillRect/>
          </a:stretch>
        </p:blipFill>
        <p:spPr bwMode="auto">
          <a:xfrm>
            <a:off x="7162800" y="4800600"/>
            <a:ext cx="1143000" cy="115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152400" y="6324600"/>
            <a:ext cx="876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latin typeface="+mn-lt"/>
                <a:cs typeface="Times New Roman" pitchFamily="18" charset="0"/>
              </a:rPr>
              <a:t>Tanaka et al., </a:t>
            </a:r>
            <a:r>
              <a:rPr lang="en-US" sz="1000" b="0" i="1" dirty="0">
                <a:latin typeface="+mn-lt"/>
                <a:cs typeface="Times New Roman" pitchFamily="18" charset="0"/>
              </a:rPr>
              <a:t>Science</a:t>
            </a:r>
            <a:r>
              <a:rPr lang="en-US" sz="1000" b="0" dirty="0">
                <a:latin typeface="+mn-lt"/>
                <a:cs typeface="Times New Roman" pitchFamily="18" charset="0"/>
              </a:rPr>
              <a:t> (2010) 327, 81–84.                           </a:t>
            </a:r>
            <a:r>
              <a:rPr lang="en-US" sz="1000" b="0" dirty="0" smtClean="0">
                <a:latin typeface="+mn-lt"/>
                <a:cs typeface="Times New Roman" pitchFamily="18" charset="0"/>
              </a:rPr>
              <a:t>			 </a:t>
            </a:r>
            <a:r>
              <a:rPr lang="en-US" sz="1000" b="0" dirty="0">
                <a:latin typeface="+mn-lt"/>
                <a:cs typeface="Times New Roman" pitchFamily="18" charset="0"/>
              </a:rPr>
              <a:t>UCLA-DOE Institute for Genomics and Proteomics</a:t>
            </a:r>
          </a:p>
        </p:txBody>
      </p:sp>
      <p:pic>
        <p:nvPicPr>
          <p:cNvPr id="30" name="Picture 19" descr="http://www.sciencemag.org.proxy.osti.gov/content/vol327/issue5961/images/large/327_81_F1.jpeg"/>
          <p:cNvPicPr>
            <a:picLocks noChangeAspect="1" noChangeArrowheads="1"/>
          </p:cNvPicPr>
          <p:nvPr/>
        </p:nvPicPr>
        <p:blipFill>
          <a:blip r:embed="rId5" cstate="print"/>
          <a:srcRect l="42000"/>
          <a:stretch>
            <a:fillRect/>
          </a:stretch>
        </p:blipFill>
        <p:spPr bwMode="auto">
          <a:xfrm>
            <a:off x="6789341" y="1219200"/>
            <a:ext cx="216098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304800" y="914400"/>
            <a:ext cx="6477000" cy="530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200" dirty="0" smtClean="0">
                <a:latin typeface="+mn-lt"/>
                <a:ea typeface="ＭＳ Ｐゴシック" pitchFamily="-65" charset="-128"/>
                <a:cs typeface="Arial" charset="0"/>
              </a:rPr>
              <a:t>Objective</a:t>
            </a:r>
          </a:p>
          <a:p>
            <a:pPr lvl="0">
              <a:spcBef>
                <a:spcPct val="20000"/>
              </a:spcBef>
              <a:buFontTx/>
              <a:buChar char="•"/>
            </a:pPr>
            <a:r>
              <a:rPr lang="en-US" sz="2200" b="0" dirty="0" smtClean="0">
                <a:latin typeface="+mn-lt"/>
                <a:ea typeface="ＭＳ Ｐゴシック" pitchFamily="-65" charset="-128"/>
                <a:cs typeface="Arial" charset="0"/>
              </a:rPr>
              <a:t>Understand how microbes sequester metabolic processes in specialized microcompartments</a:t>
            </a:r>
          </a:p>
          <a:p>
            <a:pPr lvl="0">
              <a:spcBef>
                <a:spcPct val="20000"/>
              </a:spcBef>
            </a:pPr>
            <a:r>
              <a:rPr lang="en-US" sz="2200" dirty="0" smtClean="0">
                <a:latin typeface="+mn-lt"/>
                <a:ea typeface="ＭＳ Ｐゴシック" pitchFamily="-65" charset="-128"/>
                <a:cs typeface="Arial" charset="0"/>
              </a:rPr>
              <a:t>Approach</a:t>
            </a:r>
          </a:p>
          <a:p>
            <a:pPr lvl="0">
              <a:spcBef>
                <a:spcPct val="20000"/>
              </a:spcBef>
              <a:buFontTx/>
              <a:buChar char="•"/>
            </a:pPr>
            <a:r>
              <a:rPr lang="en-US" sz="2200" b="0" dirty="0" smtClean="0">
                <a:latin typeface="+mn-lt"/>
                <a:ea typeface="ＭＳ Ｐゴシック" pitchFamily="-65" charset="-128"/>
                <a:cs typeface="Arial" charset="0"/>
              </a:rPr>
              <a:t>Select the </a:t>
            </a:r>
            <a:r>
              <a:rPr lang="en-US" sz="2200" b="0" i="1" dirty="0" smtClean="0">
                <a:latin typeface="+mn-lt"/>
                <a:ea typeface="ＭＳ Ｐゴシック" pitchFamily="-65" charset="-128"/>
                <a:cs typeface="Arial" charset="0"/>
              </a:rPr>
              <a:t>E. coli </a:t>
            </a:r>
            <a:r>
              <a:rPr lang="en-US" sz="2200" b="0" dirty="0" smtClean="0">
                <a:latin typeface="+mn-lt"/>
                <a:ea typeface="ＭＳ Ｐゴシック" pitchFamily="-65" charset="-128"/>
                <a:cs typeface="Arial" charset="0"/>
              </a:rPr>
              <a:t>ethanolamine utilization microcompartment (</a:t>
            </a:r>
            <a:r>
              <a:rPr lang="en-US" sz="2200" b="0" dirty="0" err="1" smtClean="0">
                <a:latin typeface="+mn-lt"/>
                <a:ea typeface="ＭＳ Ｐゴシック" pitchFamily="-65" charset="-128"/>
                <a:cs typeface="Arial" charset="0"/>
              </a:rPr>
              <a:t>Eut</a:t>
            </a:r>
            <a:r>
              <a:rPr lang="en-US" sz="2200" b="0" dirty="0" smtClean="0">
                <a:latin typeface="+mn-lt"/>
                <a:ea typeface="ＭＳ Ｐゴシック" pitchFamily="-65" charset="-128"/>
                <a:cs typeface="Arial" charset="0"/>
              </a:rPr>
              <a:t>) as a test</a:t>
            </a:r>
          </a:p>
          <a:p>
            <a:pPr lvl="0">
              <a:spcBef>
                <a:spcPct val="20000"/>
              </a:spcBef>
              <a:buFontTx/>
              <a:buChar char="•"/>
            </a:pPr>
            <a:r>
              <a:rPr lang="en-US" sz="2200" b="0" dirty="0" smtClean="0">
                <a:latin typeface="+mn-lt"/>
                <a:ea typeface="ＭＳ Ｐゴシック" pitchFamily="-65" charset="-128"/>
                <a:cs typeface="Arial" charset="0"/>
              </a:rPr>
              <a:t>Determine shell protein x-ray crystal structures and reconstruct a model of the microcompartment</a:t>
            </a:r>
          </a:p>
          <a:p>
            <a:pPr lvl="0">
              <a:spcBef>
                <a:spcPct val="20000"/>
              </a:spcBef>
            </a:pPr>
            <a:r>
              <a:rPr lang="en-US" sz="2200" dirty="0" smtClean="0">
                <a:latin typeface="+mn-lt"/>
                <a:ea typeface="ＭＳ Ｐゴシック" pitchFamily="-65" charset="-128"/>
                <a:cs typeface="Arial" charset="0"/>
              </a:rPr>
              <a:t>Result/Impact</a:t>
            </a:r>
          </a:p>
          <a:p>
            <a:pPr lvl="0">
              <a:spcBef>
                <a:spcPct val="20000"/>
              </a:spcBef>
              <a:buFontTx/>
              <a:buChar char="•"/>
            </a:pPr>
            <a:r>
              <a:rPr lang="en-US" sz="2200" b="0" dirty="0" smtClean="0">
                <a:latin typeface="+mn-lt"/>
                <a:ea typeface="ＭＳ Ｐゴシック" pitchFamily="-65" charset="-128"/>
                <a:cs typeface="Arial" charset="0"/>
              </a:rPr>
              <a:t>Determined structures of the four shell proteins, and showed how changes in one protein impact overall microcompartment shell shape</a:t>
            </a:r>
          </a:p>
          <a:p>
            <a:pPr lvl="0">
              <a:spcBef>
                <a:spcPct val="20000"/>
              </a:spcBef>
              <a:buFontTx/>
              <a:buChar char="•"/>
              <a:defRPr/>
            </a:pPr>
            <a:r>
              <a:rPr lang="en-US" sz="2200" b="0" dirty="0" smtClean="0">
                <a:latin typeface="+mn-lt"/>
                <a:ea typeface="ＭＳ Ｐゴシック" pitchFamily="-65" charset="-128"/>
                <a:cs typeface="Arial" charset="0"/>
              </a:rPr>
              <a:t>Potential to design novel structures for applications in biofuel production</a:t>
            </a:r>
            <a:endParaRPr lang="en-US" sz="2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11268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11269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B8D2743E-E5F9-472A-B35F-32324AB5BC10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6</a:t>
            </a:fld>
            <a:r>
              <a:rPr lang="en-US" sz="1000" b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sp>
        <p:nvSpPr>
          <p:cNvPr id="11274" name="Rectangle 15"/>
          <p:cNvSpPr>
            <a:spLocks noChangeArrowheads="1"/>
          </p:cNvSpPr>
          <p:nvPr/>
        </p:nvSpPr>
        <p:spPr bwMode="auto">
          <a:xfrm>
            <a:off x="4724400" y="1219200"/>
            <a:ext cx="4114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2800" b="0"/>
          </a:p>
          <a:p>
            <a:pPr algn="ctr">
              <a:spcBef>
                <a:spcPct val="20000"/>
              </a:spcBef>
            </a:pPr>
            <a:endParaRPr lang="en-US" sz="2800" b="0"/>
          </a:p>
        </p:txBody>
      </p:sp>
      <p:sp>
        <p:nvSpPr>
          <p:cNvPr id="11276" name="Line 17"/>
          <p:cNvSpPr>
            <a:spLocks noChangeShapeType="1"/>
          </p:cNvSpPr>
          <p:nvPr/>
        </p:nvSpPr>
        <p:spPr bwMode="auto">
          <a:xfrm>
            <a:off x="609600" y="1219200"/>
            <a:ext cx="4114800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Line 18"/>
          <p:cNvSpPr>
            <a:spLocks noChangeShapeType="1"/>
          </p:cNvSpPr>
          <p:nvPr/>
        </p:nvSpPr>
        <p:spPr bwMode="auto">
          <a:xfrm>
            <a:off x="609600" y="6192838"/>
            <a:ext cx="4114800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Line 19"/>
          <p:cNvSpPr>
            <a:spLocks noChangeShapeType="1"/>
          </p:cNvSpPr>
          <p:nvPr/>
        </p:nvSpPr>
        <p:spPr bwMode="auto">
          <a:xfrm>
            <a:off x="609600" y="1219200"/>
            <a:ext cx="0" cy="2246313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Line 20"/>
          <p:cNvSpPr>
            <a:spLocks noChangeShapeType="1"/>
          </p:cNvSpPr>
          <p:nvPr/>
        </p:nvSpPr>
        <p:spPr bwMode="auto">
          <a:xfrm>
            <a:off x="8839200" y="1219200"/>
            <a:ext cx="0" cy="2246313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Line 26"/>
          <p:cNvSpPr>
            <a:spLocks noChangeShapeType="1"/>
          </p:cNvSpPr>
          <p:nvPr/>
        </p:nvSpPr>
        <p:spPr bwMode="auto">
          <a:xfrm>
            <a:off x="4724400" y="1219200"/>
            <a:ext cx="4114800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1" name="Line 27"/>
          <p:cNvSpPr>
            <a:spLocks noChangeShapeType="1"/>
          </p:cNvSpPr>
          <p:nvPr/>
        </p:nvSpPr>
        <p:spPr bwMode="auto">
          <a:xfrm>
            <a:off x="609600" y="3465513"/>
            <a:ext cx="0" cy="2727325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2" name="Line 29"/>
          <p:cNvSpPr>
            <a:spLocks noChangeShapeType="1"/>
          </p:cNvSpPr>
          <p:nvPr/>
        </p:nvSpPr>
        <p:spPr bwMode="auto">
          <a:xfrm>
            <a:off x="8839200" y="3465513"/>
            <a:ext cx="0" cy="2727325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Line 31"/>
          <p:cNvSpPr>
            <a:spLocks noChangeShapeType="1"/>
          </p:cNvSpPr>
          <p:nvPr/>
        </p:nvSpPr>
        <p:spPr bwMode="auto">
          <a:xfrm>
            <a:off x="4724400" y="6192838"/>
            <a:ext cx="4114800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2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11290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</a:pPr>
              <a:fld id="{D63AE750-7479-452B-9876-791A6A64E85F}" type="slidenum"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</a:pPr>
                <a:t>6</a:t>
              </a:fld>
              <a:r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>
                  <a:solidFill>
                    <a:schemeClr val="bg1"/>
                  </a:solidFill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7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8" name="Group 26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28" name="Rectangle 27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31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  <a:defRPr/>
              </a:pPr>
              <a:fld id="{797398DD-3765-4CAF-A947-70115095717E}" type="slidenum">
                <a:rPr lang="en-US" sz="100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  <a:defRPr/>
                </a:pPr>
                <a:t>6</a:t>
              </a:fld>
              <a:r>
                <a:rPr lang="en-US" sz="100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BERAC Feb2010</a:t>
              </a:r>
              <a:endParaRPr lang="en-US" sz="1200" b="1" dirty="0">
                <a:solidFill>
                  <a:schemeClr val="bg1"/>
                </a:solidFill>
                <a:ea typeface="Rod"/>
                <a:cs typeface="Rod"/>
              </a:endParaRPr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86750" cy="5334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1.1 </a:t>
            </a:r>
            <a:r>
              <a:rPr lang="en-US" sz="2400" b="1" dirty="0" err="1" smtClean="0"/>
              <a:t>Gb</a:t>
            </a:r>
            <a:r>
              <a:rPr lang="en-US" sz="2400" b="1" dirty="0" smtClean="0"/>
              <a:t> Soybean Genome Sequenced at the JGI</a:t>
            </a:r>
          </a:p>
        </p:txBody>
      </p:sp>
      <p:sp>
        <p:nvSpPr>
          <p:cNvPr id="35" name="TextBox 5"/>
          <p:cNvSpPr txBox="1">
            <a:spLocks noChangeArrowheads="1"/>
          </p:cNvSpPr>
          <p:nvPr/>
        </p:nvSpPr>
        <p:spPr bwMode="auto">
          <a:xfrm>
            <a:off x="152400" y="6324600"/>
            <a:ext cx="26276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 smtClean="0"/>
              <a:t> </a:t>
            </a:r>
            <a:r>
              <a:rPr lang="en-US" sz="1000" b="0" dirty="0"/>
              <a:t>Schmutz, et. al, Nature, January 14, </a:t>
            </a:r>
            <a:r>
              <a:rPr lang="en-US" sz="1000" b="0" dirty="0" smtClean="0"/>
              <a:t>2010</a:t>
            </a:r>
            <a:endParaRPr lang="en-US" sz="1000" b="0" dirty="0"/>
          </a:p>
        </p:txBody>
      </p:sp>
      <p:pic>
        <p:nvPicPr>
          <p:cNvPr id="38" name="Picture 274" descr="nature08670-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162355"/>
            <a:ext cx="2971800" cy="347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/>
          <p:cNvSpPr/>
          <p:nvPr/>
        </p:nvSpPr>
        <p:spPr>
          <a:xfrm>
            <a:off x="5257800" y="57150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b="0" dirty="0" smtClean="0">
                <a:ea typeface="宋体" pitchFamily="2" charset="-122"/>
                <a:sym typeface="Symbol" pitchFamily="18" charset="2"/>
              </a:rPr>
              <a:t>Genomic landscape of the 20 assembled soybean chromosomes</a:t>
            </a:r>
            <a:endParaRPr lang="en-US" b="0" dirty="0"/>
          </a:p>
        </p:txBody>
      </p:sp>
      <p:sp>
        <p:nvSpPr>
          <p:cNvPr id="40" name="Rectangle 39"/>
          <p:cNvSpPr/>
          <p:nvPr/>
        </p:nvSpPr>
        <p:spPr>
          <a:xfrm>
            <a:off x="381000" y="914400"/>
            <a:ext cx="4724400" cy="5221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287338">
              <a:spcAft>
                <a:spcPct val="5000"/>
              </a:spcAft>
              <a:buSzPct val="80000"/>
              <a:buFont typeface="Arial" pitchFamily="34" charset="0"/>
              <a:buChar char="•"/>
            </a:pPr>
            <a:r>
              <a:rPr lang="en-US" sz="2200" b="0" dirty="0" smtClean="0"/>
              <a:t>Whole-genome shotgun sequencing, assembly and integration with physical and high-density genetic maps</a:t>
            </a:r>
            <a:br>
              <a:rPr lang="en-US" sz="2200" b="0" dirty="0" smtClean="0"/>
            </a:br>
            <a:endParaRPr lang="en-US" sz="2200" b="0" dirty="0" smtClean="0">
              <a:cs typeface="Arial" pitchFamily="34" charset="0"/>
            </a:endParaRPr>
          </a:p>
          <a:p>
            <a:pPr marL="341313" lvl="0" indent="-287338">
              <a:spcAft>
                <a:spcPct val="5000"/>
              </a:spcAft>
              <a:buSzPct val="80000"/>
              <a:buFont typeface="Arial" pitchFamily="34" charset="0"/>
              <a:buChar char="•"/>
            </a:pPr>
            <a:r>
              <a:rPr lang="en-US" sz="2200" b="0" dirty="0" smtClean="0">
                <a:cs typeface="Arial" pitchFamily="34" charset="0"/>
              </a:rPr>
              <a:t>Over 46,000 putative genes identified</a:t>
            </a:r>
            <a:br>
              <a:rPr lang="en-US" sz="2200" b="0" dirty="0" smtClean="0">
                <a:cs typeface="Arial" pitchFamily="34" charset="0"/>
              </a:rPr>
            </a:br>
            <a:endParaRPr lang="en-US" sz="2200" b="0" dirty="0" smtClean="0">
              <a:cs typeface="Arial" pitchFamily="34" charset="0"/>
            </a:endParaRPr>
          </a:p>
          <a:p>
            <a:pPr marL="341313" lvl="0" indent="-287338">
              <a:spcAft>
                <a:spcPct val="5000"/>
              </a:spcAft>
              <a:buSzPct val="80000"/>
              <a:buFont typeface="Arial" pitchFamily="34" charset="0"/>
              <a:buChar char="•"/>
            </a:pPr>
            <a:r>
              <a:rPr lang="en-US" sz="2200" b="0" dirty="0" smtClean="0">
                <a:cs typeface="Arial" pitchFamily="34" charset="0"/>
              </a:rPr>
              <a:t>High-quality draft soybean genome as a reference for other legumes</a:t>
            </a:r>
            <a:br>
              <a:rPr lang="en-US" sz="2200" b="0" dirty="0" smtClean="0">
                <a:cs typeface="Arial" pitchFamily="34" charset="0"/>
              </a:rPr>
            </a:br>
            <a:endParaRPr lang="en-US" sz="2200" b="0" dirty="0" smtClean="0">
              <a:cs typeface="Arial" pitchFamily="34" charset="0"/>
            </a:endParaRPr>
          </a:p>
          <a:p>
            <a:pPr marL="341313" lvl="0" indent="-287338">
              <a:spcAft>
                <a:spcPct val="5000"/>
              </a:spcAft>
              <a:buSzPct val="80000"/>
              <a:buFont typeface="Arial" pitchFamily="34" charset="0"/>
              <a:buChar char="•"/>
            </a:pPr>
            <a:r>
              <a:rPr lang="en-US" sz="2200" b="0" dirty="0" smtClean="0">
                <a:cs typeface="Arial" pitchFamily="34" charset="0"/>
              </a:rPr>
              <a:t>New tools to develop improved soybean traits for biodiesel, nitrogen-fixation, and nutrition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181600" y="914400"/>
            <a:ext cx="3733800" cy="1066800"/>
            <a:chOff x="5257800" y="5334000"/>
            <a:chExt cx="3733800" cy="1066800"/>
          </a:xfrm>
        </p:grpSpPr>
        <p:pic>
          <p:nvPicPr>
            <p:cNvPr id="27650" name="Picture 2" descr="http://media-2.web.britannica.com/eb-media/17/9317-004-4A5AE8C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0" y="5334000"/>
              <a:ext cx="1066800" cy="1052763"/>
            </a:xfrm>
            <a:prstGeom prst="rect">
              <a:avLst/>
            </a:prstGeom>
            <a:noFill/>
          </p:spPr>
        </p:pic>
        <p:pic>
          <p:nvPicPr>
            <p:cNvPr id="27654" name="Picture 6" descr="beans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24800" y="5334000"/>
              <a:ext cx="1066800" cy="1066800"/>
            </a:xfrm>
            <a:prstGeom prst="rect">
              <a:avLst/>
            </a:prstGeom>
            <a:noFill/>
          </p:spPr>
        </p:pic>
        <p:pic>
          <p:nvPicPr>
            <p:cNvPr id="27656" name="Picture 8" descr="http://keetsa.com/blog/wp-content/uploads/2007/07/soybean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57800" y="5334000"/>
              <a:ext cx="1600200" cy="1066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 dirty="0"/>
          </a:p>
        </p:txBody>
      </p:sp>
      <p:sp>
        <p:nvSpPr>
          <p:cNvPr id="12292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12293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99D05096-5584-42D5-9407-5DB2BFD5BFE9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7</a:t>
            </a:fld>
            <a:r>
              <a:rPr lang="en-US" sz="1000" b="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7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3222C44A-F02E-4605-B356-87966C42D8CC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7</a:t>
            </a:fld>
            <a:r>
              <a:rPr lang="en-US" sz="1000" b="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BER Overview</a:t>
            </a:r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 dirty="0"/>
          </a:p>
        </p:txBody>
      </p:sp>
      <p:sp>
        <p:nvSpPr>
          <p:cNvPr id="12311" name="Rectangle 235"/>
          <p:cNvSpPr>
            <a:spLocks noChangeArrowheads="1"/>
          </p:cNvSpPr>
          <p:nvPr/>
        </p:nvSpPr>
        <p:spPr bwMode="auto">
          <a:xfrm>
            <a:off x="117475" y="6629400"/>
            <a:ext cx="14811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435CA0FB-8A55-43AB-9BFA-A05EA2DE7132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7</a:t>
            </a:fld>
            <a:r>
              <a:rPr lang="en-US" sz="1000" b="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grpSp>
        <p:nvGrpSpPr>
          <p:cNvPr id="12313" name="Group 25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2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 dirty="0"/>
            </a:p>
          </p:txBody>
        </p:sp>
        <p:sp>
          <p:nvSpPr>
            <p:cNvPr id="12315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</a:pPr>
              <a:fld id="{CDF28102-5AF6-4BCA-ACFE-7F32FC450B22}" type="slidenum"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</a:pPr>
                <a:t>7</a:t>
              </a:fld>
              <a:r>
                <a:rPr lang="en-US" sz="1000" b="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dirty="0">
                  <a:solidFill>
                    <a:schemeClr val="bg1"/>
                  </a:solidFill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 dirty="0"/>
            </a:p>
          </p:txBody>
        </p:sp>
        <p:sp>
          <p:nvSpPr>
            <p:cNvPr id="7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27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  <a:defRPr/>
              </a:pPr>
              <a:fld id="{797398DD-3765-4CAF-A947-70115095717E}" type="slidenum">
                <a:rPr lang="en-US" sz="100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  <a:defRPr/>
                </a:pPr>
                <a:t>7</a:t>
              </a:fld>
              <a:r>
                <a:rPr lang="en-US" sz="100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BERAC Feb2010</a:t>
              </a:r>
              <a:endParaRPr lang="en-US" sz="1200" b="1" dirty="0">
                <a:solidFill>
                  <a:schemeClr val="bg1"/>
                </a:solidFill>
                <a:ea typeface="Rod"/>
                <a:cs typeface="Rod"/>
              </a:endParaRPr>
            </a:p>
          </p:txBody>
        </p:sp>
      </p:grp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762000" y="0"/>
            <a:ext cx="7543800" cy="68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Multiplex Automated Genome Engineering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52400" y="763250"/>
            <a:ext cx="6629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+mn-lt"/>
                <a:cs typeface="Arial" pitchFamily="34" charset="0"/>
              </a:rPr>
              <a:t>Objective:</a:t>
            </a:r>
          </a:p>
          <a:p>
            <a:r>
              <a:rPr lang="en-US" sz="2200" b="0" dirty="0" smtClean="0">
                <a:latin typeface="+mn-lt"/>
                <a:cs typeface="Arial" pitchFamily="34" charset="0"/>
              </a:rPr>
              <a:t>Concurrent engineering of multiple target genes in a microbial biosynthetic pathway for enhanced production</a:t>
            </a:r>
          </a:p>
          <a:p>
            <a:r>
              <a:rPr lang="en-US" sz="2200" b="0" dirty="0" smtClean="0"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5105400" y="6248400"/>
            <a:ext cx="2971800" cy="304800"/>
          </a:xfrm>
          <a:prstGeom prst="rect">
            <a:avLst/>
          </a:prstGeom>
        </p:spPr>
        <p:txBody>
          <a:bodyPr/>
          <a:lstStyle/>
          <a:p>
            <a:r>
              <a:rPr lang="en-US" sz="1000" i="1" dirty="0" smtClean="0"/>
              <a:t>Harris H. Wang et al, Nature</a:t>
            </a:r>
            <a:r>
              <a:rPr lang="en-US" sz="1000" dirty="0" smtClean="0"/>
              <a:t> 460, 894-898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8600" y="2321004"/>
            <a:ext cx="3276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cs typeface="Arial" pitchFamily="34" charset="0"/>
              </a:rPr>
              <a:t>Approach:</a:t>
            </a:r>
          </a:p>
          <a:p>
            <a:r>
              <a:rPr lang="en-US" sz="2200" b="0" dirty="0" smtClean="0">
                <a:latin typeface="+mn-lt"/>
                <a:cs typeface="Arial" pitchFamily="34" charset="0"/>
              </a:rPr>
              <a:t>Use multiple cycles of </a:t>
            </a:r>
            <a:r>
              <a:rPr lang="en-US" sz="2200" b="0" dirty="0" err="1" smtClean="0">
                <a:latin typeface="+mn-lt"/>
                <a:cs typeface="Arial" pitchFamily="34" charset="0"/>
              </a:rPr>
              <a:t>oligomer</a:t>
            </a:r>
            <a:r>
              <a:rPr lang="en-US" sz="2200" b="0" dirty="0" smtClean="0">
                <a:latin typeface="+mn-lt"/>
                <a:cs typeface="Arial" pitchFamily="34" charset="0"/>
              </a:rPr>
              <a:t>-directed mismatch against target genes. </a:t>
            </a:r>
            <a:endParaRPr lang="en-US" sz="2200" b="0" dirty="0">
              <a:latin typeface="+mn-lt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2400" y="4267200"/>
            <a:ext cx="71628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cs typeface="Arial" pitchFamily="34" charset="0"/>
              </a:rPr>
              <a:t>Results/Impact: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+mn-lt"/>
                <a:cs typeface="Arial" pitchFamily="34" charset="0"/>
              </a:rPr>
              <a:t> Generated </a:t>
            </a:r>
            <a:r>
              <a:rPr lang="en-US" sz="2200" b="0" dirty="0" smtClean="0">
                <a:latin typeface="+mn-lt"/>
              </a:rPr>
              <a:t>4.3 billion genomic variants per day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+mn-lt"/>
              </a:rPr>
              <a:t> Isolated variants with more than five-fold increase in </a:t>
            </a:r>
            <a:r>
              <a:rPr lang="en-US" sz="2200" b="0" dirty="0" err="1" smtClean="0">
                <a:latin typeface="+mn-lt"/>
              </a:rPr>
              <a:t>lycopene</a:t>
            </a:r>
            <a:r>
              <a:rPr lang="en-US" sz="2200" b="0" dirty="0" smtClean="0">
                <a:latin typeface="+mn-lt"/>
              </a:rPr>
              <a:t> production </a:t>
            </a:r>
            <a:endParaRPr lang="en-US" sz="2200" b="0" dirty="0" smtClean="0">
              <a:latin typeface="+mn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+mn-lt"/>
                <a:cs typeface="Arial" pitchFamily="34" charset="0"/>
              </a:rPr>
              <a:t>The methodology for rapid, </a:t>
            </a:r>
            <a:r>
              <a:rPr lang="en-US" sz="2200" b="0" dirty="0" err="1" smtClean="0">
                <a:latin typeface="+mn-lt"/>
                <a:cs typeface="Arial" pitchFamily="34" charset="0"/>
              </a:rPr>
              <a:t>multigene</a:t>
            </a:r>
            <a:r>
              <a:rPr lang="en-US" sz="2200" b="0" dirty="0" smtClean="0">
                <a:latin typeface="+mn-lt"/>
                <a:cs typeface="Arial" pitchFamily="34" charset="0"/>
              </a:rPr>
              <a:t> engineering is broadly applicable to a variety of other pathways, including biofuel production.</a:t>
            </a:r>
            <a:endParaRPr lang="en-US" sz="2200" b="0" dirty="0">
              <a:latin typeface="+mn-lt"/>
              <a:cs typeface="Arial" pitchFamily="34" charset="0"/>
            </a:endParaRPr>
          </a:p>
        </p:txBody>
      </p:sp>
      <p:pic>
        <p:nvPicPr>
          <p:cNvPr id="4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609600"/>
            <a:ext cx="1752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3" descr="N:\My Documents\Church\colonie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95800"/>
            <a:ext cx="60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0" descr="Evolu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057400"/>
            <a:ext cx="28003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8132461" y="3830939"/>
            <a:ext cx="927706" cy="27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 dirty="0"/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 dirty="0"/>
          </a:p>
        </p:txBody>
      </p:sp>
      <p:sp>
        <p:nvSpPr>
          <p:cNvPr id="13316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13317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DE9FE988-7DAB-42C0-86D2-77B93A36C536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8</a:t>
            </a:fld>
            <a:r>
              <a:rPr lang="en-US" sz="1000" b="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dirty="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2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 dirty="0"/>
            </a:p>
          </p:txBody>
        </p:sp>
        <p:sp>
          <p:nvSpPr>
            <p:cNvPr id="13337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</a:pPr>
              <a:fld id="{D2FBB675-F8A1-4375-853E-63C2B7CC9763}" type="slidenum"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</a:pPr>
                <a:t>8</a:t>
              </a:fld>
              <a:r>
                <a:rPr lang="en-US" sz="1000" b="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dirty="0">
                  <a:solidFill>
                    <a:schemeClr val="bg1"/>
                  </a:solidFill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 dirty="0"/>
            </a:p>
          </p:txBody>
        </p:sp>
        <p:sp>
          <p:nvSpPr>
            <p:cNvPr id="7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8" name="Group 25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27" name="Rectangle 26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30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  <a:defRPr/>
              </a:pPr>
              <a:fld id="{797398DD-3765-4CAF-A947-70115095717E}" type="slidenum">
                <a:rPr lang="en-US" sz="100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  <a:defRPr/>
                </a:pPr>
                <a:t>8</a:t>
              </a:fld>
              <a:r>
                <a:rPr lang="en-US" sz="100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BERAC Feb2010</a:t>
              </a:r>
              <a:endParaRPr lang="en-US" sz="1200" b="1" dirty="0">
                <a:solidFill>
                  <a:schemeClr val="bg1"/>
                </a:solidFill>
                <a:ea typeface="Rod"/>
                <a:cs typeface="Rod"/>
              </a:endParaRPr>
            </a:p>
          </p:txBody>
        </p:sp>
      </p:grp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609600" y="1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/>
              <a:t>An Adoptive Transfer Method to Detect Low-Dose Radiation-Induced Bystander Effects </a:t>
            </a:r>
            <a:r>
              <a:rPr lang="en-US" sz="2400" b="1" i="1" dirty="0" smtClean="0"/>
              <a:t>In Vivo  </a:t>
            </a:r>
            <a:endParaRPr lang="en-US" sz="2400" dirty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400800" y="13716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152400" y="762000"/>
            <a:ext cx="480060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-114300">
              <a:spcBef>
                <a:spcPct val="20000"/>
              </a:spcBef>
            </a:pPr>
            <a:r>
              <a:rPr lang="en-US" sz="2200" b="1" dirty="0" smtClean="0">
                <a:latin typeface="+mn-lt"/>
              </a:rPr>
              <a:t>Objectives</a:t>
            </a:r>
            <a:endParaRPr lang="en-US" sz="2200" dirty="0" smtClean="0">
              <a:cs typeface="Arial" pitchFamily="34" charset="0"/>
            </a:endParaRPr>
          </a:p>
          <a:p>
            <a:pPr marL="114300" lvl="0" indent="-114300">
              <a:spcBef>
                <a:spcPts val="600"/>
              </a:spcBef>
              <a:buFontTx/>
              <a:buChar char="•"/>
            </a:pPr>
            <a:r>
              <a:rPr lang="en-US" sz="2200" b="0" dirty="0" smtClean="0">
                <a:cs typeface="Arial" pitchFamily="34" charset="0"/>
              </a:rPr>
              <a:t>Develop a method for studying low-dose and low-dose-rate radiation-induced bystander effects </a:t>
            </a:r>
            <a:r>
              <a:rPr lang="en-US" sz="2200" b="0" i="1" dirty="0" smtClean="0">
                <a:cs typeface="Arial" pitchFamily="34" charset="0"/>
              </a:rPr>
              <a:t>in vivo</a:t>
            </a:r>
            <a:r>
              <a:rPr lang="en-US" sz="2200" b="0" dirty="0" smtClean="0">
                <a:cs typeface="Arial" pitchFamily="34" charset="0"/>
              </a:rPr>
              <a:t> in an intact non-irradiated organ of a physiologically normal animal</a:t>
            </a:r>
          </a:p>
          <a:p>
            <a:pPr marL="114300" lvl="0" indent="-114300">
              <a:spcBef>
                <a:spcPts val="600"/>
              </a:spcBef>
              <a:buFontTx/>
              <a:buChar char="•"/>
              <a:defRPr/>
            </a:pPr>
            <a:r>
              <a:rPr lang="en-US" sz="2200" b="0" dirty="0" smtClean="0">
                <a:cs typeface="Arial" pitchFamily="34" charset="0"/>
              </a:rPr>
              <a:t>Test whether bystander effects are the same as seen in low-dose </a:t>
            </a:r>
            <a:r>
              <a:rPr lang="en-US" sz="2200" b="0" i="1" dirty="0" smtClean="0">
                <a:cs typeface="Arial" pitchFamily="34" charset="0"/>
              </a:rPr>
              <a:t>in vitro </a:t>
            </a:r>
            <a:r>
              <a:rPr lang="en-US" sz="2200" b="0" dirty="0" smtClean="0">
                <a:cs typeface="Arial" pitchFamily="34" charset="0"/>
              </a:rPr>
              <a:t>studies</a:t>
            </a:r>
          </a:p>
          <a:p>
            <a:pPr marL="114300" lvl="0" indent="-114300">
              <a:spcBef>
                <a:spcPts val="600"/>
              </a:spcBef>
              <a:defRPr/>
            </a:pPr>
            <a:endParaRPr lang="en-US" sz="2200" b="0" dirty="0" smtClean="0">
              <a:latin typeface="+mn-lt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800600" y="3200400"/>
            <a:ext cx="4343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-114300">
              <a:spcBef>
                <a:spcPct val="20000"/>
              </a:spcBef>
            </a:pPr>
            <a:r>
              <a:rPr lang="en-US" sz="2200" b="1" dirty="0" smtClean="0"/>
              <a:t>Results/Impact</a:t>
            </a:r>
          </a:p>
          <a:p>
            <a:pPr marL="114300" lvl="0" indent="-1143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b="0" dirty="0" smtClean="0">
                <a:latin typeface="+mn-lt"/>
                <a:cs typeface="Arial" pitchFamily="34" charset="0"/>
              </a:rPr>
              <a:t>Novel robust method is developed.</a:t>
            </a:r>
          </a:p>
          <a:p>
            <a:pPr marL="114300" indent="-114300">
              <a:spcBef>
                <a:spcPct val="20000"/>
              </a:spcBef>
              <a:buFontTx/>
              <a:buChar char="•"/>
              <a:defRPr/>
            </a:pPr>
            <a:r>
              <a:rPr lang="en-US" sz="2200" b="0" dirty="0" smtClean="0">
                <a:cs typeface="Arial" pitchFamily="34" charset="0"/>
              </a:rPr>
              <a:t>These results suggest that if bystander effects are occurring </a:t>
            </a:r>
            <a:r>
              <a:rPr lang="en-US" sz="2200" b="0" i="1" dirty="0" smtClean="0">
                <a:cs typeface="Arial" pitchFamily="34" charset="0"/>
              </a:rPr>
              <a:t>in vivo</a:t>
            </a:r>
            <a:r>
              <a:rPr lang="en-US" sz="2200" b="0" dirty="0" smtClean="0">
                <a:cs typeface="Arial" pitchFamily="34" charset="0"/>
              </a:rPr>
              <a:t>, they </a:t>
            </a:r>
            <a:r>
              <a:rPr lang="en-US" sz="2200" b="0" u="sng" dirty="0" smtClean="0">
                <a:cs typeface="Arial" pitchFamily="34" charset="0"/>
              </a:rPr>
              <a:t>may not pose as large a concern </a:t>
            </a:r>
            <a:r>
              <a:rPr lang="en-US" sz="2200" b="0" dirty="0" smtClean="0">
                <a:cs typeface="Arial" pitchFamily="34" charset="0"/>
              </a:rPr>
              <a:t>to radiation risk estimation as </a:t>
            </a:r>
            <a:r>
              <a:rPr lang="en-US" sz="2200" b="0" i="1" dirty="0" smtClean="0">
                <a:cs typeface="Arial" pitchFamily="34" charset="0"/>
              </a:rPr>
              <a:t>in vitro </a:t>
            </a:r>
            <a:r>
              <a:rPr lang="en-US" sz="2200" b="0" dirty="0" smtClean="0">
                <a:cs typeface="Arial" pitchFamily="34" charset="0"/>
              </a:rPr>
              <a:t>studies might predict.</a:t>
            </a:r>
            <a:r>
              <a:rPr lang="en-US" sz="2400" b="0" dirty="0" smtClean="0">
                <a:cs typeface="Arial" pitchFamily="34" charset="0"/>
              </a:rPr>
              <a:t> </a:t>
            </a:r>
          </a:p>
          <a:p>
            <a:pPr marL="114300" lvl="0" indent="-114300">
              <a:spcBef>
                <a:spcPct val="20000"/>
              </a:spcBef>
              <a:defRPr/>
            </a:pPr>
            <a:r>
              <a:rPr lang="en-US" sz="1000" b="0" dirty="0" smtClean="0">
                <a:cs typeface="Arial" pitchFamily="34" charset="0"/>
              </a:rPr>
              <a:t>			Blyth, </a:t>
            </a:r>
            <a:r>
              <a:rPr lang="en-US" sz="1000" b="0" i="1" dirty="0" smtClean="0">
                <a:cs typeface="Arial" pitchFamily="34" charset="0"/>
              </a:rPr>
              <a:t>et al., </a:t>
            </a:r>
            <a:r>
              <a:rPr lang="en-US" sz="1000" b="0" dirty="0" smtClean="0">
                <a:cs typeface="Arial" pitchFamily="34" charset="0"/>
              </a:rPr>
              <a:t>Radiation Research, 2010</a:t>
            </a:r>
          </a:p>
          <a:p>
            <a:pPr marL="114300" indent="-114300">
              <a:spcBef>
                <a:spcPct val="20000"/>
              </a:spcBef>
              <a:defRPr/>
            </a:pPr>
            <a:endParaRPr lang="en-US" sz="1000" b="0" dirty="0" smtClean="0">
              <a:cs typeface="Arial" pitchFamily="34" charset="0"/>
            </a:endParaRPr>
          </a:p>
          <a:p>
            <a:pPr marL="114300" indent="-114300">
              <a:spcBef>
                <a:spcPct val="20000"/>
              </a:spcBef>
              <a:defRPr/>
            </a:pPr>
            <a:endParaRPr lang="en-US" sz="1000" b="0" dirty="0" smtClean="0">
              <a:cs typeface="Arial" pitchFamily="34" charset="0"/>
            </a:endParaRPr>
          </a:p>
          <a:p>
            <a:pPr marL="114300" indent="-114300">
              <a:spcBef>
                <a:spcPct val="20000"/>
              </a:spcBef>
              <a:defRPr/>
            </a:pPr>
            <a:endParaRPr lang="en-US" sz="1000" b="0" dirty="0" smtClean="0">
              <a:cs typeface="Arial" pitchFamily="34" charset="0"/>
            </a:endParaRPr>
          </a:p>
          <a:p>
            <a:pPr marL="114300" indent="-114300">
              <a:spcBef>
                <a:spcPct val="20000"/>
              </a:spcBef>
              <a:defRPr/>
            </a:pPr>
            <a:r>
              <a:rPr lang="en-US" sz="1000" b="0" dirty="0" smtClean="0">
                <a:cs typeface="Arial" pitchFamily="34" charset="0"/>
              </a:rPr>
              <a:t>			Blyth, </a:t>
            </a:r>
            <a:r>
              <a:rPr lang="en-US" sz="1000" b="0" i="1" dirty="0" smtClean="0">
                <a:cs typeface="Arial" pitchFamily="34" charset="0"/>
              </a:rPr>
              <a:t>et al., </a:t>
            </a:r>
            <a:r>
              <a:rPr lang="en-US" sz="1000" b="0" dirty="0" smtClean="0">
                <a:cs typeface="Arial" pitchFamily="34" charset="0"/>
              </a:rPr>
              <a:t>Radiation Research, 2010</a:t>
            </a:r>
          </a:p>
          <a:p>
            <a:pPr marL="114300" lvl="0" indent="-114300">
              <a:spcBef>
                <a:spcPct val="20000"/>
              </a:spcBef>
              <a:buFontTx/>
              <a:buChar char="•"/>
              <a:defRPr/>
            </a:pPr>
            <a:endParaRPr lang="en-US" sz="2200" b="0" dirty="0" smtClean="0">
              <a:cs typeface="Arial" pitchFamily="34" charset="0"/>
            </a:endParaRPr>
          </a:p>
          <a:p>
            <a:pPr marL="114300" lvl="0" indent="-114300" algn="r">
              <a:spcBef>
                <a:spcPct val="20000"/>
              </a:spcBef>
              <a:defRPr/>
            </a:pPr>
            <a:endParaRPr lang="en-US" sz="1200" b="0" dirty="0" smtClean="0">
              <a:cs typeface="Arial" pitchFamily="34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 l="8815" t="21891" r="14050"/>
          <a:stretch>
            <a:fillRect/>
          </a:stretch>
        </p:blipFill>
        <p:spPr bwMode="auto">
          <a:xfrm>
            <a:off x="4927762" y="990600"/>
            <a:ext cx="2616038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TextBox 53"/>
          <p:cNvSpPr txBox="1"/>
          <p:nvPr/>
        </p:nvSpPr>
        <p:spPr>
          <a:xfrm>
            <a:off x="7543800" y="990600"/>
            <a:ext cx="1371600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Spleen section of recipient mouse. Donor cell </a:t>
            </a:r>
            <a:r>
              <a:rPr lang="en-US" sz="1100" b="1" i="1" dirty="0" smtClean="0"/>
              <a:t>(</a:t>
            </a:r>
            <a:r>
              <a:rPr lang="en-US" sz="1100" b="1" i="1" u="sng" dirty="0" smtClean="0"/>
              <a:t>red</a:t>
            </a:r>
            <a:r>
              <a:rPr lang="en-US" sz="1100" b="1" i="1" dirty="0" smtClean="0"/>
              <a:t>, arrowed) </a:t>
            </a:r>
            <a:r>
              <a:rPr lang="en-US" sz="1100" b="1" dirty="0" smtClean="0"/>
              <a:t>lodged in local field.  Proliferating cells stained (</a:t>
            </a:r>
            <a:r>
              <a:rPr lang="en-US" sz="1100" b="1" i="1" u="sng" dirty="0" smtClean="0"/>
              <a:t>green</a:t>
            </a:r>
            <a:r>
              <a:rPr lang="en-US" sz="1100" b="1" i="1" dirty="0" smtClean="0"/>
              <a:t>).  </a:t>
            </a:r>
            <a:r>
              <a:rPr lang="en-US" sz="1100" b="1" dirty="0" smtClean="0"/>
              <a:t>Tissue section is  counterstained with DAPI (</a:t>
            </a:r>
            <a:r>
              <a:rPr lang="en-US" sz="1100" b="1" i="1" u="sng" dirty="0" smtClean="0"/>
              <a:t>blue</a:t>
            </a:r>
            <a:r>
              <a:rPr lang="en-US" sz="1100" b="1" i="1" dirty="0" smtClean="0"/>
              <a:t>). </a:t>
            </a:r>
          </a:p>
          <a:p>
            <a:r>
              <a:rPr lang="en-US" sz="1100" b="1" dirty="0" smtClean="0"/>
              <a:t>Scale bar = 50 µm.</a:t>
            </a:r>
            <a:endParaRPr lang="en-US" sz="1100" b="1" dirty="0"/>
          </a:p>
        </p:txBody>
      </p:sp>
      <p:grpSp>
        <p:nvGrpSpPr>
          <p:cNvPr id="9" name="Group 49"/>
          <p:cNvGrpSpPr/>
          <p:nvPr/>
        </p:nvGrpSpPr>
        <p:grpSpPr>
          <a:xfrm>
            <a:off x="100445" y="4197927"/>
            <a:ext cx="4395355" cy="2355273"/>
            <a:chOff x="104091" y="4419600"/>
            <a:chExt cx="4086909" cy="2133600"/>
          </a:xfrm>
        </p:grpSpPr>
        <p:pic>
          <p:nvPicPr>
            <p:cNvPr id="24" name="Picture 2" descr="http://t3.gstatic.com/images?q=tbn:FSaz14xZ53rM0M:http://ngfl.northumberland.gov.uk/clipart/Animals/images/mouse_jpg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" y="4648200"/>
              <a:ext cx="914400" cy="829160"/>
            </a:xfrm>
            <a:prstGeom prst="rect">
              <a:avLst/>
            </a:prstGeom>
            <a:noFill/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76400" y="4800600"/>
              <a:ext cx="57535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4" descr="http://t3.gstatic.com/images?q=tbn:VNcvb_o2uRs5lM:http://www3.niaid.nih.gov/NR/rdonlyres/FB84D23D-4CD1-42C9-AB0A-4AF8AB0DA2A8/0/26SpleenCD45Rlymphoma1000X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43200" y="4724401"/>
              <a:ext cx="709308" cy="533400"/>
            </a:xfrm>
            <a:prstGeom prst="rect">
              <a:avLst/>
            </a:prstGeom>
            <a:noFill/>
          </p:spPr>
        </p:pic>
        <p:pic>
          <p:nvPicPr>
            <p:cNvPr id="32" name="Picture 2" descr="http://t3.gstatic.com/images?q=tbn:FSaz14xZ53rM0M:http://ngfl.northumberland.gov.uk/clipart/Animals/images/mouse_jpg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000" y="5791200"/>
              <a:ext cx="830366" cy="752960"/>
            </a:xfrm>
            <a:prstGeom prst="rect">
              <a:avLst/>
            </a:prstGeom>
            <a:noFill/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00200" y="6096000"/>
              <a:ext cx="57535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0" descr="http://t3.gstatic.com/images?q=tbn:DDUz2I-kgukzoM:http://www.rndsystems.com/images/ihc/af2438_081408.jp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667000" y="5638800"/>
              <a:ext cx="914400" cy="882317"/>
            </a:xfrm>
            <a:prstGeom prst="rect">
              <a:avLst/>
            </a:prstGeom>
            <a:noFill/>
          </p:spPr>
        </p:pic>
        <p:sp>
          <p:nvSpPr>
            <p:cNvPr id="35" name="Rectangle 34"/>
            <p:cNvSpPr/>
            <p:nvPr/>
          </p:nvSpPr>
          <p:spPr>
            <a:xfrm>
              <a:off x="152400" y="4419600"/>
              <a:ext cx="1022909" cy="2509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/>
                <a:t>Donor Mouse</a:t>
              </a:r>
              <a:endParaRPr lang="en-US" sz="1200" b="1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221126" y="4419600"/>
              <a:ext cx="1237192" cy="2509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/>
                <a:t>Spleen harvested</a:t>
              </a:r>
              <a:endParaRPr lang="en-US" sz="1200" b="1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590800" y="4419600"/>
              <a:ext cx="885429" cy="2509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/>
                <a:t>Donor Cells</a:t>
              </a:r>
              <a:endParaRPr lang="en-US" sz="1200" b="1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590800" y="5257800"/>
              <a:ext cx="1600200" cy="418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Image donor and bystander  Cells</a:t>
              </a:r>
              <a:endParaRPr lang="en-US" sz="1200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97326" y="5791200"/>
              <a:ext cx="1237192" cy="2509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/>
                <a:t>Spleen harvested</a:t>
              </a:r>
              <a:endParaRPr lang="en-US" sz="1200" b="1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4091" y="5586805"/>
              <a:ext cx="1210931" cy="2509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/>
                <a:t>Recipient Mouse</a:t>
              </a:r>
              <a:endParaRPr lang="en-US" sz="1200" b="1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rot="10800000" flipV="1">
              <a:off x="1219200" y="5257800"/>
              <a:ext cx="1371600" cy="60960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1219200" y="4953000"/>
              <a:ext cx="304800" cy="158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2286000" y="4953000"/>
              <a:ext cx="304800" cy="158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143000" y="6324600"/>
              <a:ext cx="304800" cy="158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2209800" y="6324600"/>
              <a:ext cx="304800" cy="158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 rot="20177371">
              <a:off x="1261217" y="5343074"/>
              <a:ext cx="1276177" cy="2230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1" dirty="0" smtClean="0"/>
                <a:t>Injected intravenously</a:t>
              </a:r>
              <a:endParaRPr lang="en-US" sz="1000" b="1" dirty="0"/>
            </a:p>
          </p:txBody>
        </p:sp>
        <p:sp>
          <p:nvSpPr>
            <p:cNvPr id="42" name="Lightning Bolt 41"/>
            <p:cNvSpPr/>
            <p:nvPr/>
          </p:nvSpPr>
          <p:spPr>
            <a:xfrm rot="4729824">
              <a:off x="3534231" y="4563946"/>
              <a:ext cx="269699" cy="308294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Lightning Bolt 42"/>
            <p:cNvSpPr/>
            <p:nvPr/>
          </p:nvSpPr>
          <p:spPr>
            <a:xfrm rot="10800000">
              <a:off x="3544345" y="4945715"/>
              <a:ext cx="319952" cy="237928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3879272" y="4634346"/>
            <a:ext cx="5741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X-rays</a:t>
            </a:r>
            <a:endParaRPr lang="en-US" sz="1000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/>
          </a:p>
        </p:txBody>
      </p:sp>
      <p:sp>
        <p:nvSpPr>
          <p:cNvPr id="13316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13317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DE9FE988-7DAB-42C0-86D2-77B93A36C536}" type="slidenum">
              <a:rPr lang="en-US" sz="1000" b="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9</a:t>
            </a:fld>
            <a:r>
              <a:rPr lang="en-US" sz="1000" b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>
                <a:solidFill>
                  <a:schemeClr val="bg1"/>
                </a:solidFill>
                <a:ea typeface="Rod"/>
                <a:cs typeface="Rod"/>
              </a:rPr>
              <a:t>BER BSSD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6659563"/>
            <a:ext cx="9144000" cy="274637"/>
            <a:chOff x="0" y="4147"/>
            <a:chExt cx="5760" cy="173"/>
          </a:xfrm>
        </p:grpSpPr>
        <p:sp>
          <p:nvSpPr>
            <p:cNvPr id="2" name="Rectangle 8"/>
            <p:cNvSpPr/>
            <p:nvPr/>
          </p:nvSpPr>
          <p:spPr bwMode="auto">
            <a:xfrm>
              <a:off x="0" y="4147"/>
              <a:ext cx="1470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13337" name="Rectangle 235"/>
            <p:cNvSpPr>
              <a:spLocks noChangeArrowheads="1"/>
            </p:cNvSpPr>
            <p:nvPr/>
          </p:nvSpPr>
          <p:spPr bwMode="auto">
            <a:xfrm>
              <a:off x="75" y="4147"/>
              <a:ext cx="93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</a:pPr>
              <a:fld id="{D2FBB675-F8A1-4375-853E-63C2B7CC9763}" type="slidenum"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</a:pPr>
                <a:t>9</a:t>
              </a:fld>
              <a:r>
                <a:rPr lang="en-US" sz="1000" b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>
                  <a:solidFill>
                    <a:schemeClr val="bg1"/>
                  </a:solidFill>
                  <a:ea typeface="Rod"/>
                  <a:cs typeface="Rod"/>
                </a:rPr>
                <a:t>BER BSSD</a:t>
              </a:r>
            </a:p>
          </p:txBody>
        </p:sp>
        <p:sp>
          <p:nvSpPr>
            <p:cNvPr id="3" name="Rectangle 7"/>
            <p:cNvSpPr/>
            <p:nvPr/>
          </p:nvSpPr>
          <p:spPr bwMode="auto">
            <a:xfrm>
              <a:off x="1486" y="4147"/>
              <a:ext cx="4274" cy="14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/>
            </a:p>
          </p:txBody>
        </p:sp>
        <p:sp>
          <p:nvSpPr>
            <p:cNvPr id="7" name="Rectangle 235"/>
            <p:cNvSpPr>
              <a:spLocks noChangeArrowheads="1"/>
            </p:cNvSpPr>
            <p:nvPr/>
          </p:nvSpPr>
          <p:spPr bwMode="auto">
            <a:xfrm>
              <a:off x="1584" y="4150"/>
              <a:ext cx="4135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</p:grpSp>
      <p:grpSp>
        <p:nvGrpSpPr>
          <p:cNvPr id="8" name="Group 25"/>
          <p:cNvGrpSpPr/>
          <p:nvPr/>
        </p:nvGrpSpPr>
        <p:grpSpPr>
          <a:xfrm>
            <a:off x="0" y="6629401"/>
            <a:ext cx="9145588" cy="233362"/>
            <a:chOff x="0" y="6629401"/>
            <a:chExt cx="9145588" cy="233362"/>
          </a:xfrm>
        </p:grpSpPr>
        <p:sp>
          <p:nvSpPr>
            <p:cNvPr id="27" name="Rectangle 26"/>
            <p:cNvSpPr/>
            <p:nvPr/>
          </p:nvSpPr>
          <p:spPr bwMode="auto">
            <a:xfrm>
              <a:off x="2360613" y="6634163"/>
              <a:ext cx="678497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0" y="6634163"/>
              <a:ext cx="2333625" cy="228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Rectangle 235"/>
            <p:cNvSpPr>
              <a:spLocks noChangeArrowheads="1"/>
            </p:cNvSpPr>
            <p:nvPr/>
          </p:nvSpPr>
          <p:spPr bwMode="auto">
            <a:xfrm>
              <a:off x="2433638" y="6635750"/>
              <a:ext cx="6553200" cy="222250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Rod"/>
                  <a:cs typeface="Rod"/>
                </a:rPr>
                <a:t>Department of Energy  •  Office of Science  •  Biological and Environmental Research</a:t>
              </a:r>
            </a:p>
          </p:txBody>
        </p:sp>
        <p:sp>
          <p:nvSpPr>
            <p:cNvPr id="30" name="Rectangle 235"/>
            <p:cNvSpPr>
              <a:spLocks noChangeArrowheads="1"/>
            </p:cNvSpPr>
            <p:nvPr/>
          </p:nvSpPr>
          <p:spPr bwMode="auto">
            <a:xfrm>
              <a:off x="117474" y="6629401"/>
              <a:ext cx="2016125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1450" indent="-171450" eaLnBrk="0" hangingPunct="0">
                <a:lnSpc>
                  <a:spcPct val="90000"/>
                </a:lnSpc>
                <a:defRPr/>
              </a:pPr>
              <a:fld id="{797398DD-3765-4CAF-A947-70115095717E}" type="slidenum">
                <a:rPr lang="en-US" sz="1000">
                  <a:solidFill>
                    <a:schemeClr val="bg1"/>
                  </a:solidFill>
                  <a:ea typeface="Rod"/>
                  <a:cs typeface="Rod"/>
                </a:rPr>
                <a:pPr marL="171450" indent="-171450" eaLnBrk="0" hangingPunct="0">
                  <a:lnSpc>
                    <a:spcPct val="90000"/>
                  </a:lnSpc>
                  <a:defRPr/>
                </a:pPr>
                <a:t>9</a:t>
              </a:fld>
              <a:r>
                <a:rPr lang="en-US" sz="1000" dirty="0">
                  <a:solidFill>
                    <a:schemeClr val="bg1"/>
                  </a:solidFill>
                  <a:ea typeface="Rod"/>
                  <a:cs typeface="Rod"/>
                </a:rPr>
                <a:t>	 </a:t>
              </a:r>
              <a:r>
                <a:rPr lang="en-US" sz="1200" b="1" dirty="0" smtClean="0">
                  <a:solidFill>
                    <a:schemeClr val="bg1"/>
                  </a:solidFill>
                  <a:ea typeface="Rod"/>
                  <a:cs typeface="Rod"/>
                </a:rPr>
                <a:t>BERAC Feb2010</a:t>
              </a:r>
              <a:endParaRPr lang="en-US" sz="1200" b="1" dirty="0">
                <a:solidFill>
                  <a:schemeClr val="bg1"/>
                </a:solidFill>
                <a:ea typeface="Rod"/>
                <a:cs typeface="Rod"/>
              </a:endParaRP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944441" y="284163"/>
            <a:ext cx="74011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400" dirty="0" smtClean="0"/>
              <a:t>Using </a:t>
            </a:r>
            <a:r>
              <a:rPr lang="en-US" sz="2400" dirty="0" err="1" smtClean="0"/>
              <a:t>NanoSIMS</a:t>
            </a:r>
            <a:r>
              <a:rPr lang="en-US" sz="2400" dirty="0" smtClean="0"/>
              <a:t> to Analyze Carbon and Nitrogen</a:t>
            </a:r>
          </a:p>
          <a:p>
            <a:pPr marL="342900" indent="-342900" algn="ctr"/>
            <a:r>
              <a:rPr lang="en-US" sz="2400" dirty="0" smtClean="0"/>
              <a:t>Metabolism in </a:t>
            </a:r>
            <a:r>
              <a:rPr lang="en-US" sz="2400" dirty="0" err="1" smtClean="0"/>
              <a:t>Cyanobacteria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1219200"/>
            <a:ext cx="6781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Objective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2200" b="0" dirty="0" smtClean="0"/>
              <a:t> Analyze unique co-</a:t>
            </a:r>
            <a:r>
              <a:rPr lang="en-US" sz="2200" b="0" dirty="0" err="1" smtClean="0"/>
              <a:t>occurence</a:t>
            </a:r>
            <a:r>
              <a:rPr lang="en-US" sz="2200" b="0" dirty="0" smtClean="0"/>
              <a:t> of photosynthesis and nitrogen fixation in the </a:t>
            </a:r>
            <a:r>
              <a:rPr lang="en-US" sz="2200" b="0" dirty="0" err="1" smtClean="0"/>
              <a:t>cyanobacterium</a:t>
            </a:r>
            <a:r>
              <a:rPr lang="en-US" sz="2200" b="0" dirty="0" smtClean="0"/>
              <a:t> </a:t>
            </a:r>
            <a:r>
              <a:rPr lang="en-US" sz="2200" b="0" i="1" dirty="0" smtClean="0"/>
              <a:t>Trichodesmium </a:t>
            </a:r>
            <a:r>
              <a:rPr lang="en-US" sz="2200" b="0" dirty="0" smtClean="0"/>
              <a:t>at the single cell level</a:t>
            </a:r>
          </a:p>
          <a:p>
            <a:r>
              <a:rPr lang="en-US" sz="2200" dirty="0" smtClean="0"/>
              <a:t>Approach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2200" b="0" dirty="0" smtClean="0"/>
              <a:t>Incubate cells with labeled </a:t>
            </a:r>
            <a:r>
              <a:rPr lang="en-US" sz="2200" b="0" baseline="30000" dirty="0" smtClean="0"/>
              <a:t>13</a:t>
            </a:r>
            <a:r>
              <a:rPr lang="en-US" sz="2200" b="0" dirty="0" smtClean="0"/>
              <a:t>C and </a:t>
            </a:r>
            <a:r>
              <a:rPr lang="en-US" sz="2200" b="0" baseline="30000" dirty="0" smtClean="0"/>
              <a:t>15</a:t>
            </a:r>
            <a:r>
              <a:rPr lang="en-US" sz="2200" b="0" dirty="0" smtClean="0"/>
              <a:t>N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2200" b="0" dirty="0" smtClean="0"/>
              <a:t>Use high resolution secondary ion mass spectrometry (NanoSIMS) to quantify uptake and image localization of radiolabeled substrates </a:t>
            </a:r>
          </a:p>
          <a:p>
            <a:r>
              <a:rPr lang="en-US" sz="2200" dirty="0" smtClean="0"/>
              <a:t>Results/Impacts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2200" b="0" dirty="0" smtClean="0"/>
              <a:t>New understanding of temporal regulation of incompatible metabolic processes 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2200" b="0" dirty="0" smtClean="0"/>
              <a:t>Development of new analytical approaches for simultaneous quantification and spatial imaging of metabolic processes at the single cell level</a:t>
            </a:r>
            <a:endParaRPr lang="en-US" sz="2200" dirty="0" smtClean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 l="3199" t="-235" r="67145"/>
          <a:stretch>
            <a:fillRect/>
          </a:stretch>
        </p:blipFill>
        <p:spPr bwMode="auto">
          <a:xfrm>
            <a:off x="6858000" y="820341"/>
            <a:ext cx="2133600" cy="5408612"/>
          </a:xfrm>
          <a:prstGeom prst="rect">
            <a:avLst/>
          </a:prstGeom>
          <a:noFill/>
        </p:spPr>
      </p:pic>
      <p:sp>
        <p:nvSpPr>
          <p:cNvPr id="20" name="Text Box 53"/>
          <p:cNvSpPr txBox="1">
            <a:spLocks noChangeArrowheads="1"/>
          </p:cNvSpPr>
          <p:nvPr/>
        </p:nvSpPr>
        <p:spPr bwMode="auto">
          <a:xfrm>
            <a:off x="6248400" y="6324600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b="0" dirty="0" err="1" smtClean="0"/>
              <a:t>Finzi</a:t>
            </a:r>
            <a:r>
              <a:rPr lang="en-US" sz="1000" b="0" dirty="0" smtClean="0"/>
              <a:t>-Hart et al. 2009 PNAS 106:6345-6350</a:t>
            </a:r>
            <a:endParaRPr lang="en-US" sz="1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3475</TotalTime>
  <Words>1956</Words>
  <Application>Microsoft Office PowerPoint</Application>
  <PresentationFormat>On-screen Show (4:3)</PresentationFormat>
  <Paragraphs>328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Slide 1</vt:lpstr>
      <vt:lpstr>Updates on Division Solicitations</vt:lpstr>
      <vt:lpstr>DOE BER/ASCR Workshop: Opportunities in  Biology at the Extreme Scale of Computing </vt:lpstr>
      <vt:lpstr>DOE BER/ASCR Workshop: Opportunities in  Biology at the Extreme Scale of Computing </vt:lpstr>
      <vt:lpstr>Slide 5</vt:lpstr>
      <vt:lpstr>1.1 Gb Soybean Genome Sequenced at the JGI</vt:lpstr>
      <vt:lpstr>Slide 7</vt:lpstr>
      <vt:lpstr>Slide 8</vt:lpstr>
      <vt:lpstr>Slide 9</vt:lpstr>
      <vt:lpstr>Slide 10</vt:lpstr>
      <vt:lpstr>Slide 11</vt:lpstr>
      <vt:lpstr>DOE Bioenergy Research Centers</vt:lpstr>
      <vt:lpstr>Characterization of Bacterial Communities in Marginal Lands to Improve Sustainability </vt:lpstr>
      <vt:lpstr>Mining Compost for Enzymes to Degrade Switchgrass</vt:lpstr>
      <vt:lpstr>Use of a Thermophilic Bacterium to Reduce the Need for Biomass Pretreatment</vt:lpstr>
      <vt:lpstr>Joint Genome Institute</vt:lpstr>
      <vt:lpstr>A look ahead for BSSD</vt:lpstr>
    </vt:vector>
  </TitlesOfParts>
  <Company>U.S. Department of Energy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Terry Jones</dc:creator>
  <cp:lastModifiedBy>Sharlene Weatherwax</cp:lastModifiedBy>
  <cp:revision>326</cp:revision>
  <dcterms:created xsi:type="dcterms:W3CDTF">2009-01-29T14:42:46Z</dcterms:created>
  <dcterms:modified xsi:type="dcterms:W3CDTF">2010-02-25T20:57:18Z</dcterms:modified>
</cp:coreProperties>
</file>