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51" r:id="rId1"/>
    <p:sldMasterId id="2147483658" r:id="rId2"/>
  </p:sldMasterIdLst>
  <p:notesMasterIdLst>
    <p:notesMasterId r:id="rId22"/>
  </p:notesMasterIdLst>
  <p:handoutMasterIdLst>
    <p:handoutMasterId r:id="rId23"/>
  </p:handoutMasterIdLst>
  <p:sldIdLst>
    <p:sldId id="572" r:id="rId3"/>
    <p:sldId id="899" r:id="rId4"/>
    <p:sldId id="875" r:id="rId5"/>
    <p:sldId id="846" r:id="rId6"/>
    <p:sldId id="889" r:id="rId7"/>
    <p:sldId id="888" r:id="rId8"/>
    <p:sldId id="909" r:id="rId9"/>
    <p:sldId id="891" r:id="rId10"/>
    <p:sldId id="916" r:id="rId11"/>
    <p:sldId id="854" r:id="rId12"/>
    <p:sldId id="912" r:id="rId13"/>
    <p:sldId id="913" r:id="rId14"/>
    <p:sldId id="900" r:id="rId15"/>
    <p:sldId id="914" r:id="rId16"/>
    <p:sldId id="910" r:id="rId17"/>
    <p:sldId id="911" r:id="rId18"/>
    <p:sldId id="917" r:id="rId19"/>
    <p:sldId id="848" r:id="rId20"/>
    <p:sldId id="918" r:id="rId21"/>
  </p:sldIdLst>
  <p:sldSz cx="9144000" cy="6858000" type="screen4x3"/>
  <p:notesSz cx="7010400" cy="9296400"/>
  <p:defaultTextStyle>
    <a:defPPr>
      <a:defRPr lang="en-US"/>
    </a:defPPr>
    <a:lvl1pPr algn="l" rtl="0" eaLnBrk="0" fontAlgn="base" hangingPunct="0">
      <a:spcBef>
        <a:spcPct val="0"/>
      </a:spcBef>
      <a:spcAft>
        <a:spcPct val="0"/>
      </a:spcAft>
      <a:defRPr sz="2200" b="1" kern="1200">
        <a:solidFill>
          <a:srgbClr val="004713"/>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200" b="1" kern="1200">
        <a:solidFill>
          <a:srgbClr val="004713"/>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200" b="1" kern="1200">
        <a:solidFill>
          <a:srgbClr val="004713"/>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200" b="1" kern="1200">
        <a:solidFill>
          <a:srgbClr val="004713"/>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200" b="1" kern="1200">
        <a:solidFill>
          <a:srgbClr val="004713"/>
        </a:solidFill>
        <a:latin typeface="Arial" charset="0"/>
        <a:ea typeface="ＭＳ Ｐゴシック" charset="-128"/>
        <a:cs typeface="ＭＳ Ｐゴシック" charset="-128"/>
      </a:defRPr>
    </a:lvl5pPr>
    <a:lvl6pPr marL="2286000" algn="l" defTabSz="457200" rtl="0" eaLnBrk="1" latinLnBrk="0" hangingPunct="1">
      <a:defRPr sz="2200" b="1" kern="1200">
        <a:solidFill>
          <a:srgbClr val="004713"/>
        </a:solidFill>
        <a:latin typeface="Arial" charset="0"/>
        <a:ea typeface="ＭＳ Ｐゴシック" charset="-128"/>
        <a:cs typeface="ＭＳ Ｐゴシック" charset="-128"/>
      </a:defRPr>
    </a:lvl6pPr>
    <a:lvl7pPr marL="2743200" algn="l" defTabSz="457200" rtl="0" eaLnBrk="1" latinLnBrk="0" hangingPunct="1">
      <a:defRPr sz="2200" b="1" kern="1200">
        <a:solidFill>
          <a:srgbClr val="004713"/>
        </a:solidFill>
        <a:latin typeface="Arial" charset="0"/>
        <a:ea typeface="ＭＳ Ｐゴシック" charset="-128"/>
        <a:cs typeface="ＭＳ Ｐゴシック" charset="-128"/>
      </a:defRPr>
    </a:lvl7pPr>
    <a:lvl8pPr marL="3200400" algn="l" defTabSz="457200" rtl="0" eaLnBrk="1" latinLnBrk="0" hangingPunct="1">
      <a:defRPr sz="2200" b="1" kern="1200">
        <a:solidFill>
          <a:srgbClr val="004713"/>
        </a:solidFill>
        <a:latin typeface="Arial" charset="0"/>
        <a:ea typeface="ＭＳ Ｐゴシック" charset="-128"/>
        <a:cs typeface="ＭＳ Ｐゴシック" charset="-128"/>
      </a:defRPr>
    </a:lvl8pPr>
    <a:lvl9pPr marL="3657600" algn="l" defTabSz="457200" rtl="0" eaLnBrk="1" latinLnBrk="0" hangingPunct="1">
      <a:defRPr sz="2200" b="1" kern="1200">
        <a:solidFill>
          <a:srgbClr val="004713"/>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AECFFF"/>
    <a:srgbClr val="FFDD38"/>
    <a:srgbClr val="CBFF5F"/>
    <a:srgbClr val="B1FA69"/>
    <a:srgbClr val="529810"/>
    <a:srgbClr val="004713"/>
    <a:srgbClr val="468246"/>
    <a:srgbClr val="3C8C3C"/>
    <a:srgbClr val="66CCFF"/>
    <a:srgbClr val="0082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001" autoAdjust="0"/>
    <p:restoredTop sz="94695" autoAdjust="0"/>
  </p:normalViewPr>
  <p:slideViewPr>
    <p:cSldViewPr snapToGrid="0">
      <p:cViewPr varScale="1">
        <p:scale>
          <a:sx n="146" d="100"/>
          <a:sy n="146" d="100"/>
        </p:scale>
        <p:origin x="-664" y="-104"/>
      </p:cViewPr>
      <p:guideLst>
        <p:guide orient="horz" pos="2160"/>
        <p:guide pos="2880"/>
      </p:guideLst>
    </p:cSldViewPr>
  </p:slideViewPr>
  <p:outlineViewPr>
    <p:cViewPr>
      <p:scale>
        <a:sx n="33" d="100"/>
        <a:sy n="33" d="100"/>
      </p:scale>
      <p:origin x="0" y="3552"/>
    </p:cViewPr>
  </p:outlineViewPr>
  <p:notesTextViewPr>
    <p:cViewPr>
      <p:scale>
        <a:sx n="100" d="100"/>
        <a:sy n="100" d="100"/>
      </p:scale>
      <p:origin x="0" y="0"/>
    </p:cViewPr>
  </p:notesTextViewPr>
  <p:sorterViewPr>
    <p:cViewPr>
      <p:scale>
        <a:sx n="100" d="100"/>
        <a:sy n="100" d="100"/>
      </p:scale>
      <p:origin x="0" y="0"/>
    </p:cViewPr>
  </p:sorterViewPr>
  <p:gridSpacing cx="77716063" cy="77716063"/>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8313"/>
          </a:xfrm>
          <a:prstGeom prst="rect">
            <a:avLst/>
          </a:prstGeom>
          <a:noFill/>
          <a:ln w="9525">
            <a:noFill/>
            <a:miter lim="800000"/>
            <a:headEnd/>
            <a:tailEnd/>
          </a:ln>
        </p:spPr>
        <p:txBody>
          <a:bodyPr vert="horz" wrap="square" lIns="93585" tIns="46791" rIns="93585" bIns="46791" numCol="1" anchor="t" anchorCtr="0" compatLnSpc="1">
            <a:prstTxWarp prst="textNoShape">
              <a:avLst/>
            </a:prstTxWarp>
          </a:bodyPr>
          <a:lstStyle>
            <a:lvl1pPr defTabSz="936625" eaLnBrk="1" hangingPunct="1">
              <a:defRPr sz="1200" b="0">
                <a:solidFill>
                  <a:schemeClr val="tx1"/>
                </a:solidFill>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971925" y="0"/>
            <a:ext cx="3038475" cy="468313"/>
          </a:xfrm>
          <a:prstGeom prst="rect">
            <a:avLst/>
          </a:prstGeom>
          <a:noFill/>
          <a:ln w="9525">
            <a:noFill/>
            <a:miter lim="800000"/>
            <a:headEnd/>
            <a:tailEnd/>
          </a:ln>
        </p:spPr>
        <p:txBody>
          <a:bodyPr vert="horz" wrap="square" lIns="93585" tIns="46791" rIns="93585" bIns="46791" numCol="1" anchor="t" anchorCtr="0" compatLnSpc="1">
            <a:prstTxWarp prst="textNoShape">
              <a:avLst/>
            </a:prstTxWarp>
          </a:bodyPr>
          <a:lstStyle>
            <a:lvl1pPr algn="r" defTabSz="936625" eaLnBrk="1" hangingPunct="1">
              <a:defRPr sz="1200" b="0">
                <a:solidFill>
                  <a:schemeClr val="tx1"/>
                </a:solidFill>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828088"/>
            <a:ext cx="3038475" cy="468312"/>
          </a:xfrm>
          <a:prstGeom prst="rect">
            <a:avLst/>
          </a:prstGeom>
          <a:noFill/>
          <a:ln w="9525">
            <a:noFill/>
            <a:miter lim="800000"/>
            <a:headEnd/>
            <a:tailEnd/>
          </a:ln>
        </p:spPr>
        <p:txBody>
          <a:bodyPr vert="horz" wrap="square" lIns="93585" tIns="46791" rIns="93585" bIns="46791" numCol="1" anchor="b" anchorCtr="0" compatLnSpc="1">
            <a:prstTxWarp prst="textNoShape">
              <a:avLst/>
            </a:prstTxWarp>
          </a:bodyPr>
          <a:lstStyle>
            <a:lvl1pPr defTabSz="936625" eaLnBrk="1" hangingPunct="1">
              <a:defRPr sz="1200" b="0">
                <a:solidFill>
                  <a:schemeClr val="tx1"/>
                </a:solidFill>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971925" y="8828088"/>
            <a:ext cx="3038475" cy="468312"/>
          </a:xfrm>
          <a:prstGeom prst="rect">
            <a:avLst/>
          </a:prstGeom>
          <a:noFill/>
          <a:ln w="9525">
            <a:noFill/>
            <a:miter lim="800000"/>
            <a:headEnd/>
            <a:tailEnd/>
          </a:ln>
        </p:spPr>
        <p:txBody>
          <a:bodyPr vert="horz" wrap="square" lIns="93585" tIns="46791" rIns="93585" bIns="46791" numCol="1" anchor="b" anchorCtr="0" compatLnSpc="1">
            <a:prstTxWarp prst="textNoShape">
              <a:avLst/>
            </a:prstTxWarp>
          </a:bodyPr>
          <a:lstStyle>
            <a:lvl1pPr algn="r" defTabSz="936625" eaLnBrk="1" hangingPunct="1">
              <a:defRPr sz="1200" b="0">
                <a:solidFill>
                  <a:schemeClr val="tx1"/>
                </a:solidFill>
              </a:defRPr>
            </a:lvl1pPr>
          </a:lstStyle>
          <a:p>
            <a:fld id="{474FFECB-509F-DA4A-9693-37FCE5BB55EE}"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8313"/>
          </a:xfrm>
          <a:prstGeom prst="rect">
            <a:avLst/>
          </a:prstGeom>
          <a:noFill/>
          <a:ln w="9525">
            <a:noFill/>
            <a:miter lim="800000"/>
            <a:headEnd/>
            <a:tailEnd/>
          </a:ln>
        </p:spPr>
        <p:txBody>
          <a:bodyPr vert="horz" wrap="square" lIns="93585" tIns="46791" rIns="93585" bIns="46791" numCol="1" anchor="t" anchorCtr="0" compatLnSpc="1">
            <a:prstTxWarp prst="textNoShape">
              <a:avLst/>
            </a:prstTxWarp>
          </a:bodyPr>
          <a:lstStyle>
            <a:lvl1pPr defTabSz="936625" eaLnBrk="1" hangingPunct="1">
              <a:defRPr sz="1200" b="0">
                <a:solidFill>
                  <a:schemeClr val="tx1"/>
                </a:solidFill>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971925" y="0"/>
            <a:ext cx="3038475" cy="468313"/>
          </a:xfrm>
          <a:prstGeom prst="rect">
            <a:avLst/>
          </a:prstGeom>
          <a:noFill/>
          <a:ln w="9525">
            <a:noFill/>
            <a:miter lim="800000"/>
            <a:headEnd/>
            <a:tailEnd/>
          </a:ln>
        </p:spPr>
        <p:txBody>
          <a:bodyPr vert="horz" wrap="square" lIns="93585" tIns="46791" rIns="93585" bIns="46791" numCol="1" anchor="t" anchorCtr="0" compatLnSpc="1">
            <a:prstTxWarp prst="textNoShape">
              <a:avLst/>
            </a:prstTxWarp>
          </a:bodyPr>
          <a:lstStyle>
            <a:lvl1pPr algn="r" defTabSz="936625" eaLnBrk="1" hangingPunct="1">
              <a:defRPr sz="1200" b="0">
                <a:solidFill>
                  <a:schemeClr val="tx1"/>
                </a:solidFill>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5038" y="4452938"/>
            <a:ext cx="5140325" cy="4140200"/>
          </a:xfrm>
          <a:prstGeom prst="rect">
            <a:avLst/>
          </a:prstGeom>
          <a:noFill/>
          <a:ln w="9525">
            <a:noFill/>
            <a:miter lim="800000"/>
            <a:headEnd/>
            <a:tailEnd/>
          </a:ln>
        </p:spPr>
        <p:txBody>
          <a:bodyPr vert="horz" wrap="square" lIns="93585" tIns="46791" rIns="93585" bIns="467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8088"/>
            <a:ext cx="3038475" cy="468312"/>
          </a:xfrm>
          <a:prstGeom prst="rect">
            <a:avLst/>
          </a:prstGeom>
          <a:noFill/>
          <a:ln w="9525">
            <a:noFill/>
            <a:miter lim="800000"/>
            <a:headEnd/>
            <a:tailEnd/>
          </a:ln>
        </p:spPr>
        <p:txBody>
          <a:bodyPr vert="horz" wrap="square" lIns="93585" tIns="46791" rIns="93585" bIns="46791" numCol="1" anchor="b" anchorCtr="0" compatLnSpc="1">
            <a:prstTxWarp prst="textNoShape">
              <a:avLst/>
            </a:prstTxWarp>
          </a:bodyPr>
          <a:lstStyle>
            <a:lvl1pPr defTabSz="936625" eaLnBrk="1" hangingPunct="1">
              <a:defRPr sz="1200" b="0">
                <a:solidFill>
                  <a:schemeClr val="tx1"/>
                </a:solidFill>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971925" y="8828088"/>
            <a:ext cx="3038475" cy="468312"/>
          </a:xfrm>
          <a:prstGeom prst="rect">
            <a:avLst/>
          </a:prstGeom>
          <a:noFill/>
          <a:ln w="9525">
            <a:noFill/>
            <a:miter lim="800000"/>
            <a:headEnd/>
            <a:tailEnd/>
          </a:ln>
        </p:spPr>
        <p:txBody>
          <a:bodyPr vert="horz" wrap="square" lIns="93585" tIns="46791" rIns="93585" bIns="46791" numCol="1" anchor="b" anchorCtr="0" compatLnSpc="1">
            <a:prstTxWarp prst="textNoShape">
              <a:avLst/>
            </a:prstTxWarp>
          </a:bodyPr>
          <a:lstStyle>
            <a:lvl1pPr algn="r" defTabSz="936625" eaLnBrk="1" hangingPunct="1">
              <a:defRPr sz="1200" b="0">
                <a:solidFill>
                  <a:schemeClr val="tx1"/>
                </a:solidFill>
              </a:defRPr>
            </a:lvl1pPr>
          </a:lstStyle>
          <a:p>
            <a:fld id="{E2376B1C-BF6C-754F-8DE8-AC1D5000309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a:t>
            </a:r>
            <a:r>
              <a:rPr lang="en-US" baseline="0" dirty="0" smtClean="0"/>
              <a:t> did we come from?</a:t>
            </a:r>
            <a:endParaRPr lang="en-US" dirty="0"/>
          </a:p>
        </p:txBody>
      </p:sp>
      <p:sp>
        <p:nvSpPr>
          <p:cNvPr id="4" name="Slide Number Placeholder 3"/>
          <p:cNvSpPr>
            <a:spLocks noGrp="1"/>
          </p:cNvSpPr>
          <p:nvPr>
            <p:ph type="sldNum" sz="quarter" idx="10"/>
          </p:nvPr>
        </p:nvSpPr>
        <p:spPr/>
        <p:txBody>
          <a:bodyPr/>
          <a:lstStyle/>
          <a:p>
            <a:fld id="{89CFD86D-83ED-4A45-BC0C-8F96DD74606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xfrm>
            <a:off x="1181100" y="696913"/>
            <a:ext cx="4648200" cy="3486150"/>
          </a:xfrm>
          <a:ln/>
        </p:spPr>
      </p:sp>
      <p:sp>
        <p:nvSpPr>
          <p:cNvPr id="336899" name="Rectangle 3"/>
          <p:cNvSpPr>
            <a:spLocks noGrp="1" noChangeArrowheads="1"/>
          </p:cNvSpPr>
          <p:nvPr>
            <p:ph type="body" idx="1"/>
          </p:nvPr>
        </p:nvSpPr>
        <p:spPr>
          <a:xfrm>
            <a:off x="701675" y="4416425"/>
            <a:ext cx="5607050" cy="4183063"/>
          </a:xfrm>
        </p:spPr>
        <p:txBody>
          <a:bodyPr lIns="93565" tIns="46780" rIns="93565" bIns="46780"/>
          <a:lstStyle/>
          <a:p>
            <a:pPr defTabSz="457174"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endParaRPr lang="en-US"/>
          </a:p>
        </p:txBody>
      </p:sp>
      <p:sp>
        <p:nvSpPr>
          <p:cNvPr id="19460" name="Slide Number Placeholder 3"/>
          <p:cNvSpPr>
            <a:spLocks noGrp="1"/>
          </p:cNvSpPr>
          <p:nvPr>
            <p:ph type="sldNum" sz="quarter" idx="5"/>
          </p:nvPr>
        </p:nvSpPr>
        <p:spPr>
          <a:noFill/>
        </p:spPr>
        <p:txBody>
          <a:bodyPr/>
          <a:lstStyle/>
          <a:p>
            <a:fld id="{14107629-A073-074C-8977-A9092B7B768E}"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High Impact Missing</a:t>
            </a:r>
          </a:p>
          <a:p>
            <a:endParaRPr lang="en-US" smtClean="0"/>
          </a:p>
          <a:p>
            <a:r>
              <a:rPr lang="en-US" smtClean="0"/>
              <a:t>What ARPA-E is looking for ….4 big boxes…move slowly</a:t>
            </a:r>
          </a:p>
          <a:p>
            <a:endParaRPr lang="en-US" smtClean="0"/>
          </a:p>
          <a:p>
            <a:r>
              <a:rPr lang="en-US" smtClean="0"/>
              <a:t>Here is what we’re looking for and here is how we do it (Project Management Philosophy)</a:t>
            </a:r>
          </a:p>
        </p:txBody>
      </p:sp>
      <p:sp>
        <p:nvSpPr>
          <p:cNvPr id="54275" name="Slide Number Placeholder 3"/>
          <p:cNvSpPr txBox="1">
            <a:spLocks noGrp="1"/>
          </p:cNvSpPr>
          <p:nvPr/>
        </p:nvSpPr>
        <p:spPr bwMode="auto">
          <a:xfrm>
            <a:off x="3971925" y="8828088"/>
            <a:ext cx="3038475" cy="468312"/>
          </a:xfrm>
          <a:prstGeom prst="rect">
            <a:avLst/>
          </a:prstGeom>
          <a:noFill/>
          <a:ln w="9525">
            <a:noFill/>
            <a:miter lim="800000"/>
            <a:headEnd/>
            <a:tailEnd/>
          </a:ln>
        </p:spPr>
        <p:txBody>
          <a:bodyPr lIns="93585" tIns="46791" rIns="93585" bIns="46791" anchor="b"/>
          <a:lstStyle/>
          <a:p>
            <a:pPr algn="r" defTabSz="936625"/>
            <a:fld id="{6280365A-C66E-4B78-991B-033F3D8D5D01}" type="slidenum">
              <a:rPr lang="en-US" sz="1200" b="0">
                <a:solidFill>
                  <a:schemeClr val="tx1"/>
                </a:solidFill>
              </a:rPr>
              <a:pPr algn="r" defTabSz="936625"/>
              <a:t>6</a:t>
            </a:fld>
            <a:endParaRPr lang="en-US"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1163638" y="703263"/>
            <a:ext cx="4686300" cy="3514725"/>
          </a:xfrm>
          <a:ln/>
        </p:spPr>
      </p:sp>
      <p:sp>
        <p:nvSpPr>
          <p:cNvPr id="148483" name="Notes Placeholder 2"/>
          <p:cNvSpPr>
            <a:spLocks noGrp="1"/>
          </p:cNvSpPr>
          <p:nvPr>
            <p:ph type="body" idx="1"/>
          </p:nvPr>
        </p:nvSpPr>
        <p:spPr>
          <a:noFill/>
          <a:ln/>
        </p:spPr>
        <p:txBody>
          <a:bodyPr lIns="93587" tIns="46794" rIns="93587" bIns="46794"/>
          <a:lstStyle/>
          <a:p>
            <a:endParaRPr lang="en-US"/>
          </a:p>
        </p:txBody>
      </p:sp>
      <p:sp>
        <p:nvSpPr>
          <p:cNvPr id="148484" name="Slide Number Placeholder 3"/>
          <p:cNvSpPr txBox="1">
            <a:spLocks noGrp="1"/>
          </p:cNvSpPr>
          <p:nvPr/>
        </p:nvSpPr>
        <p:spPr bwMode="auto">
          <a:xfrm>
            <a:off x="3971925" y="8828088"/>
            <a:ext cx="3038475" cy="468312"/>
          </a:xfrm>
          <a:prstGeom prst="rect">
            <a:avLst/>
          </a:prstGeom>
          <a:noFill/>
          <a:ln w="9525">
            <a:noFill/>
            <a:miter lim="800000"/>
            <a:headEnd/>
            <a:tailEnd/>
          </a:ln>
        </p:spPr>
        <p:txBody>
          <a:bodyPr lIns="93587" tIns="46794" rIns="93587" bIns="46794" anchor="b">
            <a:prstTxWarp prst="textNoShape">
              <a:avLst/>
            </a:prstTxWarp>
          </a:bodyPr>
          <a:lstStyle/>
          <a:p>
            <a:pPr algn="r" defTabSz="935038"/>
            <a:fld id="{1DBE46B5-D785-8744-8565-788B065048D1}" type="slidenum">
              <a:rPr lang="en-US" sz="1200" b="0">
                <a:solidFill>
                  <a:schemeClr val="tx1"/>
                </a:solidFill>
              </a:rPr>
              <a:pPr algn="r" defTabSz="935038"/>
              <a:t>12</a:t>
            </a:fld>
            <a:endParaRPr lang="en-US"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955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341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813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4525963"/>
          </a:xfrm>
        </p:spPr>
        <p:txBody>
          <a:bodyPr vert="horz" wrap="square" lIns="91440" tIns="45720" rIns="91440" bIns="45720" numCol="1" anchor="t" anchorCtr="0" compatLnSpc="1">
            <a:prstTxWarp prst="textNoShape">
              <a:avLst/>
            </a:prstTxWarp>
          </a:bodyPr>
          <a:lstStyle/>
          <a:p>
            <a:pPr lvl="0"/>
            <a:endParaRPr lang="en-US" noProof="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image" Target="../media/image4.jpe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122" name="Picture 24" descr="Arpa-e_logo"/>
          <p:cNvPicPr>
            <a:picLocks noChangeAspect="1" noChangeArrowheads="1"/>
          </p:cNvPicPr>
          <p:nvPr userDrawn="1"/>
        </p:nvPicPr>
        <p:blipFill>
          <a:blip r:embed="rId17"/>
          <a:srcRect/>
          <a:stretch>
            <a:fillRect/>
          </a:stretch>
        </p:blipFill>
        <p:spPr bwMode="auto">
          <a:xfrm>
            <a:off x="214313" y="6311900"/>
            <a:ext cx="1389062" cy="309563"/>
          </a:xfrm>
          <a:prstGeom prst="rect">
            <a:avLst/>
          </a:prstGeom>
          <a:noFill/>
          <a:ln w="9525">
            <a:noFill/>
            <a:miter lim="800000"/>
            <a:headEnd/>
            <a:tailEnd/>
          </a:ln>
        </p:spPr>
      </p:pic>
      <p:pic>
        <p:nvPicPr>
          <p:cNvPr id="5123" name="Picture 25" descr="DOE Seal Color 250px"/>
          <p:cNvPicPr>
            <a:picLocks noChangeAspect="1" noChangeArrowheads="1"/>
          </p:cNvPicPr>
          <p:nvPr userDrawn="1"/>
        </p:nvPicPr>
        <p:blipFill>
          <a:blip r:embed="rId18"/>
          <a:srcRect/>
          <a:stretch>
            <a:fillRect/>
          </a:stretch>
        </p:blipFill>
        <p:spPr bwMode="auto">
          <a:xfrm>
            <a:off x="8412163" y="6219825"/>
            <a:ext cx="484187" cy="471488"/>
          </a:xfrm>
          <a:prstGeom prst="rect">
            <a:avLst/>
          </a:prstGeom>
          <a:noFill/>
          <a:ln w="9525">
            <a:noFill/>
            <a:miter lim="800000"/>
            <a:headEnd/>
            <a:tailEnd/>
          </a:ln>
        </p:spPr>
      </p:pic>
      <p:pic>
        <p:nvPicPr>
          <p:cNvPr id="5124" name="Picture 15" descr="ARPA-E_Factsheet_Template_v32"/>
          <p:cNvPicPr>
            <a:picLocks noChangeAspect="1" noChangeArrowheads="1"/>
          </p:cNvPicPr>
          <p:nvPr userDrawn="1"/>
        </p:nvPicPr>
        <p:blipFill>
          <a:blip r:embed="rId19"/>
          <a:srcRect l="3059" t="2090" r="47058" b="90909"/>
          <a:stretch>
            <a:fillRect/>
          </a:stretch>
        </p:blipFill>
        <p:spPr bwMode="auto">
          <a:xfrm>
            <a:off x="0" y="-111125"/>
            <a:ext cx="3876675" cy="704850"/>
          </a:xfrm>
          <a:prstGeom prst="rect">
            <a:avLst/>
          </a:prstGeom>
          <a:noFill/>
          <a:ln w="9525">
            <a:noFill/>
            <a:miter lim="800000"/>
            <a:headEnd/>
            <a:tailEnd/>
          </a:ln>
        </p:spPr>
      </p:pic>
      <p:pic>
        <p:nvPicPr>
          <p:cNvPr id="5125" name="Picture 16" descr="ARPA-E_Factsheet_Template_v32"/>
          <p:cNvPicPr>
            <a:picLocks noChangeAspect="1" noChangeArrowheads="1"/>
          </p:cNvPicPr>
          <p:nvPr userDrawn="1"/>
        </p:nvPicPr>
        <p:blipFill>
          <a:blip r:embed="rId19"/>
          <a:srcRect l="11765" t="2090" r="47058" b="90909"/>
          <a:stretch>
            <a:fillRect/>
          </a:stretch>
        </p:blipFill>
        <p:spPr bwMode="auto">
          <a:xfrm>
            <a:off x="3606800" y="-69850"/>
            <a:ext cx="3200400" cy="704850"/>
          </a:xfrm>
          <a:prstGeom prst="rect">
            <a:avLst/>
          </a:prstGeom>
          <a:noFill/>
          <a:ln w="9525">
            <a:noFill/>
            <a:miter lim="800000"/>
            <a:headEnd/>
            <a:tailEnd/>
          </a:ln>
        </p:spPr>
      </p:pic>
      <p:pic>
        <p:nvPicPr>
          <p:cNvPr id="5126" name="Picture 17" descr="ARPA-E_Factsheet_Template_v32"/>
          <p:cNvPicPr>
            <a:picLocks noChangeAspect="1" noChangeArrowheads="1"/>
          </p:cNvPicPr>
          <p:nvPr userDrawn="1"/>
        </p:nvPicPr>
        <p:blipFill>
          <a:blip r:embed="rId19"/>
          <a:srcRect l="11765" t="2090" r="47058" b="90909"/>
          <a:stretch>
            <a:fillRect/>
          </a:stretch>
        </p:blipFill>
        <p:spPr bwMode="auto">
          <a:xfrm>
            <a:off x="5956300" y="-69850"/>
            <a:ext cx="3200400" cy="704850"/>
          </a:xfrm>
          <a:prstGeom prst="rect">
            <a:avLst/>
          </a:prstGeom>
          <a:noFill/>
          <a:ln w="9525">
            <a:noFill/>
            <a:miter lim="800000"/>
            <a:headEnd/>
            <a:tailEnd/>
          </a:ln>
        </p:spPr>
      </p:pic>
      <p:pic>
        <p:nvPicPr>
          <p:cNvPr id="5128" name="Picture 22" descr="ARPA-E_Factsheet_Template_v32"/>
          <p:cNvPicPr>
            <a:picLocks noChangeAspect="1" noChangeArrowheads="1"/>
          </p:cNvPicPr>
          <p:nvPr userDrawn="1"/>
        </p:nvPicPr>
        <p:blipFill>
          <a:blip r:embed="rId19"/>
          <a:srcRect l="11765" t="2545" r="47058" b="90909"/>
          <a:stretch>
            <a:fillRect/>
          </a:stretch>
        </p:blipFill>
        <p:spPr bwMode="auto">
          <a:xfrm>
            <a:off x="0" y="490538"/>
            <a:ext cx="3200400" cy="658812"/>
          </a:xfrm>
          <a:prstGeom prst="rect">
            <a:avLst/>
          </a:prstGeom>
          <a:noFill/>
          <a:ln w="9525">
            <a:noFill/>
            <a:miter lim="800000"/>
            <a:headEnd/>
            <a:tailEnd/>
          </a:ln>
        </p:spPr>
      </p:pic>
      <p:pic>
        <p:nvPicPr>
          <p:cNvPr id="5129" name="Picture 23" descr="ARPA-E_Factsheet_Template_v32"/>
          <p:cNvPicPr>
            <a:picLocks noChangeAspect="1" noChangeArrowheads="1"/>
          </p:cNvPicPr>
          <p:nvPr userDrawn="1"/>
        </p:nvPicPr>
        <p:blipFill>
          <a:blip r:embed="rId19"/>
          <a:srcRect l="11765" t="2545" r="47058" b="90909"/>
          <a:stretch>
            <a:fillRect/>
          </a:stretch>
        </p:blipFill>
        <p:spPr bwMode="auto">
          <a:xfrm>
            <a:off x="2781300" y="490538"/>
            <a:ext cx="3200400" cy="658812"/>
          </a:xfrm>
          <a:prstGeom prst="rect">
            <a:avLst/>
          </a:prstGeom>
          <a:noFill/>
          <a:ln w="9525">
            <a:noFill/>
            <a:miter lim="800000"/>
            <a:headEnd/>
            <a:tailEnd/>
          </a:ln>
        </p:spPr>
      </p:pic>
      <p:pic>
        <p:nvPicPr>
          <p:cNvPr id="5130" name="Picture 18" descr="ARPA-E_Factsheet_Template_v3"/>
          <p:cNvPicPr>
            <a:picLocks noChangeAspect="1" noChangeArrowheads="1"/>
          </p:cNvPicPr>
          <p:nvPr userDrawn="1"/>
        </p:nvPicPr>
        <p:blipFill>
          <a:blip r:embed="rId20"/>
          <a:srcRect l="2823" t="2182" r="52942" b="86363"/>
          <a:stretch>
            <a:fillRect/>
          </a:stretch>
        </p:blipFill>
        <p:spPr bwMode="auto">
          <a:xfrm>
            <a:off x="5707063" y="-50800"/>
            <a:ext cx="3436937" cy="1152525"/>
          </a:xfrm>
          <a:prstGeom prst="rect">
            <a:avLst/>
          </a:prstGeom>
          <a:noFill/>
          <a:ln w="9525">
            <a:noFill/>
            <a:miter lim="800000"/>
            <a:headEnd/>
            <a:tailEnd/>
          </a:ln>
        </p:spPr>
      </p:pic>
      <p:sp>
        <p:nvSpPr>
          <p:cNvPr id="11288" name="Line 24"/>
          <p:cNvSpPr>
            <a:spLocks noChangeShapeType="1"/>
          </p:cNvSpPr>
          <p:nvPr userDrawn="1"/>
        </p:nvSpPr>
        <p:spPr bwMode="auto">
          <a:xfrm>
            <a:off x="0" y="1143000"/>
            <a:ext cx="9144000" cy="0"/>
          </a:xfrm>
          <a:prstGeom prst="line">
            <a:avLst/>
          </a:prstGeom>
          <a:noFill/>
          <a:ln w="127000">
            <a:solidFill>
              <a:schemeClr val="bg1"/>
            </a:solidFill>
            <a:round/>
            <a:headEnd/>
            <a:tailEnd/>
          </a:ln>
          <a:effectLst/>
        </p:spPr>
        <p:txBody>
          <a:bodyPr anchor="ctr"/>
          <a:lstStyle/>
          <a:p>
            <a:pPr>
              <a:defRPr/>
            </a:pPr>
            <a:endParaRPr lang="en-US">
              <a:ea typeface="+mn-ea"/>
              <a:cs typeface="+mn-cs"/>
            </a:endParaRPr>
          </a:p>
        </p:txBody>
      </p:sp>
      <p:sp>
        <p:nvSpPr>
          <p:cNvPr id="11289" name="Line 25"/>
          <p:cNvSpPr>
            <a:spLocks noChangeShapeType="1"/>
          </p:cNvSpPr>
          <p:nvPr userDrawn="1"/>
        </p:nvSpPr>
        <p:spPr bwMode="auto">
          <a:xfrm>
            <a:off x="0" y="-63500"/>
            <a:ext cx="9144000" cy="0"/>
          </a:xfrm>
          <a:prstGeom prst="line">
            <a:avLst/>
          </a:prstGeom>
          <a:noFill/>
          <a:ln w="50800">
            <a:solidFill>
              <a:schemeClr val="bg1"/>
            </a:solidFill>
            <a:round/>
            <a:headEnd/>
            <a:tailEnd/>
          </a:ln>
          <a:effectLst/>
        </p:spPr>
        <p:txBody>
          <a:bodyPr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hdr="0" ftr="0" dt="0"/>
  <p:txStyles>
    <p:titleStyle>
      <a:lvl1pPr algn="l" rtl="0" eaLnBrk="0" fontAlgn="base" hangingPunct="0">
        <a:spcBef>
          <a:spcPct val="0"/>
        </a:spcBef>
        <a:spcAft>
          <a:spcPct val="0"/>
        </a:spcAft>
        <a:defRPr sz="2200" b="1">
          <a:solidFill>
            <a:srgbClr val="004713"/>
          </a:solidFill>
          <a:latin typeface="+mj-lt"/>
          <a:ea typeface="ＭＳ Ｐゴシック" charset="-128"/>
          <a:cs typeface="ＭＳ Ｐゴシック" charset="-128"/>
        </a:defRPr>
      </a:lvl1pPr>
      <a:lvl2pPr algn="l" rtl="0" eaLnBrk="0" fontAlgn="base" hangingPunct="0">
        <a:spcBef>
          <a:spcPct val="0"/>
        </a:spcBef>
        <a:spcAft>
          <a:spcPct val="0"/>
        </a:spcAft>
        <a:defRPr sz="2200" b="1">
          <a:solidFill>
            <a:srgbClr val="004713"/>
          </a:solidFill>
          <a:latin typeface="Arial" charset="0"/>
          <a:ea typeface="ＭＳ Ｐゴシック" charset="-128"/>
          <a:cs typeface="ＭＳ Ｐゴシック" charset="-128"/>
        </a:defRPr>
      </a:lvl2pPr>
      <a:lvl3pPr algn="l" rtl="0" eaLnBrk="0" fontAlgn="base" hangingPunct="0">
        <a:spcBef>
          <a:spcPct val="0"/>
        </a:spcBef>
        <a:spcAft>
          <a:spcPct val="0"/>
        </a:spcAft>
        <a:defRPr sz="2200" b="1">
          <a:solidFill>
            <a:srgbClr val="004713"/>
          </a:solidFill>
          <a:latin typeface="Arial" charset="0"/>
          <a:ea typeface="ＭＳ Ｐゴシック" charset="-128"/>
          <a:cs typeface="ＭＳ Ｐゴシック" charset="-128"/>
        </a:defRPr>
      </a:lvl3pPr>
      <a:lvl4pPr algn="l" rtl="0" eaLnBrk="0" fontAlgn="base" hangingPunct="0">
        <a:spcBef>
          <a:spcPct val="0"/>
        </a:spcBef>
        <a:spcAft>
          <a:spcPct val="0"/>
        </a:spcAft>
        <a:defRPr sz="2200" b="1">
          <a:solidFill>
            <a:srgbClr val="004713"/>
          </a:solidFill>
          <a:latin typeface="Arial" charset="0"/>
          <a:ea typeface="ＭＳ Ｐゴシック" charset="-128"/>
          <a:cs typeface="ＭＳ Ｐゴシック" charset="-128"/>
        </a:defRPr>
      </a:lvl4pPr>
      <a:lvl5pPr algn="l" rtl="0" eaLnBrk="0" fontAlgn="base" hangingPunct="0">
        <a:spcBef>
          <a:spcPct val="0"/>
        </a:spcBef>
        <a:spcAft>
          <a:spcPct val="0"/>
        </a:spcAft>
        <a:defRPr sz="2200" b="1">
          <a:solidFill>
            <a:srgbClr val="004713"/>
          </a:solidFill>
          <a:latin typeface="Arial" charset="0"/>
          <a:ea typeface="ＭＳ Ｐゴシック" charset="-128"/>
          <a:cs typeface="ＭＳ Ｐゴシック"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charset="2"/>
        <a:buChar char="§"/>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18.xml"/><Relationship Id="rId2"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 Id="rId11" Type="http://schemas.openxmlformats.org/officeDocument/2006/relationships/image" Target="../media/image37.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1.jpeg"/><Relationship Id="rId3" Type="http://schemas.openxmlformats.org/officeDocument/2006/relationships/image" Target="../media/image4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3.pdf"/><Relationship Id="rId3" Type="http://schemas.openxmlformats.org/officeDocument/2006/relationships/image" Target="../media/image44.png"/></Relationships>
</file>

<file path=ppt/slides/_rels/slide16.xml.rels><?xml version="1.0" encoding="UTF-8" standalone="yes"?>
<Relationships xmlns="http://schemas.openxmlformats.org/package/2006/relationships"><Relationship Id="rId11" Type="http://schemas.openxmlformats.org/officeDocument/2006/relationships/image" Target="../media/image54.jpeg"/><Relationship Id="rId12" Type="http://schemas.openxmlformats.org/officeDocument/2006/relationships/image" Target="../media/image55.jpeg"/><Relationship Id="rId13" Type="http://schemas.openxmlformats.org/officeDocument/2006/relationships/image" Target="../media/image56.jpeg"/><Relationship Id="rId14" Type="http://schemas.openxmlformats.org/officeDocument/2006/relationships/image" Target="../media/image57.jpeg"/><Relationship Id="rId1" Type="http://schemas.openxmlformats.org/officeDocument/2006/relationships/slideLayout" Target="../slideLayouts/slideLayout24.xml"/><Relationship Id="rId2" Type="http://schemas.openxmlformats.org/officeDocument/2006/relationships/image" Target="../media/image45.jpeg"/><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jpeg"/><Relationship Id="rId10"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9.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6.png"/><Relationship Id="rId5" Type="http://schemas.openxmlformats.org/officeDocument/2006/relationships/oleObject" Target="???" TargetMode="Externa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jpeg"/><Relationship Id="rId8" Type="http://schemas.openxmlformats.org/officeDocument/2006/relationships/image" Target="../media/image17.jpe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jpeg"/><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6"/>
          <p:cNvSpPr>
            <a:spLocks noGrp="1" noChangeArrowheads="1"/>
          </p:cNvSpPr>
          <p:nvPr>
            <p:ph type="ctrTitle" idx="4294967295"/>
          </p:nvPr>
        </p:nvSpPr>
        <p:spPr bwMode="auto">
          <a:xfrm>
            <a:off x="182624" y="1171892"/>
            <a:ext cx="8961376" cy="1470025"/>
          </a:xfrm>
          <a:prstGeom prst="rect">
            <a:avLst/>
          </a:prstGeom>
          <a:noFill/>
          <a:ln>
            <a:miter lim="800000"/>
            <a:headEnd/>
            <a:tailEnd/>
          </a:ln>
        </p:spPr>
        <p:txBody>
          <a:bodyPr>
            <a:prstTxWarp prst="textNoShape">
              <a:avLst/>
            </a:prstTxWarp>
          </a:bodyPr>
          <a:lstStyle/>
          <a:p>
            <a:pPr fontAlgn="auto">
              <a:spcBef>
                <a:spcPct val="50000"/>
              </a:spcBef>
              <a:spcAft>
                <a:spcPts val="0"/>
              </a:spcAft>
              <a:defRPr/>
            </a:pPr>
            <a:r>
              <a:rPr lang="en-US" sz="3600" b="1" dirty="0" smtClean="0">
                <a:solidFill>
                  <a:srgbClr val="10B002"/>
                </a:solidFill>
                <a:latin typeface="Calibri"/>
                <a:cs typeface="Calibri"/>
              </a:rPr>
              <a:t>Advanced Research Projects Agency – Energy </a:t>
            </a:r>
            <a:br>
              <a:rPr lang="en-US" sz="3600" b="1" dirty="0" smtClean="0">
                <a:solidFill>
                  <a:srgbClr val="10B002"/>
                </a:solidFill>
                <a:latin typeface="Calibri"/>
                <a:cs typeface="Calibri"/>
              </a:rPr>
            </a:br>
            <a:r>
              <a:rPr lang="en-US" sz="3600" b="1" dirty="0" smtClean="0">
                <a:solidFill>
                  <a:srgbClr val="10B002"/>
                </a:solidFill>
                <a:latin typeface="Calibri"/>
                <a:cs typeface="Calibri"/>
              </a:rPr>
              <a:t>(ARPA-E)</a:t>
            </a:r>
          </a:p>
        </p:txBody>
      </p:sp>
      <p:sp>
        <p:nvSpPr>
          <p:cNvPr id="6147" name="Rectangle 7"/>
          <p:cNvSpPr>
            <a:spLocks noGrp="1" noChangeArrowheads="1"/>
          </p:cNvSpPr>
          <p:nvPr>
            <p:ph type="subTitle" idx="4294967295"/>
          </p:nvPr>
        </p:nvSpPr>
        <p:spPr bwMode="auto">
          <a:xfrm>
            <a:off x="1371600" y="3024348"/>
            <a:ext cx="6400800" cy="2871454"/>
          </a:xfrm>
          <a:prstGeom prst="rect">
            <a:avLst/>
          </a:prstGeom>
          <a:noFill/>
          <a:ln>
            <a:miter lim="800000"/>
            <a:headEnd/>
            <a:tailEnd/>
          </a:ln>
        </p:spPr>
        <p:txBody>
          <a:bodyPr>
            <a:prstTxWarp prst="textNoShape">
              <a:avLst/>
            </a:prstTxWarp>
          </a:bodyPr>
          <a:lstStyle/>
          <a:p>
            <a:pPr marL="0" indent="0" algn="ctr">
              <a:buFontTx/>
              <a:buNone/>
            </a:pPr>
            <a:r>
              <a:rPr lang="en-US" b="1" dirty="0">
                <a:solidFill>
                  <a:schemeClr val="accent5">
                    <a:lumMod val="10000"/>
                  </a:schemeClr>
                </a:solidFill>
                <a:latin typeface="Calibri"/>
                <a:cs typeface="Calibri"/>
              </a:rPr>
              <a:t>Dr. Arun </a:t>
            </a:r>
            <a:r>
              <a:rPr lang="en-US" b="1" dirty="0" err="1" smtClean="0">
                <a:solidFill>
                  <a:schemeClr val="accent5">
                    <a:lumMod val="10000"/>
                  </a:schemeClr>
                </a:solidFill>
                <a:latin typeface="Calibri"/>
                <a:cs typeface="Calibri"/>
              </a:rPr>
              <a:t>Majumdar</a:t>
            </a:r>
            <a:endParaRPr lang="en-US" b="1" dirty="0" smtClean="0">
              <a:solidFill>
                <a:schemeClr val="accent5">
                  <a:lumMod val="10000"/>
                </a:schemeClr>
              </a:solidFill>
              <a:latin typeface="Calibri"/>
              <a:cs typeface="Calibri"/>
            </a:endParaRPr>
          </a:p>
          <a:p>
            <a:pPr marL="0" indent="0" algn="ctr">
              <a:buFontTx/>
              <a:buNone/>
            </a:pPr>
            <a:r>
              <a:rPr lang="en-US" b="1" dirty="0" smtClean="0">
                <a:solidFill>
                  <a:schemeClr val="accent5">
                    <a:lumMod val="10000"/>
                  </a:schemeClr>
                </a:solidFill>
                <a:latin typeface="Calibri"/>
                <a:cs typeface="Calibri"/>
              </a:rPr>
              <a:t>Director, ARPA-E</a:t>
            </a:r>
          </a:p>
          <a:p>
            <a:pPr marL="0" indent="0" algn="ctr">
              <a:buFontTx/>
              <a:buNone/>
            </a:pPr>
            <a:r>
              <a:rPr lang="en-US" b="1" dirty="0" smtClean="0">
                <a:solidFill>
                  <a:schemeClr val="accent5">
                    <a:lumMod val="10000"/>
                  </a:schemeClr>
                </a:solidFill>
                <a:latin typeface="Calibri"/>
                <a:cs typeface="Calibri"/>
              </a:rPr>
              <a:t>U.S</a:t>
            </a:r>
            <a:r>
              <a:rPr lang="en-US" b="1" dirty="0">
                <a:solidFill>
                  <a:schemeClr val="accent5">
                    <a:lumMod val="10000"/>
                  </a:schemeClr>
                </a:solidFill>
                <a:latin typeface="Calibri"/>
                <a:cs typeface="Calibri"/>
              </a:rPr>
              <a:t>. Department of Energy</a:t>
            </a:r>
          </a:p>
          <a:p>
            <a:pPr marL="0" indent="0" algn="ctr">
              <a:buFontTx/>
              <a:buNone/>
            </a:pPr>
            <a:endParaRPr lang="en-US" b="1" dirty="0">
              <a:solidFill>
                <a:schemeClr val="accent5">
                  <a:lumMod val="10000"/>
                </a:schemeClr>
              </a:solidFill>
              <a:latin typeface="Calibri"/>
              <a:cs typeface="Calibri"/>
            </a:endParaRPr>
          </a:p>
          <a:p>
            <a:pPr marL="0" indent="0" algn="ctr">
              <a:buFontTx/>
              <a:buNone/>
            </a:pPr>
            <a:r>
              <a:rPr lang="en-US" b="1" dirty="0" err="1">
                <a:solidFill>
                  <a:schemeClr val="accent5">
                    <a:lumMod val="10000"/>
                  </a:schemeClr>
                </a:solidFill>
                <a:latin typeface="Calibri"/>
                <a:cs typeface="Calibri"/>
              </a:rPr>
              <a:t>http://arpa-e.energy.gov</a:t>
            </a:r>
            <a:r>
              <a:rPr lang="en-US" b="1" dirty="0">
                <a:solidFill>
                  <a:schemeClr val="accent5">
                    <a:lumMod val="10000"/>
                  </a:schemeClr>
                </a:solidFill>
                <a:latin typeface="Calibri"/>
                <a:cs typeface="Calibri"/>
              </a:rPr>
              <a:t>/</a:t>
            </a:r>
          </a:p>
          <a:p>
            <a:pPr marL="0" indent="0" algn="ctr">
              <a:buFontTx/>
              <a:buNone/>
            </a:pPr>
            <a:endParaRPr lang="en-US" b="1" dirty="0">
              <a:solidFill>
                <a:schemeClr val="accent5">
                  <a:lumMod val="10000"/>
                </a:schemeClr>
              </a:solidFill>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8817" name="Title 1"/>
          <p:cNvSpPr>
            <a:spLocks noGrp="1"/>
          </p:cNvSpPr>
          <p:nvPr>
            <p:ph type="title"/>
          </p:nvPr>
        </p:nvSpPr>
        <p:spPr>
          <a:xfrm>
            <a:off x="623563" y="148427"/>
            <a:ext cx="7458075" cy="625475"/>
          </a:xfrm>
        </p:spPr>
        <p:txBody>
          <a:bodyPr/>
          <a:lstStyle/>
          <a:p>
            <a:pPr eaLnBrk="1" hangingPunct="1"/>
            <a:r>
              <a:rPr lang="en-US" sz="2800" b="1" cap="all" dirty="0" err="1" smtClean="0">
                <a:solidFill>
                  <a:srgbClr val="FFFFFF"/>
                </a:solidFill>
                <a:latin typeface="Calibri"/>
                <a:cs typeface="Calibri"/>
              </a:rPr>
              <a:t>Electrofuels</a:t>
            </a:r>
            <a:endParaRPr lang="en-US" sz="2800" b="1" cap="all" dirty="0" smtClean="0">
              <a:solidFill>
                <a:srgbClr val="FFFFFF"/>
              </a:solidFill>
              <a:latin typeface="Calibri"/>
              <a:cs typeface="Calibri"/>
            </a:endParaRPr>
          </a:p>
        </p:txBody>
      </p:sp>
      <p:sp>
        <p:nvSpPr>
          <p:cNvPr id="418818" name="TextBox 3"/>
          <p:cNvSpPr txBox="1">
            <a:spLocks noChangeArrowheads="1"/>
          </p:cNvSpPr>
          <p:nvPr/>
        </p:nvSpPr>
        <p:spPr bwMode="auto">
          <a:xfrm>
            <a:off x="1522645" y="1627109"/>
            <a:ext cx="736249" cy="523220"/>
          </a:xfrm>
          <a:prstGeom prst="rect">
            <a:avLst/>
          </a:prstGeom>
          <a:noFill/>
          <a:ln w="9525">
            <a:noFill/>
            <a:miter lim="800000"/>
            <a:headEnd/>
            <a:tailEnd/>
          </a:ln>
        </p:spPr>
        <p:txBody>
          <a:bodyPr wrap="none">
            <a:spAutoFit/>
          </a:bodyPr>
          <a:lstStyle/>
          <a:p>
            <a:r>
              <a:rPr lang="en-US" sz="2800" b="1" dirty="0">
                <a:latin typeface="Calibri"/>
                <a:cs typeface="Calibri"/>
              </a:rPr>
              <a:t>CO</a:t>
            </a:r>
            <a:r>
              <a:rPr lang="en-US" sz="2800" b="1" baseline="-25000" dirty="0">
                <a:latin typeface="Calibri"/>
                <a:cs typeface="Calibri"/>
              </a:rPr>
              <a:t>2</a:t>
            </a:r>
          </a:p>
        </p:txBody>
      </p:sp>
      <p:sp>
        <p:nvSpPr>
          <p:cNvPr id="418819" name="TextBox 4"/>
          <p:cNvSpPr txBox="1">
            <a:spLocks noChangeArrowheads="1"/>
          </p:cNvSpPr>
          <p:nvPr/>
        </p:nvSpPr>
        <p:spPr bwMode="auto">
          <a:xfrm>
            <a:off x="1539875" y="3427413"/>
            <a:ext cx="532517" cy="523220"/>
          </a:xfrm>
          <a:prstGeom prst="rect">
            <a:avLst/>
          </a:prstGeom>
          <a:noFill/>
          <a:ln w="9525">
            <a:noFill/>
            <a:miter lim="800000"/>
            <a:headEnd/>
            <a:tailEnd/>
          </a:ln>
        </p:spPr>
        <p:txBody>
          <a:bodyPr wrap="none">
            <a:spAutoFit/>
          </a:bodyPr>
          <a:lstStyle/>
          <a:p>
            <a:r>
              <a:rPr lang="en-US" sz="2800" b="1" dirty="0">
                <a:latin typeface="Calibri"/>
                <a:cs typeface="Calibri"/>
              </a:rPr>
              <a:t>H</a:t>
            </a:r>
            <a:r>
              <a:rPr lang="en-US" sz="2800" b="1" baseline="-25000" dirty="0">
                <a:latin typeface="Calibri"/>
                <a:cs typeface="Calibri"/>
              </a:rPr>
              <a:t>2</a:t>
            </a:r>
          </a:p>
        </p:txBody>
      </p:sp>
      <p:sp>
        <p:nvSpPr>
          <p:cNvPr id="6" name="Rounded Rectangle 5"/>
          <p:cNvSpPr/>
          <p:nvPr/>
        </p:nvSpPr>
        <p:spPr>
          <a:xfrm>
            <a:off x="3070225" y="2200274"/>
            <a:ext cx="2506230" cy="1067089"/>
          </a:xfrm>
          <a:prstGeom prst="roundRect">
            <a:avLst/>
          </a:prstGeom>
          <a:solidFill>
            <a:srgbClr val="8AFF0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smtClean="0">
                <a:solidFill>
                  <a:schemeClr val="tx1"/>
                </a:solidFill>
                <a:latin typeface="Calibri"/>
                <a:cs typeface="Calibri"/>
              </a:rPr>
              <a:t>Non-Photosynthetic/Modular/Mix-and-Match</a:t>
            </a:r>
            <a:endParaRPr lang="en-US" sz="2000" dirty="0">
              <a:solidFill>
                <a:schemeClr val="tx1"/>
              </a:solidFill>
              <a:latin typeface="Calibri"/>
              <a:cs typeface="Calibri"/>
            </a:endParaRPr>
          </a:p>
        </p:txBody>
      </p:sp>
      <p:cxnSp>
        <p:nvCxnSpPr>
          <p:cNvPr id="8" name="Straight Arrow Connector 7"/>
          <p:cNvCxnSpPr>
            <a:stCxn id="418819" idx="3"/>
          </p:cNvCxnSpPr>
          <p:nvPr/>
        </p:nvCxnSpPr>
        <p:spPr>
          <a:xfrm flipV="1">
            <a:off x="2072392" y="3044826"/>
            <a:ext cx="997833" cy="644197"/>
          </a:xfrm>
          <a:prstGeom prst="straightConnector1">
            <a:avLst/>
          </a:prstGeom>
          <a:ln>
            <a:solidFill>
              <a:srgbClr val="224B5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230438" y="1914525"/>
            <a:ext cx="839787" cy="285750"/>
          </a:xfrm>
          <a:prstGeom prst="straightConnector1">
            <a:avLst/>
          </a:prstGeom>
          <a:ln>
            <a:solidFill>
              <a:srgbClr val="224B50"/>
            </a:solidFill>
            <a:tailEnd type="arrow"/>
          </a:ln>
        </p:spPr>
        <p:style>
          <a:lnRef idx="2">
            <a:schemeClr val="accent1"/>
          </a:lnRef>
          <a:fillRef idx="0">
            <a:schemeClr val="accent1"/>
          </a:fillRef>
          <a:effectRef idx="1">
            <a:schemeClr val="accent1"/>
          </a:effectRef>
          <a:fontRef idx="minor">
            <a:schemeClr val="tx1"/>
          </a:fontRef>
        </p:style>
      </p:cxnSp>
      <p:sp>
        <p:nvSpPr>
          <p:cNvPr id="418823" name="TextBox 10"/>
          <p:cNvSpPr txBox="1">
            <a:spLocks noChangeArrowheads="1"/>
          </p:cNvSpPr>
          <p:nvPr/>
        </p:nvSpPr>
        <p:spPr bwMode="auto">
          <a:xfrm>
            <a:off x="3301423" y="4239059"/>
            <a:ext cx="1652340" cy="523220"/>
          </a:xfrm>
          <a:prstGeom prst="rect">
            <a:avLst/>
          </a:prstGeom>
          <a:noFill/>
          <a:ln w="9525">
            <a:noFill/>
            <a:miter lim="800000"/>
            <a:headEnd/>
            <a:tailEnd/>
          </a:ln>
        </p:spPr>
        <p:txBody>
          <a:bodyPr wrap="none">
            <a:spAutoFit/>
          </a:bodyPr>
          <a:lstStyle/>
          <a:p>
            <a:r>
              <a:rPr lang="en-US" sz="2800" b="1" dirty="0">
                <a:latin typeface="Calibri"/>
                <a:cs typeface="Calibri"/>
              </a:rPr>
              <a:t>Electricity</a:t>
            </a:r>
          </a:p>
        </p:txBody>
      </p:sp>
      <p:cxnSp>
        <p:nvCxnSpPr>
          <p:cNvPr id="13" name="Straight Arrow Connector 12"/>
          <p:cNvCxnSpPr>
            <a:endCxn id="6" idx="2"/>
          </p:cNvCxnSpPr>
          <p:nvPr/>
        </p:nvCxnSpPr>
        <p:spPr>
          <a:xfrm rot="5400000" flipH="1" flipV="1">
            <a:off x="3824215" y="3761148"/>
            <a:ext cx="992910" cy="5340"/>
          </a:xfrm>
          <a:prstGeom prst="straightConnector1">
            <a:avLst/>
          </a:prstGeom>
          <a:ln>
            <a:solidFill>
              <a:srgbClr val="224B5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580186" y="2678547"/>
            <a:ext cx="1313173" cy="79"/>
          </a:xfrm>
          <a:prstGeom prst="straightConnector1">
            <a:avLst/>
          </a:prstGeom>
          <a:ln>
            <a:solidFill>
              <a:srgbClr val="224B50"/>
            </a:solidFill>
            <a:tailEnd type="arrow"/>
          </a:ln>
        </p:spPr>
        <p:style>
          <a:lnRef idx="2">
            <a:schemeClr val="accent1"/>
          </a:lnRef>
          <a:fillRef idx="0">
            <a:schemeClr val="accent1"/>
          </a:fillRef>
          <a:effectRef idx="1">
            <a:schemeClr val="accent1"/>
          </a:effectRef>
          <a:fontRef idx="minor">
            <a:schemeClr val="tx1"/>
          </a:fontRef>
        </p:style>
      </p:cxnSp>
      <p:sp>
        <p:nvSpPr>
          <p:cNvPr id="418826" name="TextBox 15"/>
          <p:cNvSpPr txBox="1">
            <a:spLocks noChangeArrowheads="1"/>
          </p:cNvSpPr>
          <p:nvPr/>
        </p:nvSpPr>
        <p:spPr bwMode="auto">
          <a:xfrm>
            <a:off x="6573550" y="2173288"/>
            <a:ext cx="1292241" cy="461665"/>
          </a:xfrm>
          <a:prstGeom prst="rect">
            <a:avLst/>
          </a:prstGeom>
          <a:noFill/>
          <a:ln w="9525">
            <a:noFill/>
            <a:miter lim="800000"/>
            <a:headEnd/>
            <a:tailEnd/>
          </a:ln>
        </p:spPr>
        <p:txBody>
          <a:bodyPr wrap="none">
            <a:spAutoFit/>
          </a:bodyPr>
          <a:lstStyle/>
          <a:p>
            <a:r>
              <a:rPr lang="en-US" sz="2400" b="1" dirty="0">
                <a:latin typeface="Calibri"/>
                <a:cs typeface="Calibri"/>
              </a:rPr>
              <a:t>Gasoline</a:t>
            </a:r>
          </a:p>
        </p:txBody>
      </p:sp>
      <p:pic>
        <p:nvPicPr>
          <p:cNvPr id="418828" name="Picture 16" descr="Windmills.jpg"/>
          <p:cNvPicPr>
            <a:picLocks noChangeAspect="1"/>
          </p:cNvPicPr>
          <p:nvPr/>
        </p:nvPicPr>
        <p:blipFill>
          <a:blip r:embed="rId2"/>
          <a:srcRect/>
          <a:stretch>
            <a:fillRect/>
          </a:stretch>
        </p:blipFill>
        <p:spPr bwMode="auto">
          <a:xfrm>
            <a:off x="4990141" y="4322827"/>
            <a:ext cx="1766888" cy="1571625"/>
          </a:xfrm>
          <a:prstGeom prst="rect">
            <a:avLst/>
          </a:prstGeom>
          <a:noFill/>
          <a:ln w="9525">
            <a:noFill/>
            <a:miter lim="800000"/>
            <a:headEnd/>
            <a:tailEnd/>
          </a:ln>
        </p:spPr>
      </p:pic>
      <p:pic>
        <p:nvPicPr>
          <p:cNvPr id="418829" name="Picture 17" descr="Giant_photovoltaic_array.jpg"/>
          <p:cNvPicPr>
            <a:picLocks noChangeAspect="1"/>
          </p:cNvPicPr>
          <p:nvPr/>
        </p:nvPicPr>
        <p:blipFill>
          <a:blip r:embed="rId3"/>
          <a:srcRect/>
          <a:stretch>
            <a:fillRect/>
          </a:stretch>
        </p:blipFill>
        <p:spPr bwMode="auto">
          <a:xfrm>
            <a:off x="6775450" y="4340225"/>
            <a:ext cx="2047875" cy="1536700"/>
          </a:xfrm>
          <a:prstGeom prst="rect">
            <a:avLst/>
          </a:prstGeom>
          <a:noFill/>
          <a:ln w="9525">
            <a:noFill/>
            <a:miter lim="800000"/>
            <a:headEnd/>
            <a:tailEnd/>
          </a:ln>
        </p:spPr>
      </p:pic>
      <p:sp>
        <p:nvSpPr>
          <p:cNvPr id="418830" name="TextBox 20"/>
          <p:cNvSpPr txBox="1">
            <a:spLocks noChangeArrowheads="1"/>
          </p:cNvSpPr>
          <p:nvPr/>
        </p:nvSpPr>
        <p:spPr bwMode="auto">
          <a:xfrm>
            <a:off x="2434561" y="4673097"/>
            <a:ext cx="2613729" cy="461665"/>
          </a:xfrm>
          <a:prstGeom prst="rect">
            <a:avLst/>
          </a:prstGeom>
          <a:noFill/>
          <a:ln w="9525">
            <a:noFill/>
            <a:miter lim="800000"/>
            <a:headEnd/>
            <a:tailEnd/>
          </a:ln>
        </p:spPr>
        <p:txBody>
          <a:bodyPr wrap="none">
            <a:spAutoFit/>
          </a:bodyPr>
          <a:lstStyle/>
          <a:p>
            <a:r>
              <a:rPr lang="en-US" sz="2400" b="1" i="1" dirty="0">
                <a:solidFill>
                  <a:srgbClr val="468246"/>
                </a:solidFill>
                <a:latin typeface="Calibri"/>
                <a:cs typeface="Calibri"/>
              </a:rPr>
              <a:t>1. Difficult to store</a:t>
            </a:r>
          </a:p>
        </p:txBody>
      </p:sp>
      <p:sp>
        <p:nvSpPr>
          <p:cNvPr id="23" name="TextBox 22"/>
          <p:cNvSpPr txBox="1"/>
          <p:nvPr/>
        </p:nvSpPr>
        <p:spPr>
          <a:xfrm>
            <a:off x="455679" y="3834589"/>
            <a:ext cx="2613729" cy="461665"/>
          </a:xfrm>
          <a:prstGeom prst="rect">
            <a:avLst/>
          </a:prstGeom>
          <a:noFill/>
        </p:spPr>
        <p:txBody>
          <a:bodyPr wrap="none">
            <a:spAutoFit/>
          </a:bodyPr>
          <a:lstStyle/>
          <a:p>
            <a:pPr>
              <a:defRPr/>
            </a:pPr>
            <a:r>
              <a:rPr lang="en-US" sz="2400" i="1" dirty="0">
                <a:solidFill>
                  <a:srgbClr val="468246"/>
                </a:solidFill>
                <a:latin typeface="Calibri"/>
                <a:cs typeface="Calibri"/>
              </a:rPr>
              <a:t>2. Difficult to store</a:t>
            </a:r>
          </a:p>
        </p:txBody>
      </p:sp>
      <p:sp>
        <p:nvSpPr>
          <p:cNvPr id="418832" name="TextBox 23"/>
          <p:cNvSpPr txBox="1">
            <a:spLocks noChangeArrowheads="1"/>
          </p:cNvSpPr>
          <p:nvPr/>
        </p:nvSpPr>
        <p:spPr bwMode="auto">
          <a:xfrm>
            <a:off x="490471" y="2036310"/>
            <a:ext cx="2362543" cy="830997"/>
          </a:xfrm>
          <a:prstGeom prst="rect">
            <a:avLst/>
          </a:prstGeom>
          <a:noFill/>
          <a:ln w="9525">
            <a:noFill/>
            <a:miter lim="800000"/>
            <a:headEnd/>
            <a:tailEnd/>
          </a:ln>
        </p:spPr>
        <p:txBody>
          <a:bodyPr wrap="square">
            <a:spAutoFit/>
          </a:bodyPr>
          <a:lstStyle/>
          <a:p>
            <a:r>
              <a:rPr lang="en-US" sz="2400" b="1" i="1" dirty="0">
                <a:solidFill>
                  <a:srgbClr val="468246"/>
                </a:solidFill>
                <a:latin typeface="Calibri"/>
                <a:cs typeface="Calibri"/>
              </a:rPr>
              <a:t>3. Greenhouse gas emissions</a:t>
            </a:r>
          </a:p>
        </p:txBody>
      </p:sp>
      <p:sp>
        <p:nvSpPr>
          <p:cNvPr id="418833" name="TextBox 24"/>
          <p:cNvSpPr txBox="1">
            <a:spLocks noChangeArrowheads="1"/>
          </p:cNvSpPr>
          <p:nvPr/>
        </p:nvSpPr>
        <p:spPr bwMode="auto">
          <a:xfrm>
            <a:off x="5992813" y="2674938"/>
            <a:ext cx="2346528" cy="461665"/>
          </a:xfrm>
          <a:prstGeom prst="rect">
            <a:avLst/>
          </a:prstGeom>
          <a:noFill/>
          <a:ln w="9525">
            <a:noFill/>
            <a:miter lim="800000"/>
            <a:headEnd/>
            <a:tailEnd/>
          </a:ln>
        </p:spPr>
        <p:txBody>
          <a:bodyPr wrap="none">
            <a:spAutoFit/>
          </a:bodyPr>
          <a:lstStyle/>
          <a:p>
            <a:r>
              <a:rPr lang="en-US" sz="2400" b="1" i="1" dirty="0">
                <a:solidFill>
                  <a:srgbClr val="468246"/>
                </a:solidFill>
                <a:latin typeface="Calibri"/>
                <a:cs typeface="Calibri"/>
              </a:rPr>
              <a:t>4. 60% imported</a:t>
            </a:r>
          </a:p>
        </p:txBody>
      </p:sp>
      <p:pic>
        <p:nvPicPr>
          <p:cNvPr id="418834" name="Picture 26" descr="Octane-in-full.png"/>
          <p:cNvPicPr>
            <a:picLocks noChangeAspect="1"/>
          </p:cNvPicPr>
          <p:nvPr/>
        </p:nvPicPr>
        <p:blipFill>
          <a:blip r:embed="rId4"/>
          <a:srcRect/>
          <a:stretch>
            <a:fillRect/>
          </a:stretch>
        </p:blipFill>
        <p:spPr bwMode="auto">
          <a:xfrm>
            <a:off x="5166871" y="1481182"/>
            <a:ext cx="2829799" cy="734535"/>
          </a:xfrm>
          <a:prstGeom prst="rect">
            <a:avLst/>
          </a:prstGeom>
          <a:noFill/>
          <a:ln w="9525">
            <a:noFill/>
            <a:miter lim="800000"/>
            <a:headEnd/>
            <a:tailEnd/>
          </a:ln>
        </p:spPr>
      </p:pic>
      <p:sp>
        <p:nvSpPr>
          <p:cNvPr id="418835" name="TextBox 27"/>
          <p:cNvSpPr txBox="1">
            <a:spLocks noChangeArrowheads="1"/>
          </p:cNvSpPr>
          <p:nvPr/>
        </p:nvSpPr>
        <p:spPr bwMode="auto">
          <a:xfrm>
            <a:off x="8046674" y="1559189"/>
            <a:ext cx="1097326" cy="461665"/>
          </a:xfrm>
          <a:prstGeom prst="rect">
            <a:avLst/>
          </a:prstGeom>
          <a:noFill/>
          <a:ln w="9525">
            <a:noFill/>
            <a:miter lim="800000"/>
            <a:headEnd/>
            <a:tailEnd/>
          </a:ln>
        </p:spPr>
        <p:txBody>
          <a:bodyPr wrap="none">
            <a:spAutoFit/>
          </a:bodyPr>
          <a:lstStyle/>
          <a:p>
            <a:r>
              <a:rPr lang="en-US" sz="2400" dirty="0">
                <a:latin typeface="Calibri"/>
                <a:cs typeface="Calibri"/>
              </a:rPr>
              <a:t>Octane</a:t>
            </a:r>
          </a:p>
        </p:txBody>
      </p:sp>
      <p:sp>
        <p:nvSpPr>
          <p:cNvPr id="21" name="TextBox 20"/>
          <p:cNvSpPr txBox="1"/>
          <p:nvPr/>
        </p:nvSpPr>
        <p:spPr>
          <a:xfrm>
            <a:off x="0" y="1104761"/>
            <a:ext cx="8399505" cy="307777"/>
          </a:xfrm>
          <a:prstGeom prst="rect">
            <a:avLst/>
          </a:prstGeom>
          <a:noFill/>
        </p:spPr>
        <p:txBody>
          <a:bodyPr wrap="none" rtlCol="0">
            <a:spAutoFit/>
          </a:bodyPr>
          <a:lstStyle/>
          <a:p>
            <a:r>
              <a:rPr lang="en-US" sz="1400" dirty="0" smtClean="0">
                <a:solidFill>
                  <a:srgbClr val="800000"/>
                </a:solidFill>
              </a:rPr>
              <a:t>Program Director: </a:t>
            </a:r>
            <a:r>
              <a:rPr lang="en-US" sz="1400" b="0" dirty="0" smtClean="0">
                <a:solidFill>
                  <a:srgbClr val="800000"/>
                </a:solidFill>
              </a:rPr>
              <a:t>Eric </a:t>
            </a:r>
            <a:r>
              <a:rPr lang="en-US" sz="1400" b="0" dirty="0" err="1" smtClean="0">
                <a:solidFill>
                  <a:srgbClr val="800000"/>
                </a:solidFill>
              </a:rPr>
              <a:t>Toone</a:t>
            </a:r>
            <a:r>
              <a:rPr lang="en-US" sz="1400" b="0" dirty="0" smtClean="0">
                <a:solidFill>
                  <a:srgbClr val="800000"/>
                </a:solidFill>
              </a:rPr>
              <a:t> (Robert Bass Prof of Chemistry, Duke; PhD-Toronto; Post-Doc - Harvard)</a:t>
            </a:r>
            <a:endParaRPr lang="en-US" sz="1400" b="0" dirty="0">
              <a:solidFill>
                <a:srgbClr val="800000"/>
              </a:solidFill>
            </a:endParaRPr>
          </a:p>
        </p:txBody>
      </p:sp>
      <p:sp>
        <p:nvSpPr>
          <p:cNvPr id="22" name="TextBox 21"/>
          <p:cNvSpPr txBox="1"/>
          <p:nvPr/>
        </p:nvSpPr>
        <p:spPr>
          <a:xfrm>
            <a:off x="334818" y="5934364"/>
            <a:ext cx="8809182" cy="338554"/>
          </a:xfrm>
          <a:prstGeom prst="rect">
            <a:avLst/>
          </a:prstGeom>
          <a:noFill/>
        </p:spPr>
        <p:txBody>
          <a:bodyPr wrap="square" rtlCol="0">
            <a:spAutoFit/>
          </a:bodyPr>
          <a:lstStyle/>
          <a:p>
            <a:r>
              <a:rPr lang="en-US" sz="1600" dirty="0" smtClean="0">
                <a:solidFill>
                  <a:srgbClr val="0000FF"/>
                </a:solidFill>
              </a:rPr>
              <a:t>PIs: David Baker (U. Washington), Jay </a:t>
            </a:r>
            <a:r>
              <a:rPr lang="en-US" sz="1600" dirty="0" err="1" smtClean="0">
                <a:solidFill>
                  <a:srgbClr val="0000FF"/>
                </a:solidFill>
              </a:rPr>
              <a:t>Keasling</a:t>
            </a:r>
            <a:r>
              <a:rPr lang="en-US" sz="1600" dirty="0" smtClean="0">
                <a:solidFill>
                  <a:srgbClr val="0000FF"/>
                </a:solidFill>
              </a:rPr>
              <a:t> (Berkeley), Pam Silver (Harvard), …. </a:t>
            </a:r>
            <a:endParaRPr lang="en-US" sz="16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Rounded Rectangle 33"/>
          <p:cNvSpPr>
            <a:spLocks noChangeArrowheads="1"/>
          </p:cNvSpPr>
          <p:nvPr/>
        </p:nvSpPr>
        <p:spPr bwMode="auto">
          <a:xfrm>
            <a:off x="138113" y="4829175"/>
            <a:ext cx="8853487" cy="1422400"/>
          </a:xfrm>
          <a:prstGeom prst="roundRect">
            <a:avLst>
              <a:gd name="adj" fmla="val 16667"/>
            </a:avLst>
          </a:prstGeom>
          <a:solidFill>
            <a:schemeClr val="bg1"/>
          </a:solidFill>
          <a:ln w="9525">
            <a:solidFill>
              <a:schemeClr val="tx1"/>
            </a:solidFill>
            <a:round/>
            <a:headEnd/>
            <a:tailEnd/>
          </a:ln>
          <a:effectLst>
            <a:outerShdw blurRad="63500" dist="38100" dir="2700000" algn="tl" rotWithShape="0">
              <a:srgbClr val="000000">
                <a:alpha val="39999"/>
              </a:srgbClr>
            </a:outerShdw>
          </a:effectLst>
        </p:spPr>
        <p:txBody>
          <a:bodyPr>
            <a:prstTxWarp prst="textNoShape">
              <a:avLst/>
            </a:prstTxWarp>
          </a:bodyPr>
          <a:lstStyle/>
          <a:p>
            <a:pPr algn="ctr">
              <a:defRPr/>
            </a:pPr>
            <a:endParaRPr lang="en-US" sz="1800" b="0">
              <a:solidFill>
                <a:schemeClr val="tx1"/>
              </a:solidFill>
            </a:endParaRPr>
          </a:p>
        </p:txBody>
      </p:sp>
      <p:sp>
        <p:nvSpPr>
          <p:cNvPr id="33" name="Rounded Rectangle 32"/>
          <p:cNvSpPr>
            <a:spLocks noChangeArrowheads="1"/>
          </p:cNvSpPr>
          <p:nvPr/>
        </p:nvSpPr>
        <p:spPr bwMode="auto">
          <a:xfrm>
            <a:off x="133350" y="3070225"/>
            <a:ext cx="8853488" cy="1422400"/>
          </a:xfrm>
          <a:prstGeom prst="roundRect">
            <a:avLst>
              <a:gd name="adj" fmla="val 16667"/>
            </a:avLst>
          </a:prstGeom>
          <a:solidFill>
            <a:schemeClr val="bg1"/>
          </a:solidFill>
          <a:ln w="9525">
            <a:solidFill>
              <a:schemeClr val="tx1"/>
            </a:solidFill>
            <a:round/>
            <a:headEnd/>
            <a:tailEnd/>
          </a:ln>
          <a:effectLst>
            <a:outerShdw blurRad="63500" dist="38100" dir="2700000" algn="tl" rotWithShape="0">
              <a:srgbClr val="000000">
                <a:alpha val="39999"/>
              </a:srgbClr>
            </a:outerShdw>
          </a:effectLst>
        </p:spPr>
        <p:txBody>
          <a:bodyPr>
            <a:prstTxWarp prst="textNoShape">
              <a:avLst/>
            </a:prstTxWarp>
          </a:bodyPr>
          <a:lstStyle/>
          <a:p>
            <a:pPr algn="ctr">
              <a:defRPr/>
            </a:pPr>
            <a:endParaRPr lang="en-US" sz="1800" b="0">
              <a:solidFill>
                <a:schemeClr val="tx1"/>
              </a:solidFill>
            </a:endParaRPr>
          </a:p>
        </p:txBody>
      </p:sp>
      <p:sp>
        <p:nvSpPr>
          <p:cNvPr id="26" name="Rounded Rectangle 25"/>
          <p:cNvSpPr>
            <a:spLocks noChangeArrowheads="1"/>
          </p:cNvSpPr>
          <p:nvPr/>
        </p:nvSpPr>
        <p:spPr bwMode="auto">
          <a:xfrm>
            <a:off x="128588" y="1282700"/>
            <a:ext cx="8786812" cy="1422400"/>
          </a:xfrm>
          <a:prstGeom prst="roundRect">
            <a:avLst>
              <a:gd name="adj" fmla="val 16667"/>
            </a:avLst>
          </a:prstGeom>
          <a:solidFill>
            <a:schemeClr val="bg1"/>
          </a:solidFill>
          <a:ln w="9525">
            <a:solidFill>
              <a:schemeClr val="tx1"/>
            </a:solidFill>
            <a:round/>
            <a:headEnd/>
            <a:tailEnd/>
          </a:ln>
          <a:effectLst>
            <a:outerShdw blurRad="63500" dist="38100" dir="2700000" algn="tl" rotWithShape="0">
              <a:srgbClr val="000000">
                <a:alpha val="39999"/>
              </a:srgbClr>
            </a:outerShdw>
          </a:effectLst>
        </p:spPr>
        <p:txBody>
          <a:bodyPr>
            <a:prstTxWarp prst="textNoShape">
              <a:avLst/>
            </a:prstTxWarp>
          </a:bodyPr>
          <a:lstStyle/>
          <a:p>
            <a:pPr algn="ctr">
              <a:defRPr/>
            </a:pPr>
            <a:endParaRPr lang="en-US" sz="1800" b="0">
              <a:solidFill>
                <a:schemeClr val="tx1"/>
              </a:solidFill>
            </a:endParaRPr>
          </a:p>
        </p:txBody>
      </p:sp>
      <p:sp>
        <p:nvSpPr>
          <p:cNvPr id="84997" name="Rectangle 2"/>
          <p:cNvSpPr>
            <a:spLocks noGrp="1" noChangeArrowheads="1"/>
          </p:cNvSpPr>
          <p:nvPr>
            <p:ph type="title" idx="4294967295"/>
          </p:nvPr>
        </p:nvSpPr>
        <p:spPr>
          <a:xfrm>
            <a:off x="177800" y="0"/>
            <a:ext cx="5397500" cy="1143000"/>
          </a:xfrm>
          <a:prstGeom prst="rect">
            <a:avLst/>
          </a:prstGeom>
        </p:spPr>
        <p:txBody>
          <a:bodyPr/>
          <a:lstStyle/>
          <a:p>
            <a:pPr eaLnBrk="1" hangingPunct="1"/>
            <a:r>
              <a:rPr lang="en-US" dirty="0" err="1">
                <a:solidFill>
                  <a:srgbClr val="FFFFFF"/>
                </a:solidFill>
              </a:rPr>
              <a:t>Electrofuels</a:t>
            </a:r>
            <a:r>
              <a:rPr lang="en-US" dirty="0">
                <a:solidFill>
                  <a:srgbClr val="FFFFFF"/>
                </a:solidFill>
              </a:rPr>
              <a:t> approach is non-photosynthetic, modular, and solutions can be mixed- and- matched</a:t>
            </a:r>
          </a:p>
        </p:txBody>
      </p:sp>
      <p:sp>
        <p:nvSpPr>
          <p:cNvPr id="84998" name="TextBox 18"/>
          <p:cNvSpPr txBox="1">
            <a:spLocks noChangeArrowheads="1"/>
          </p:cNvSpPr>
          <p:nvPr/>
        </p:nvSpPr>
        <p:spPr bwMode="auto">
          <a:xfrm>
            <a:off x="4097338" y="1384300"/>
            <a:ext cx="4881562" cy="641350"/>
          </a:xfrm>
          <a:prstGeom prst="rect">
            <a:avLst/>
          </a:prstGeom>
          <a:noFill/>
          <a:ln w="9525">
            <a:noFill/>
            <a:miter lim="800000"/>
            <a:headEnd/>
            <a:tailEnd/>
          </a:ln>
        </p:spPr>
        <p:txBody>
          <a:bodyPr>
            <a:prstTxWarp prst="textNoShape">
              <a:avLst/>
            </a:prstTxWarp>
            <a:spAutoFit/>
          </a:bodyPr>
          <a:lstStyle/>
          <a:p>
            <a:r>
              <a:rPr lang="en-US" sz="1800" b="0">
                <a:solidFill>
                  <a:schemeClr val="tx1"/>
                </a:solidFill>
              </a:rPr>
              <a:t>Reducing equivalents: </a:t>
            </a:r>
            <a:r>
              <a:rPr lang="en-US" sz="1800" b="0" i="1">
                <a:solidFill>
                  <a:schemeClr val="tx1"/>
                </a:solidFill>
              </a:rPr>
              <a:t>other than reduced carbon or products from Photosystems I &amp; II</a:t>
            </a:r>
          </a:p>
        </p:txBody>
      </p:sp>
      <p:sp>
        <p:nvSpPr>
          <p:cNvPr id="84999" name="TextBox 19"/>
          <p:cNvSpPr txBox="1">
            <a:spLocks noChangeArrowheads="1"/>
          </p:cNvSpPr>
          <p:nvPr/>
        </p:nvSpPr>
        <p:spPr bwMode="auto">
          <a:xfrm>
            <a:off x="4051300" y="2070100"/>
            <a:ext cx="744538" cy="338138"/>
          </a:xfrm>
          <a:prstGeom prst="rect">
            <a:avLst/>
          </a:prstGeom>
          <a:noFill/>
          <a:ln w="9525">
            <a:noFill/>
            <a:miter lim="800000"/>
            <a:headEnd/>
            <a:tailEnd/>
          </a:ln>
        </p:spPr>
        <p:txBody>
          <a:bodyPr>
            <a:prstTxWarp prst="textNoShape">
              <a:avLst/>
            </a:prstTxWarp>
            <a:spAutoFit/>
          </a:bodyPr>
          <a:lstStyle/>
          <a:p>
            <a:r>
              <a:rPr lang="en-US" sz="1600" b="0">
                <a:solidFill>
                  <a:schemeClr val="tx1"/>
                </a:solidFill>
              </a:rPr>
              <a:t>H</a:t>
            </a:r>
            <a:r>
              <a:rPr lang="en-US" sz="1600" b="0" baseline="-25000">
                <a:solidFill>
                  <a:schemeClr val="tx1"/>
                </a:solidFill>
              </a:rPr>
              <a:t>2</a:t>
            </a:r>
            <a:r>
              <a:rPr lang="en-US" sz="1600" b="0">
                <a:solidFill>
                  <a:schemeClr val="tx1"/>
                </a:solidFill>
              </a:rPr>
              <a:t>S</a:t>
            </a:r>
          </a:p>
        </p:txBody>
      </p:sp>
      <p:sp>
        <p:nvSpPr>
          <p:cNvPr id="85000" name="TextBox 20"/>
          <p:cNvSpPr txBox="1">
            <a:spLocks noChangeArrowheads="1"/>
          </p:cNvSpPr>
          <p:nvPr/>
        </p:nvSpPr>
        <p:spPr bwMode="auto">
          <a:xfrm>
            <a:off x="6904038" y="2171700"/>
            <a:ext cx="758825" cy="338138"/>
          </a:xfrm>
          <a:prstGeom prst="rect">
            <a:avLst/>
          </a:prstGeom>
          <a:noFill/>
          <a:ln w="9525">
            <a:noFill/>
            <a:miter lim="800000"/>
            <a:headEnd/>
            <a:tailEnd/>
          </a:ln>
        </p:spPr>
        <p:txBody>
          <a:bodyPr>
            <a:prstTxWarp prst="textNoShape">
              <a:avLst/>
            </a:prstTxWarp>
            <a:spAutoFit/>
          </a:bodyPr>
          <a:lstStyle/>
          <a:p>
            <a:r>
              <a:rPr lang="en-US" sz="1600" b="0">
                <a:solidFill>
                  <a:schemeClr val="tx1"/>
                </a:solidFill>
              </a:rPr>
              <a:t>NH</a:t>
            </a:r>
            <a:r>
              <a:rPr lang="en-US" sz="1600" b="0" baseline="-25000">
                <a:solidFill>
                  <a:schemeClr val="tx1"/>
                </a:solidFill>
              </a:rPr>
              <a:t>3</a:t>
            </a:r>
          </a:p>
        </p:txBody>
      </p:sp>
      <p:sp>
        <p:nvSpPr>
          <p:cNvPr id="85001" name="TextBox 21"/>
          <p:cNvSpPr txBox="1">
            <a:spLocks noChangeArrowheads="1"/>
          </p:cNvSpPr>
          <p:nvPr/>
        </p:nvSpPr>
        <p:spPr bwMode="auto">
          <a:xfrm>
            <a:off x="4829175" y="2235200"/>
            <a:ext cx="557213" cy="338138"/>
          </a:xfrm>
          <a:prstGeom prst="rect">
            <a:avLst/>
          </a:prstGeom>
          <a:noFill/>
          <a:ln w="9525">
            <a:noFill/>
            <a:miter lim="800000"/>
            <a:headEnd/>
            <a:tailEnd/>
          </a:ln>
        </p:spPr>
        <p:txBody>
          <a:bodyPr>
            <a:prstTxWarp prst="textNoShape">
              <a:avLst/>
            </a:prstTxWarp>
            <a:spAutoFit/>
          </a:bodyPr>
          <a:lstStyle/>
          <a:p>
            <a:r>
              <a:rPr lang="en-US" sz="1600" b="0">
                <a:solidFill>
                  <a:schemeClr val="tx1"/>
                </a:solidFill>
              </a:rPr>
              <a:t>H</a:t>
            </a:r>
            <a:r>
              <a:rPr lang="en-US" sz="1600" b="0" baseline="-25000">
                <a:solidFill>
                  <a:schemeClr val="tx1"/>
                </a:solidFill>
              </a:rPr>
              <a:t>2</a:t>
            </a:r>
          </a:p>
        </p:txBody>
      </p:sp>
      <p:sp>
        <p:nvSpPr>
          <p:cNvPr id="85002" name="TextBox 24"/>
          <p:cNvSpPr txBox="1">
            <a:spLocks noChangeArrowheads="1"/>
          </p:cNvSpPr>
          <p:nvPr/>
        </p:nvSpPr>
        <p:spPr bwMode="auto">
          <a:xfrm>
            <a:off x="7759700" y="2043113"/>
            <a:ext cx="635000" cy="338137"/>
          </a:xfrm>
          <a:prstGeom prst="rect">
            <a:avLst/>
          </a:prstGeom>
          <a:noFill/>
          <a:ln w="9525">
            <a:noFill/>
            <a:miter lim="800000"/>
            <a:headEnd/>
            <a:tailEnd/>
          </a:ln>
        </p:spPr>
        <p:txBody>
          <a:bodyPr>
            <a:prstTxWarp prst="textNoShape">
              <a:avLst/>
            </a:prstTxWarp>
            <a:spAutoFit/>
          </a:bodyPr>
          <a:lstStyle/>
          <a:p>
            <a:r>
              <a:rPr lang="en-US" sz="1600" b="0">
                <a:solidFill>
                  <a:schemeClr val="tx1"/>
                </a:solidFill>
              </a:rPr>
              <a:t>Fe</a:t>
            </a:r>
            <a:r>
              <a:rPr lang="en-US" sz="1600" b="0" baseline="30000">
                <a:solidFill>
                  <a:schemeClr val="tx1"/>
                </a:solidFill>
              </a:rPr>
              <a:t>2+</a:t>
            </a:r>
            <a:r>
              <a:rPr lang="en-US" sz="1600" b="0">
                <a:solidFill>
                  <a:schemeClr val="tx1"/>
                </a:solidFill>
              </a:rPr>
              <a:t> </a:t>
            </a:r>
          </a:p>
        </p:txBody>
      </p:sp>
      <p:sp>
        <p:nvSpPr>
          <p:cNvPr id="85003" name="TextBox 27"/>
          <p:cNvSpPr txBox="1">
            <a:spLocks noChangeArrowheads="1"/>
          </p:cNvSpPr>
          <p:nvPr/>
        </p:nvSpPr>
        <p:spPr bwMode="auto">
          <a:xfrm>
            <a:off x="5810250" y="2011363"/>
            <a:ext cx="931863" cy="584200"/>
          </a:xfrm>
          <a:prstGeom prst="rect">
            <a:avLst/>
          </a:prstGeom>
          <a:noFill/>
          <a:ln w="9525">
            <a:noFill/>
            <a:miter lim="800000"/>
            <a:headEnd/>
            <a:tailEnd/>
          </a:ln>
        </p:spPr>
        <p:txBody>
          <a:bodyPr>
            <a:prstTxWarp prst="textNoShape">
              <a:avLst/>
            </a:prstTxWarp>
            <a:spAutoFit/>
          </a:bodyPr>
          <a:lstStyle/>
          <a:p>
            <a:r>
              <a:rPr lang="en-US" sz="1600" b="0">
                <a:solidFill>
                  <a:schemeClr val="tx1"/>
                </a:solidFill>
              </a:rPr>
              <a:t>Direct Current </a:t>
            </a:r>
            <a:endParaRPr lang="en-US" sz="1600" b="0" baseline="-25000">
              <a:solidFill>
                <a:schemeClr val="tx1"/>
              </a:solidFill>
            </a:endParaRPr>
          </a:p>
        </p:txBody>
      </p:sp>
      <p:sp>
        <p:nvSpPr>
          <p:cNvPr id="85004" name="TextBox 18"/>
          <p:cNvSpPr txBox="1">
            <a:spLocks noChangeArrowheads="1"/>
          </p:cNvSpPr>
          <p:nvPr/>
        </p:nvSpPr>
        <p:spPr bwMode="auto">
          <a:xfrm>
            <a:off x="4024313" y="3143250"/>
            <a:ext cx="4881562" cy="1190625"/>
          </a:xfrm>
          <a:prstGeom prst="rect">
            <a:avLst/>
          </a:prstGeom>
          <a:noFill/>
          <a:ln w="9525">
            <a:noFill/>
            <a:miter lim="800000"/>
            <a:headEnd/>
            <a:tailEnd/>
          </a:ln>
        </p:spPr>
        <p:txBody>
          <a:bodyPr>
            <a:prstTxWarp prst="textNoShape">
              <a:avLst/>
            </a:prstTxWarp>
            <a:spAutoFit/>
          </a:bodyPr>
          <a:lstStyle/>
          <a:p>
            <a:r>
              <a:rPr lang="en-US" sz="1800" b="0">
                <a:solidFill>
                  <a:schemeClr val="tx1"/>
                </a:solidFill>
              </a:rPr>
              <a:t>Pathway for carbon fixation: </a:t>
            </a:r>
            <a:r>
              <a:rPr lang="en-US" sz="1800" b="0" i="1">
                <a:solidFill>
                  <a:schemeClr val="tx1"/>
                </a:solidFill>
              </a:rPr>
              <a:t>reverse TCA, Calvin- Benson, Wood-Ljungdahl, hydroxpropionate/hydroxybutyrate, or newly designed biochemical pathways</a:t>
            </a:r>
          </a:p>
        </p:txBody>
      </p:sp>
      <p:sp>
        <p:nvSpPr>
          <p:cNvPr id="85005" name="TextBox 18"/>
          <p:cNvSpPr txBox="1">
            <a:spLocks noChangeArrowheads="1"/>
          </p:cNvSpPr>
          <p:nvPr/>
        </p:nvSpPr>
        <p:spPr bwMode="auto">
          <a:xfrm>
            <a:off x="4037013" y="4799013"/>
            <a:ext cx="4881562" cy="641350"/>
          </a:xfrm>
          <a:prstGeom prst="rect">
            <a:avLst/>
          </a:prstGeom>
          <a:noFill/>
          <a:ln w="9525">
            <a:noFill/>
            <a:miter lim="800000"/>
            <a:headEnd/>
            <a:tailEnd/>
          </a:ln>
        </p:spPr>
        <p:txBody>
          <a:bodyPr>
            <a:prstTxWarp prst="textNoShape">
              <a:avLst/>
            </a:prstTxWarp>
            <a:spAutoFit/>
          </a:bodyPr>
          <a:lstStyle/>
          <a:p>
            <a:r>
              <a:rPr lang="en-US" sz="1800" b="0">
                <a:solidFill>
                  <a:schemeClr val="tx1"/>
                </a:solidFill>
              </a:rPr>
              <a:t>Fuel synthesis </a:t>
            </a:r>
            <a:r>
              <a:rPr lang="en-US" sz="1800" b="0" i="1">
                <a:solidFill>
                  <a:schemeClr val="tx1"/>
                </a:solidFill>
              </a:rPr>
              <a:t>metabolic engineering to direct carbon flux to fuel products</a:t>
            </a:r>
          </a:p>
        </p:txBody>
      </p:sp>
      <p:pic>
        <p:nvPicPr>
          <p:cNvPr id="85006" name="Picture 37" descr="125_1butanol"/>
          <p:cNvPicPr>
            <a:picLocks noChangeAspect="1" noChangeArrowheads="1"/>
          </p:cNvPicPr>
          <p:nvPr/>
        </p:nvPicPr>
        <p:blipFill>
          <a:blip r:embed="rId2" cstate="print"/>
          <a:srcRect/>
          <a:stretch>
            <a:fillRect/>
          </a:stretch>
        </p:blipFill>
        <p:spPr bwMode="auto">
          <a:xfrm>
            <a:off x="4611688" y="5453063"/>
            <a:ext cx="774700" cy="506412"/>
          </a:xfrm>
          <a:prstGeom prst="rect">
            <a:avLst/>
          </a:prstGeom>
          <a:noFill/>
          <a:ln w="9525">
            <a:noFill/>
            <a:miter lim="800000"/>
            <a:headEnd/>
            <a:tailEnd/>
          </a:ln>
        </p:spPr>
      </p:pic>
      <p:pic>
        <p:nvPicPr>
          <p:cNvPr id="85007" name="Picture 38" descr="octane-molecule-3d-model-petrol"/>
          <p:cNvPicPr>
            <a:picLocks noChangeAspect="1" noChangeArrowheads="1"/>
          </p:cNvPicPr>
          <p:nvPr/>
        </p:nvPicPr>
        <p:blipFill>
          <a:blip r:embed="rId3" cstate="print"/>
          <a:srcRect/>
          <a:stretch>
            <a:fillRect/>
          </a:stretch>
        </p:blipFill>
        <p:spPr bwMode="auto">
          <a:xfrm>
            <a:off x="6115050" y="5491163"/>
            <a:ext cx="1206500" cy="476250"/>
          </a:xfrm>
          <a:prstGeom prst="rect">
            <a:avLst/>
          </a:prstGeom>
          <a:noFill/>
          <a:ln w="9525">
            <a:noFill/>
            <a:miter lim="800000"/>
            <a:headEnd/>
            <a:tailEnd/>
          </a:ln>
        </p:spPr>
      </p:pic>
      <p:sp>
        <p:nvSpPr>
          <p:cNvPr id="85008" name="Text Box 39"/>
          <p:cNvSpPr txBox="1">
            <a:spLocks noChangeArrowheads="1"/>
          </p:cNvSpPr>
          <p:nvPr/>
        </p:nvSpPr>
        <p:spPr bwMode="auto">
          <a:xfrm>
            <a:off x="4529138" y="5913438"/>
            <a:ext cx="771525" cy="307975"/>
          </a:xfrm>
          <a:prstGeom prst="rect">
            <a:avLst/>
          </a:prstGeom>
          <a:noFill/>
          <a:ln w="9525">
            <a:noFill/>
            <a:miter lim="800000"/>
            <a:headEnd/>
            <a:tailEnd/>
          </a:ln>
        </p:spPr>
        <p:txBody>
          <a:bodyPr wrap="none">
            <a:prstTxWarp prst="textNoShape">
              <a:avLst/>
            </a:prstTxWarp>
            <a:spAutoFit/>
          </a:bodyPr>
          <a:lstStyle/>
          <a:p>
            <a:r>
              <a:rPr lang="en-US" sz="1400" b="0">
                <a:solidFill>
                  <a:schemeClr val="tx1"/>
                </a:solidFill>
              </a:rPr>
              <a:t>butanol</a:t>
            </a:r>
          </a:p>
        </p:txBody>
      </p:sp>
      <p:sp>
        <p:nvSpPr>
          <p:cNvPr id="85009" name="Text Box 40"/>
          <p:cNvSpPr txBox="1">
            <a:spLocks noChangeArrowheads="1"/>
          </p:cNvSpPr>
          <p:nvPr/>
        </p:nvSpPr>
        <p:spPr bwMode="auto">
          <a:xfrm>
            <a:off x="6294438" y="5873750"/>
            <a:ext cx="801687" cy="307975"/>
          </a:xfrm>
          <a:prstGeom prst="rect">
            <a:avLst/>
          </a:prstGeom>
          <a:noFill/>
          <a:ln w="9525">
            <a:noFill/>
            <a:miter lim="800000"/>
            <a:headEnd/>
            <a:tailEnd/>
          </a:ln>
        </p:spPr>
        <p:txBody>
          <a:bodyPr wrap="none">
            <a:prstTxWarp prst="textNoShape">
              <a:avLst/>
            </a:prstTxWarp>
            <a:spAutoFit/>
          </a:bodyPr>
          <a:lstStyle/>
          <a:p>
            <a:r>
              <a:rPr lang="en-US" sz="1400" b="0">
                <a:solidFill>
                  <a:schemeClr val="tx1"/>
                </a:solidFill>
              </a:rPr>
              <a:t>alkanes</a:t>
            </a:r>
          </a:p>
        </p:txBody>
      </p:sp>
      <p:sp>
        <p:nvSpPr>
          <p:cNvPr id="85010" name="Text Box 41"/>
          <p:cNvSpPr txBox="1">
            <a:spLocks noChangeArrowheads="1"/>
          </p:cNvSpPr>
          <p:nvPr/>
        </p:nvSpPr>
        <p:spPr bwMode="auto">
          <a:xfrm>
            <a:off x="7512050" y="5502275"/>
            <a:ext cx="1401763" cy="517525"/>
          </a:xfrm>
          <a:prstGeom prst="rect">
            <a:avLst/>
          </a:prstGeom>
          <a:noFill/>
          <a:ln w="9525">
            <a:noFill/>
            <a:miter lim="800000"/>
            <a:headEnd/>
            <a:tailEnd/>
          </a:ln>
        </p:spPr>
        <p:txBody>
          <a:bodyPr>
            <a:prstTxWarp prst="textNoShape">
              <a:avLst/>
            </a:prstTxWarp>
            <a:spAutoFit/>
          </a:bodyPr>
          <a:lstStyle/>
          <a:p>
            <a:pPr>
              <a:tabLst>
                <a:tab pos="111125" algn="l"/>
              </a:tabLst>
            </a:pPr>
            <a:r>
              <a:rPr lang="en-US" sz="1400" b="0">
                <a:solidFill>
                  <a:schemeClr val="tx1"/>
                </a:solidFill>
              </a:rPr>
              <a:t>+ numerous 	possibilities</a:t>
            </a:r>
            <a:endParaRPr lang="en-US" sz="1400">
              <a:solidFill>
                <a:srgbClr val="080808"/>
              </a:solidFill>
            </a:endParaRPr>
          </a:p>
        </p:txBody>
      </p:sp>
      <p:sp>
        <p:nvSpPr>
          <p:cNvPr id="85011" name="Rectangle 43"/>
          <p:cNvSpPr>
            <a:spLocks noChangeArrowheads="1"/>
          </p:cNvSpPr>
          <p:nvPr/>
        </p:nvSpPr>
        <p:spPr bwMode="auto">
          <a:xfrm>
            <a:off x="3035300" y="1879600"/>
            <a:ext cx="2413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sz="1800" b="0">
              <a:solidFill>
                <a:schemeClr val="tx1"/>
              </a:solidFill>
            </a:endParaRPr>
          </a:p>
        </p:txBody>
      </p:sp>
      <p:sp>
        <p:nvSpPr>
          <p:cNvPr id="85012" name="TextBox 28"/>
          <p:cNvSpPr txBox="1">
            <a:spLocks noChangeArrowheads="1"/>
          </p:cNvSpPr>
          <p:nvPr/>
        </p:nvSpPr>
        <p:spPr bwMode="auto">
          <a:xfrm>
            <a:off x="306388" y="1587500"/>
            <a:ext cx="3187700" cy="641350"/>
          </a:xfrm>
          <a:prstGeom prst="rect">
            <a:avLst/>
          </a:prstGeom>
          <a:noFill/>
          <a:ln w="9525">
            <a:noFill/>
            <a:miter lim="800000"/>
            <a:headEnd/>
            <a:tailEnd/>
          </a:ln>
        </p:spPr>
        <p:txBody>
          <a:bodyPr>
            <a:prstTxWarp prst="textNoShape">
              <a:avLst/>
            </a:prstTxWarp>
            <a:spAutoFit/>
          </a:bodyPr>
          <a:lstStyle/>
          <a:p>
            <a:r>
              <a:rPr lang="en-US" sz="1800" b="0">
                <a:solidFill>
                  <a:schemeClr val="tx1"/>
                </a:solidFill>
              </a:rPr>
              <a:t>Assimilate Reducing Equivalents</a:t>
            </a:r>
          </a:p>
        </p:txBody>
      </p:sp>
      <p:sp>
        <p:nvSpPr>
          <p:cNvPr id="85013" name="TextBox 29"/>
          <p:cNvSpPr txBox="1">
            <a:spLocks noChangeArrowheads="1"/>
          </p:cNvSpPr>
          <p:nvPr/>
        </p:nvSpPr>
        <p:spPr bwMode="auto">
          <a:xfrm>
            <a:off x="306388" y="3376613"/>
            <a:ext cx="2387600" cy="641350"/>
          </a:xfrm>
          <a:prstGeom prst="rect">
            <a:avLst/>
          </a:prstGeom>
          <a:noFill/>
          <a:ln w="9525">
            <a:noFill/>
            <a:miter lim="800000"/>
            <a:headEnd/>
            <a:tailEnd/>
          </a:ln>
        </p:spPr>
        <p:txBody>
          <a:bodyPr>
            <a:prstTxWarp prst="textNoShape">
              <a:avLst/>
            </a:prstTxWarp>
            <a:spAutoFit/>
          </a:bodyPr>
          <a:lstStyle/>
          <a:p>
            <a:r>
              <a:rPr lang="en-US" sz="1800" b="0">
                <a:solidFill>
                  <a:schemeClr val="tx1"/>
                </a:solidFill>
              </a:rPr>
              <a:t>Fix CO</a:t>
            </a:r>
            <a:r>
              <a:rPr lang="en-US" sz="1800" b="0" baseline="-25000">
                <a:solidFill>
                  <a:schemeClr val="tx1"/>
                </a:solidFill>
              </a:rPr>
              <a:t>2</a:t>
            </a:r>
            <a:r>
              <a:rPr lang="en-US" sz="1800" b="0">
                <a:solidFill>
                  <a:schemeClr val="tx1"/>
                </a:solidFill>
              </a:rPr>
              <a:t> for Biosynthesis</a:t>
            </a:r>
          </a:p>
        </p:txBody>
      </p:sp>
      <p:sp>
        <p:nvSpPr>
          <p:cNvPr id="85014" name="TextBox 30"/>
          <p:cNvSpPr txBox="1">
            <a:spLocks noChangeArrowheads="1"/>
          </p:cNvSpPr>
          <p:nvPr/>
        </p:nvSpPr>
        <p:spPr bwMode="auto">
          <a:xfrm>
            <a:off x="306388" y="5238750"/>
            <a:ext cx="2717800" cy="641350"/>
          </a:xfrm>
          <a:prstGeom prst="rect">
            <a:avLst/>
          </a:prstGeom>
          <a:noFill/>
          <a:ln w="9525">
            <a:noFill/>
            <a:miter lim="800000"/>
            <a:headEnd/>
            <a:tailEnd/>
          </a:ln>
        </p:spPr>
        <p:txBody>
          <a:bodyPr>
            <a:prstTxWarp prst="textNoShape">
              <a:avLst/>
            </a:prstTxWarp>
            <a:spAutoFit/>
          </a:bodyPr>
          <a:lstStyle/>
          <a:p>
            <a:r>
              <a:rPr lang="en-US" sz="1800" b="0">
                <a:solidFill>
                  <a:schemeClr val="tx1"/>
                </a:solidFill>
              </a:rPr>
              <a:t>Generate Energy Dense Liquid Fuel</a:t>
            </a:r>
          </a:p>
        </p:txBody>
      </p:sp>
      <p:sp>
        <p:nvSpPr>
          <p:cNvPr id="85015" name="Down Arrow 31"/>
          <p:cNvSpPr>
            <a:spLocks noChangeArrowheads="1"/>
          </p:cNvSpPr>
          <p:nvPr/>
        </p:nvSpPr>
        <p:spPr bwMode="auto">
          <a:xfrm>
            <a:off x="701675" y="2651125"/>
            <a:ext cx="660400" cy="512763"/>
          </a:xfrm>
          <a:prstGeom prst="downArrow">
            <a:avLst>
              <a:gd name="adj1" fmla="val 50000"/>
              <a:gd name="adj2" fmla="val 50000"/>
            </a:avLst>
          </a:prstGeom>
          <a:solidFill>
            <a:schemeClr val="accent1"/>
          </a:solidFill>
          <a:ln w="9525">
            <a:solidFill>
              <a:schemeClr val="tx1"/>
            </a:solidFill>
            <a:round/>
            <a:headEnd/>
            <a:tailEnd/>
          </a:ln>
        </p:spPr>
        <p:txBody>
          <a:bodyPr>
            <a:prstTxWarp prst="textNoShape">
              <a:avLst/>
            </a:prstTxWarp>
          </a:bodyPr>
          <a:lstStyle/>
          <a:p>
            <a:pPr algn="ctr"/>
            <a:endParaRPr lang="en-US" sz="1800" b="0">
              <a:solidFill>
                <a:schemeClr val="tx1"/>
              </a:solidFill>
            </a:endParaRPr>
          </a:p>
        </p:txBody>
      </p:sp>
      <p:sp>
        <p:nvSpPr>
          <p:cNvPr id="85016" name="Down Arrow 31"/>
          <p:cNvSpPr>
            <a:spLocks noChangeArrowheads="1"/>
          </p:cNvSpPr>
          <p:nvPr/>
        </p:nvSpPr>
        <p:spPr bwMode="auto">
          <a:xfrm>
            <a:off x="701675" y="4451350"/>
            <a:ext cx="660400" cy="490538"/>
          </a:xfrm>
          <a:prstGeom prst="downArrow">
            <a:avLst>
              <a:gd name="adj1" fmla="val 50000"/>
              <a:gd name="adj2" fmla="val 50000"/>
            </a:avLst>
          </a:prstGeom>
          <a:solidFill>
            <a:schemeClr val="accent1"/>
          </a:solidFill>
          <a:ln w="9525">
            <a:solidFill>
              <a:schemeClr val="tx1"/>
            </a:solidFill>
            <a:round/>
            <a:headEnd/>
            <a:tailEnd/>
          </a:ln>
        </p:spPr>
        <p:txBody>
          <a:bodyPr>
            <a:prstTxWarp prst="textNoShape">
              <a:avLst/>
            </a:prstTxWarp>
          </a:bodyPr>
          <a:lstStyle/>
          <a:p>
            <a:pPr algn="ctr"/>
            <a:endParaRPr lang="en-US" sz="1800" b="0">
              <a:solidFill>
                <a:schemeClr val="tx1"/>
              </a:solidFill>
            </a:endParaRPr>
          </a:p>
        </p:txBody>
      </p:sp>
      <p:pic>
        <p:nvPicPr>
          <p:cNvPr id="85017" name="Picture 2" descr="RedTCA"/>
          <p:cNvPicPr>
            <a:picLocks noChangeAspect="1" noChangeArrowheads="1"/>
          </p:cNvPicPr>
          <p:nvPr/>
        </p:nvPicPr>
        <p:blipFill>
          <a:blip r:embed="rId4" cstate="print"/>
          <a:srcRect/>
          <a:stretch>
            <a:fillRect/>
          </a:stretch>
        </p:blipFill>
        <p:spPr bwMode="auto">
          <a:xfrm>
            <a:off x="2819400" y="3171825"/>
            <a:ext cx="1143000" cy="1111250"/>
          </a:xfrm>
          <a:prstGeom prst="rect">
            <a:avLst/>
          </a:prstGeom>
          <a:noFill/>
          <a:ln w="9525">
            <a:noFill/>
            <a:miter lim="800000"/>
            <a:headEnd/>
            <a:tailEnd/>
          </a:ln>
        </p:spPr>
      </p:pic>
      <p:pic>
        <p:nvPicPr>
          <p:cNvPr id="85018" name="Picture 16" descr="ecoli"/>
          <p:cNvPicPr>
            <a:picLocks noChangeAspect="1" noChangeArrowheads="1"/>
          </p:cNvPicPr>
          <p:nvPr/>
        </p:nvPicPr>
        <p:blipFill>
          <a:blip r:embed="rId5" cstate="print"/>
          <a:srcRect/>
          <a:stretch>
            <a:fillRect/>
          </a:stretch>
        </p:blipFill>
        <p:spPr bwMode="auto">
          <a:xfrm>
            <a:off x="2970213" y="1538288"/>
            <a:ext cx="841375" cy="838200"/>
          </a:xfrm>
          <a:prstGeom prst="rect">
            <a:avLst/>
          </a:prstGeom>
          <a:noFill/>
          <a:ln w="9525">
            <a:noFill/>
            <a:miter lim="800000"/>
            <a:headEnd/>
            <a:tailEnd/>
          </a:ln>
        </p:spPr>
      </p:pic>
      <p:pic>
        <p:nvPicPr>
          <p:cNvPr id="85019" name="Picture 23" descr="1475-2859-7-36-1-l"/>
          <p:cNvPicPr>
            <a:picLocks noChangeAspect="1" noChangeArrowheads="1"/>
          </p:cNvPicPr>
          <p:nvPr/>
        </p:nvPicPr>
        <p:blipFill>
          <a:blip r:embed="rId6" cstate="print"/>
          <a:srcRect/>
          <a:stretch>
            <a:fillRect/>
          </a:stretch>
        </p:blipFill>
        <p:spPr bwMode="auto">
          <a:xfrm>
            <a:off x="2940050" y="4883150"/>
            <a:ext cx="900113" cy="1285875"/>
          </a:xfrm>
          <a:prstGeom prst="rect">
            <a:avLst/>
          </a:prstGeom>
          <a:noFill/>
          <a:ln w="9525">
            <a:solidFill>
              <a:schemeClr val="tx1"/>
            </a:solidFill>
            <a:miter lim="800000"/>
            <a:headEnd/>
            <a:tailEnd/>
          </a:ln>
        </p:spPr>
      </p:pic>
      <p:sp>
        <p:nvSpPr>
          <p:cNvPr id="29" name="Rectangle 17"/>
          <p:cNvSpPr>
            <a:spLocks noGrp="1" noChangeArrowheads="1"/>
          </p:cNvSpPr>
          <p:nvPr>
            <p:ph type="sldNum" sz="quarter" idx="4294967295"/>
          </p:nvPr>
        </p:nvSpPr>
        <p:spPr>
          <a:xfrm>
            <a:off x="3784600" y="6334125"/>
            <a:ext cx="2133600" cy="336550"/>
          </a:xfrm>
          <a:prstGeom prst="rect">
            <a:avLst/>
          </a:prstGeom>
        </p:spPr>
        <p:txBody>
          <a:bodyPr/>
          <a:lstStyle/>
          <a:p>
            <a:fld id="{D68AC290-A9FE-CB44-8307-EC20BE0A0C6D}" type="slidenum">
              <a:rPr lang="en-US" sz="1200">
                <a:solidFill>
                  <a:srgbClr val="5C5C5C"/>
                </a:solidFill>
              </a:rPr>
              <a:pPr/>
              <a:t>11</a:t>
            </a:fld>
            <a:endParaRPr lang="en-US" sz="1200">
              <a:solidFill>
                <a:srgbClr val="5C5C5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13"/>
          <p:cNvSpPr>
            <a:spLocks noChangeArrowheads="1"/>
          </p:cNvSpPr>
          <p:nvPr/>
        </p:nvSpPr>
        <p:spPr bwMode="auto">
          <a:xfrm>
            <a:off x="33338" y="44450"/>
            <a:ext cx="5708650" cy="936625"/>
          </a:xfrm>
          <a:prstGeom prst="rect">
            <a:avLst/>
          </a:prstGeom>
          <a:noFill/>
          <a:ln w="9525">
            <a:noFill/>
            <a:miter lim="800000"/>
            <a:headEnd/>
            <a:tailEnd/>
          </a:ln>
        </p:spPr>
        <p:txBody>
          <a:bodyPr>
            <a:prstTxWarp prst="textNoShape">
              <a:avLst/>
            </a:prstTxWarp>
          </a:bodyPr>
          <a:lstStyle/>
          <a:p>
            <a:r>
              <a:rPr lang="en-US" dirty="0">
                <a:solidFill>
                  <a:srgbClr val="FFFFFF"/>
                </a:solidFill>
              </a:rPr>
              <a:t>The </a:t>
            </a:r>
            <a:r>
              <a:rPr lang="en-US" dirty="0" err="1">
                <a:solidFill>
                  <a:srgbClr val="FFFFFF"/>
                </a:solidFill>
              </a:rPr>
              <a:t>Electrofuels</a:t>
            </a:r>
            <a:r>
              <a:rPr lang="en-US" dirty="0">
                <a:solidFill>
                  <a:srgbClr val="FFFFFF"/>
                </a:solidFill>
              </a:rPr>
              <a:t> PIs are leading scientists from multiple disciplines</a:t>
            </a:r>
          </a:p>
        </p:txBody>
      </p:sp>
      <p:sp>
        <p:nvSpPr>
          <p:cNvPr id="86019" name="Text Box 32"/>
          <p:cNvSpPr txBox="1">
            <a:spLocks noChangeArrowheads="1"/>
          </p:cNvSpPr>
          <p:nvPr/>
        </p:nvSpPr>
        <p:spPr bwMode="auto">
          <a:xfrm>
            <a:off x="4335463" y="2024063"/>
            <a:ext cx="1325562"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James Liao (UCLA)</a:t>
            </a:r>
          </a:p>
        </p:txBody>
      </p:sp>
      <p:sp>
        <p:nvSpPr>
          <p:cNvPr id="86020" name="Text Box 34"/>
          <p:cNvSpPr txBox="1">
            <a:spLocks noChangeArrowheads="1"/>
          </p:cNvSpPr>
          <p:nvPr/>
        </p:nvSpPr>
        <p:spPr bwMode="auto">
          <a:xfrm>
            <a:off x="4335463" y="3432175"/>
            <a:ext cx="1325562" cy="739775"/>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Pamela Silver (Harvard)</a:t>
            </a:r>
          </a:p>
        </p:txBody>
      </p:sp>
      <p:sp>
        <p:nvSpPr>
          <p:cNvPr id="86021" name="Text Box 37"/>
          <p:cNvSpPr txBox="1">
            <a:spLocks noChangeArrowheads="1"/>
          </p:cNvSpPr>
          <p:nvPr/>
        </p:nvSpPr>
        <p:spPr bwMode="auto">
          <a:xfrm>
            <a:off x="3292475" y="1360488"/>
            <a:ext cx="2544763" cy="366712"/>
          </a:xfrm>
          <a:prstGeom prst="rect">
            <a:avLst/>
          </a:prstGeom>
          <a:solidFill>
            <a:srgbClr val="000080"/>
          </a:solidFill>
          <a:ln w="9525">
            <a:noFill/>
            <a:miter lim="800000"/>
            <a:headEnd/>
            <a:tailEnd/>
          </a:ln>
        </p:spPr>
        <p:txBody>
          <a:bodyPr>
            <a:prstTxWarp prst="textNoShape">
              <a:avLst/>
            </a:prstTxWarp>
            <a:spAutoFit/>
          </a:bodyPr>
          <a:lstStyle/>
          <a:p>
            <a:pPr>
              <a:spcBef>
                <a:spcPct val="50000"/>
              </a:spcBef>
            </a:pPr>
            <a:r>
              <a:rPr lang="en-US" sz="1800" b="0">
                <a:solidFill>
                  <a:schemeClr val="bg1"/>
                </a:solidFill>
              </a:rPr>
              <a:t>Synthetic Biologists</a:t>
            </a:r>
          </a:p>
        </p:txBody>
      </p:sp>
      <p:pic>
        <p:nvPicPr>
          <p:cNvPr id="86022" name="Picture 53" descr="James Liao"/>
          <p:cNvPicPr>
            <a:picLocks noChangeAspect="1" noChangeArrowheads="1"/>
          </p:cNvPicPr>
          <p:nvPr/>
        </p:nvPicPr>
        <p:blipFill>
          <a:blip r:embed="rId3" cstate="print"/>
          <a:srcRect/>
          <a:stretch>
            <a:fillRect/>
          </a:stretch>
        </p:blipFill>
        <p:spPr bwMode="auto">
          <a:xfrm>
            <a:off x="3292475" y="2024063"/>
            <a:ext cx="889000" cy="1109662"/>
          </a:xfrm>
          <a:prstGeom prst="rect">
            <a:avLst/>
          </a:prstGeom>
          <a:noFill/>
          <a:ln w="9525">
            <a:noFill/>
            <a:miter lim="800000"/>
            <a:headEnd/>
            <a:tailEnd/>
          </a:ln>
        </p:spPr>
      </p:pic>
      <p:pic>
        <p:nvPicPr>
          <p:cNvPr id="86023" name="Picture 56" descr="Pam Silver"/>
          <p:cNvPicPr>
            <a:picLocks noChangeAspect="1" noChangeArrowheads="1"/>
          </p:cNvPicPr>
          <p:nvPr/>
        </p:nvPicPr>
        <p:blipFill>
          <a:blip r:embed="rId4" cstate="print"/>
          <a:srcRect/>
          <a:stretch>
            <a:fillRect/>
          </a:stretch>
        </p:blipFill>
        <p:spPr bwMode="auto">
          <a:xfrm>
            <a:off x="3292475" y="3432175"/>
            <a:ext cx="854075" cy="957263"/>
          </a:xfrm>
          <a:prstGeom prst="rect">
            <a:avLst/>
          </a:prstGeom>
          <a:noFill/>
          <a:ln w="9525">
            <a:noFill/>
            <a:miter lim="800000"/>
            <a:headEnd/>
            <a:tailEnd/>
          </a:ln>
        </p:spPr>
      </p:pic>
      <p:sp>
        <p:nvSpPr>
          <p:cNvPr id="86024" name="Text Box 34"/>
          <p:cNvSpPr txBox="1">
            <a:spLocks noChangeArrowheads="1"/>
          </p:cNvSpPr>
          <p:nvPr/>
        </p:nvSpPr>
        <p:spPr bwMode="auto">
          <a:xfrm>
            <a:off x="4335463" y="4816475"/>
            <a:ext cx="1325562" cy="739775"/>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George Church (Harvard)</a:t>
            </a:r>
          </a:p>
        </p:txBody>
      </p:sp>
      <p:pic>
        <p:nvPicPr>
          <p:cNvPr id="86025" name="Picture 5"/>
          <p:cNvPicPr>
            <a:picLocks noChangeAspect="1" noChangeArrowheads="1"/>
          </p:cNvPicPr>
          <p:nvPr/>
        </p:nvPicPr>
        <p:blipFill>
          <a:blip r:embed="rId5" cstate="print"/>
          <a:srcRect l="7143" r="20238" b="17348"/>
          <a:stretch>
            <a:fillRect/>
          </a:stretch>
        </p:blipFill>
        <p:spPr bwMode="auto">
          <a:xfrm>
            <a:off x="3292475" y="4816475"/>
            <a:ext cx="1023938" cy="1133475"/>
          </a:xfrm>
          <a:prstGeom prst="rect">
            <a:avLst/>
          </a:prstGeom>
          <a:noFill/>
          <a:ln w="9525">
            <a:noFill/>
            <a:miter lim="800000"/>
            <a:headEnd/>
            <a:tailEnd/>
          </a:ln>
        </p:spPr>
      </p:pic>
      <p:sp>
        <p:nvSpPr>
          <p:cNvPr id="86026" name="Text Box 36"/>
          <p:cNvSpPr txBox="1">
            <a:spLocks noChangeArrowheads="1"/>
          </p:cNvSpPr>
          <p:nvPr/>
        </p:nvSpPr>
        <p:spPr bwMode="auto">
          <a:xfrm>
            <a:off x="441325" y="1360488"/>
            <a:ext cx="2493963" cy="366712"/>
          </a:xfrm>
          <a:prstGeom prst="rect">
            <a:avLst/>
          </a:prstGeom>
          <a:solidFill>
            <a:srgbClr val="000080"/>
          </a:solidFill>
          <a:ln w="9525">
            <a:noFill/>
            <a:miter lim="800000"/>
            <a:headEnd/>
            <a:tailEnd/>
          </a:ln>
        </p:spPr>
        <p:txBody>
          <a:bodyPr>
            <a:prstTxWarp prst="textNoShape">
              <a:avLst/>
            </a:prstTxWarp>
            <a:spAutoFit/>
          </a:bodyPr>
          <a:lstStyle/>
          <a:p>
            <a:pPr>
              <a:spcBef>
                <a:spcPct val="50000"/>
              </a:spcBef>
            </a:pPr>
            <a:r>
              <a:rPr lang="en-US" sz="1800" b="0">
                <a:solidFill>
                  <a:schemeClr val="bg1"/>
                </a:solidFill>
              </a:rPr>
              <a:t>Biochemists </a:t>
            </a:r>
          </a:p>
        </p:txBody>
      </p:sp>
      <p:sp>
        <p:nvSpPr>
          <p:cNvPr id="86027" name="Text Box 30"/>
          <p:cNvSpPr txBox="1">
            <a:spLocks noChangeArrowheads="1"/>
          </p:cNvSpPr>
          <p:nvPr/>
        </p:nvSpPr>
        <p:spPr bwMode="auto">
          <a:xfrm>
            <a:off x="1395413" y="2024063"/>
            <a:ext cx="1465262" cy="738187"/>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David Baker (Washington)</a:t>
            </a:r>
          </a:p>
        </p:txBody>
      </p:sp>
      <p:sp>
        <p:nvSpPr>
          <p:cNvPr id="86028" name="Text Box 30"/>
          <p:cNvSpPr txBox="1">
            <a:spLocks noChangeArrowheads="1"/>
          </p:cNvSpPr>
          <p:nvPr/>
        </p:nvSpPr>
        <p:spPr bwMode="auto">
          <a:xfrm>
            <a:off x="1395413" y="3432175"/>
            <a:ext cx="1585912" cy="739775"/>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Greg Stephanopoulos (MIT)</a:t>
            </a:r>
          </a:p>
        </p:txBody>
      </p:sp>
      <p:pic>
        <p:nvPicPr>
          <p:cNvPr id="86029" name="Picture 3"/>
          <p:cNvPicPr>
            <a:picLocks noChangeAspect="1" noChangeArrowheads="1"/>
          </p:cNvPicPr>
          <p:nvPr/>
        </p:nvPicPr>
        <p:blipFill>
          <a:blip r:embed="rId6" cstate="print"/>
          <a:srcRect/>
          <a:stretch>
            <a:fillRect/>
          </a:stretch>
        </p:blipFill>
        <p:spPr bwMode="auto">
          <a:xfrm>
            <a:off x="441325" y="2024063"/>
            <a:ext cx="738188" cy="1108075"/>
          </a:xfrm>
          <a:prstGeom prst="rect">
            <a:avLst/>
          </a:prstGeom>
          <a:noFill/>
          <a:ln w="9525">
            <a:noFill/>
            <a:miter lim="800000"/>
            <a:headEnd/>
            <a:tailEnd/>
          </a:ln>
        </p:spPr>
      </p:pic>
      <p:sp>
        <p:nvSpPr>
          <p:cNvPr id="86030" name="Text Box 31"/>
          <p:cNvSpPr txBox="1">
            <a:spLocks noChangeArrowheads="1"/>
          </p:cNvSpPr>
          <p:nvPr/>
        </p:nvSpPr>
        <p:spPr bwMode="auto">
          <a:xfrm>
            <a:off x="1395413" y="4816475"/>
            <a:ext cx="1630362" cy="585788"/>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Anthony Sinskey (MIT)</a:t>
            </a:r>
            <a:r>
              <a:rPr lang="en-US" sz="1800" b="0">
                <a:solidFill>
                  <a:schemeClr val="tx1"/>
                </a:solidFill>
              </a:rPr>
              <a:t> </a:t>
            </a:r>
          </a:p>
        </p:txBody>
      </p:sp>
      <p:pic>
        <p:nvPicPr>
          <p:cNvPr id="86031" name="Picture 2"/>
          <p:cNvPicPr>
            <a:picLocks noChangeAspect="1" noChangeArrowheads="1"/>
          </p:cNvPicPr>
          <p:nvPr/>
        </p:nvPicPr>
        <p:blipFill>
          <a:blip r:embed="rId7" cstate="print"/>
          <a:srcRect/>
          <a:stretch>
            <a:fillRect/>
          </a:stretch>
        </p:blipFill>
        <p:spPr bwMode="auto">
          <a:xfrm>
            <a:off x="441325" y="4816475"/>
            <a:ext cx="936625" cy="1171575"/>
          </a:xfrm>
          <a:prstGeom prst="rect">
            <a:avLst/>
          </a:prstGeom>
          <a:noFill/>
          <a:ln w="9525">
            <a:noFill/>
            <a:miter lim="800000"/>
            <a:headEnd/>
            <a:tailEnd/>
          </a:ln>
        </p:spPr>
      </p:pic>
      <p:pic>
        <p:nvPicPr>
          <p:cNvPr id="86032" name="Picture 2" descr="Gregory Stephanopoulos"/>
          <p:cNvPicPr>
            <a:picLocks noChangeAspect="1" noChangeArrowheads="1"/>
          </p:cNvPicPr>
          <p:nvPr/>
        </p:nvPicPr>
        <p:blipFill>
          <a:blip r:embed="rId8" cstate="print"/>
          <a:srcRect/>
          <a:stretch>
            <a:fillRect/>
          </a:stretch>
        </p:blipFill>
        <p:spPr bwMode="auto">
          <a:xfrm>
            <a:off x="441325" y="3432175"/>
            <a:ext cx="963613" cy="1123950"/>
          </a:xfrm>
          <a:prstGeom prst="rect">
            <a:avLst/>
          </a:prstGeom>
          <a:noFill/>
          <a:ln w="9525">
            <a:noFill/>
            <a:miter lim="800000"/>
            <a:headEnd/>
            <a:tailEnd/>
          </a:ln>
        </p:spPr>
      </p:pic>
      <p:sp>
        <p:nvSpPr>
          <p:cNvPr id="86033" name="Text Box 29"/>
          <p:cNvSpPr txBox="1">
            <a:spLocks noChangeArrowheads="1"/>
          </p:cNvSpPr>
          <p:nvPr/>
        </p:nvSpPr>
        <p:spPr bwMode="auto">
          <a:xfrm>
            <a:off x="7177088" y="2024063"/>
            <a:ext cx="1181100" cy="738187"/>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Mike Adams (Georgia) </a:t>
            </a:r>
          </a:p>
        </p:txBody>
      </p:sp>
      <p:sp>
        <p:nvSpPr>
          <p:cNvPr id="86034" name="Text Box 30"/>
          <p:cNvSpPr txBox="1">
            <a:spLocks noChangeArrowheads="1"/>
          </p:cNvSpPr>
          <p:nvPr/>
        </p:nvSpPr>
        <p:spPr bwMode="auto">
          <a:xfrm>
            <a:off x="7177088" y="3432175"/>
            <a:ext cx="1181100" cy="739775"/>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Robert Kelly (NCSU)</a:t>
            </a:r>
          </a:p>
        </p:txBody>
      </p:sp>
      <p:sp>
        <p:nvSpPr>
          <p:cNvPr id="86035" name="Text Box 31"/>
          <p:cNvSpPr txBox="1">
            <a:spLocks noChangeArrowheads="1"/>
          </p:cNvSpPr>
          <p:nvPr/>
        </p:nvSpPr>
        <p:spPr bwMode="auto">
          <a:xfrm>
            <a:off x="7177088" y="4816475"/>
            <a:ext cx="1314450" cy="1016000"/>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tx1"/>
                </a:solidFill>
              </a:rPr>
              <a:t>Dr. Derek Lovley (UMass Amherst)</a:t>
            </a:r>
            <a:r>
              <a:rPr lang="en-US" sz="1800" b="0">
                <a:solidFill>
                  <a:schemeClr val="tx1"/>
                </a:solidFill>
              </a:rPr>
              <a:t> </a:t>
            </a:r>
          </a:p>
        </p:txBody>
      </p:sp>
      <p:sp>
        <p:nvSpPr>
          <p:cNvPr id="86036" name="Text Box 36"/>
          <p:cNvSpPr txBox="1">
            <a:spLocks noChangeArrowheads="1"/>
          </p:cNvSpPr>
          <p:nvPr/>
        </p:nvSpPr>
        <p:spPr bwMode="auto">
          <a:xfrm>
            <a:off x="6159500" y="1363663"/>
            <a:ext cx="2400300" cy="366712"/>
          </a:xfrm>
          <a:prstGeom prst="rect">
            <a:avLst/>
          </a:prstGeom>
          <a:solidFill>
            <a:srgbClr val="000080"/>
          </a:solidFill>
          <a:ln w="9525">
            <a:noFill/>
            <a:miter lim="800000"/>
            <a:headEnd/>
            <a:tailEnd/>
          </a:ln>
        </p:spPr>
        <p:txBody>
          <a:bodyPr>
            <a:prstTxWarp prst="textNoShape">
              <a:avLst/>
            </a:prstTxWarp>
            <a:spAutoFit/>
          </a:bodyPr>
          <a:lstStyle/>
          <a:p>
            <a:pPr>
              <a:spcBef>
                <a:spcPct val="50000"/>
              </a:spcBef>
            </a:pPr>
            <a:r>
              <a:rPr lang="en-US" sz="1800" b="0">
                <a:solidFill>
                  <a:schemeClr val="bg1"/>
                </a:solidFill>
              </a:rPr>
              <a:t>Microbiologists </a:t>
            </a:r>
          </a:p>
        </p:txBody>
      </p:sp>
      <p:pic>
        <p:nvPicPr>
          <p:cNvPr id="86037" name="Picture 46" descr="Robert Kelly"/>
          <p:cNvPicPr>
            <a:picLocks noChangeAspect="1" noChangeArrowheads="1"/>
          </p:cNvPicPr>
          <p:nvPr/>
        </p:nvPicPr>
        <p:blipFill>
          <a:blip r:embed="rId9" cstate="print"/>
          <a:srcRect/>
          <a:stretch>
            <a:fillRect/>
          </a:stretch>
        </p:blipFill>
        <p:spPr bwMode="auto">
          <a:xfrm>
            <a:off x="6159500" y="3432175"/>
            <a:ext cx="774700" cy="965200"/>
          </a:xfrm>
          <a:prstGeom prst="rect">
            <a:avLst/>
          </a:prstGeom>
          <a:noFill/>
          <a:ln w="9525">
            <a:noFill/>
            <a:miter lim="800000"/>
            <a:headEnd/>
            <a:tailEnd/>
          </a:ln>
        </p:spPr>
      </p:pic>
      <p:pic>
        <p:nvPicPr>
          <p:cNvPr id="86038" name="Picture 50" descr="Derek Lovley"/>
          <p:cNvPicPr>
            <a:picLocks noChangeAspect="1" noChangeArrowheads="1"/>
          </p:cNvPicPr>
          <p:nvPr/>
        </p:nvPicPr>
        <p:blipFill>
          <a:blip r:embed="rId10" cstate="print"/>
          <a:srcRect/>
          <a:stretch>
            <a:fillRect/>
          </a:stretch>
        </p:blipFill>
        <p:spPr bwMode="auto">
          <a:xfrm>
            <a:off x="6159500" y="4816475"/>
            <a:ext cx="846138" cy="1087438"/>
          </a:xfrm>
          <a:prstGeom prst="rect">
            <a:avLst/>
          </a:prstGeom>
          <a:noFill/>
          <a:ln w="9525">
            <a:noFill/>
            <a:miter lim="800000"/>
            <a:headEnd/>
            <a:tailEnd/>
          </a:ln>
        </p:spPr>
      </p:pic>
      <p:pic>
        <p:nvPicPr>
          <p:cNvPr id="86039" name="Picture 2"/>
          <p:cNvPicPr>
            <a:picLocks noChangeAspect="1" noChangeArrowheads="1"/>
          </p:cNvPicPr>
          <p:nvPr/>
        </p:nvPicPr>
        <p:blipFill>
          <a:blip r:embed="rId11" cstate="print"/>
          <a:srcRect/>
          <a:stretch>
            <a:fillRect/>
          </a:stretch>
        </p:blipFill>
        <p:spPr bwMode="auto">
          <a:xfrm>
            <a:off x="6159500" y="2024063"/>
            <a:ext cx="868363" cy="971550"/>
          </a:xfrm>
          <a:prstGeom prst="rect">
            <a:avLst/>
          </a:prstGeom>
          <a:noFill/>
          <a:ln w="9525">
            <a:noFill/>
            <a:miter lim="800000"/>
            <a:headEnd/>
            <a:tailEnd/>
          </a:ln>
        </p:spPr>
      </p:pic>
      <p:sp>
        <p:nvSpPr>
          <p:cNvPr id="25" name="Rectangle 17"/>
          <p:cNvSpPr>
            <a:spLocks noGrp="1" noChangeArrowheads="1"/>
          </p:cNvSpPr>
          <p:nvPr>
            <p:ph type="sldNum" sz="quarter" idx="4294967295"/>
          </p:nvPr>
        </p:nvSpPr>
        <p:spPr>
          <a:xfrm>
            <a:off x="3784600" y="6334125"/>
            <a:ext cx="2133600" cy="336550"/>
          </a:xfrm>
          <a:prstGeom prst="rect">
            <a:avLst/>
          </a:prstGeom>
        </p:spPr>
        <p:txBody>
          <a:bodyPr/>
          <a:lstStyle/>
          <a:p>
            <a:fld id="{D7436B5C-DE80-534E-867F-91231DF7240E}" type="slidenum">
              <a:rPr lang="en-US" sz="1200">
                <a:solidFill>
                  <a:srgbClr val="5C5C5C"/>
                </a:solidFill>
              </a:rPr>
              <a:pPr/>
              <a:t>12</a:t>
            </a:fld>
            <a:endParaRPr lang="en-US" sz="1200">
              <a:solidFill>
                <a:srgbClr val="5C5C5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245225"/>
            <a:ext cx="2133600" cy="476250"/>
          </a:xfrm>
          <a:prstGeom prst="rect">
            <a:avLst/>
          </a:prstGeom>
        </p:spPr>
        <p:txBody>
          <a:bodyPr/>
          <a:lstStyle/>
          <a:p>
            <a:pPr>
              <a:defRPr/>
            </a:pPr>
            <a:fld id="{CB738171-757E-4566-9F43-CD25273DB5A0}" type="slidenum">
              <a:rPr lang="en-US" smtClean="0">
                <a:solidFill>
                  <a:srgbClr val="000000"/>
                </a:solidFill>
                <a:latin typeface="Calibri"/>
                <a:cs typeface="Calibri"/>
              </a:rPr>
              <a:pPr>
                <a:defRPr/>
              </a:pPr>
              <a:t>13</a:t>
            </a:fld>
            <a:endParaRPr lang="en-US">
              <a:solidFill>
                <a:srgbClr val="000000"/>
              </a:solidFill>
              <a:latin typeface="Calibri"/>
              <a:cs typeface="Calibri"/>
            </a:endParaRPr>
          </a:p>
        </p:txBody>
      </p:sp>
      <p:sp>
        <p:nvSpPr>
          <p:cNvPr id="8" name="Rectangle 7"/>
          <p:cNvSpPr/>
          <p:nvPr/>
        </p:nvSpPr>
        <p:spPr>
          <a:xfrm>
            <a:off x="0" y="1183051"/>
            <a:ext cx="3731535" cy="646331"/>
          </a:xfrm>
          <a:prstGeom prst="rect">
            <a:avLst/>
          </a:prstGeom>
        </p:spPr>
        <p:txBody>
          <a:bodyPr wrap="square">
            <a:spAutoFit/>
          </a:bodyPr>
          <a:lstStyle/>
          <a:p>
            <a:r>
              <a:rPr lang="en-US" sz="1800" dirty="0" smtClean="0">
                <a:solidFill>
                  <a:srgbClr val="000000"/>
                </a:solidFill>
                <a:latin typeface="Calibri"/>
                <a:cs typeface="Calibri"/>
              </a:rPr>
              <a:t>Grid-Scale </a:t>
            </a:r>
            <a:r>
              <a:rPr lang="en-US" sz="1800" dirty="0" err="1" smtClean="0">
                <a:solidFill>
                  <a:srgbClr val="000000"/>
                </a:solidFill>
                <a:latin typeface="Calibri"/>
                <a:cs typeface="Calibri"/>
              </a:rPr>
              <a:t>Rampable</a:t>
            </a:r>
            <a:r>
              <a:rPr lang="en-US" sz="1800" dirty="0" smtClean="0">
                <a:solidFill>
                  <a:srgbClr val="000000"/>
                </a:solidFill>
                <a:latin typeface="Calibri"/>
                <a:cs typeface="Calibri"/>
              </a:rPr>
              <a:t> Intermittent </a:t>
            </a:r>
            <a:br>
              <a:rPr lang="en-US" sz="1800" dirty="0" smtClean="0">
                <a:solidFill>
                  <a:srgbClr val="000000"/>
                </a:solidFill>
                <a:latin typeface="Calibri"/>
                <a:cs typeface="Calibri"/>
              </a:rPr>
            </a:br>
            <a:r>
              <a:rPr lang="en-US" sz="1800" dirty="0" err="1" smtClean="0">
                <a:solidFill>
                  <a:srgbClr val="000000"/>
                </a:solidFill>
                <a:latin typeface="Calibri"/>
                <a:cs typeface="Calibri"/>
              </a:rPr>
              <a:t>Dispatchable</a:t>
            </a:r>
            <a:r>
              <a:rPr lang="en-US" sz="1800" dirty="0" smtClean="0">
                <a:solidFill>
                  <a:srgbClr val="000000"/>
                </a:solidFill>
                <a:latin typeface="Calibri"/>
                <a:cs typeface="Calibri"/>
              </a:rPr>
              <a:t> Storage (GRIDS)</a:t>
            </a:r>
            <a:endParaRPr lang="en-US" sz="1800" dirty="0">
              <a:solidFill>
                <a:srgbClr val="000000"/>
              </a:solidFill>
              <a:latin typeface="Calibri"/>
              <a:cs typeface="Calibri"/>
            </a:endParaRPr>
          </a:p>
        </p:txBody>
      </p:sp>
      <p:sp>
        <p:nvSpPr>
          <p:cNvPr id="68" name="TextBox 67"/>
          <p:cNvSpPr txBox="1"/>
          <p:nvPr/>
        </p:nvSpPr>
        <p:spPr>
          <a:xfrm>
            <a:off x="228954" y="5011843"/>
            <a:ext cx="2957394" cy="584776"/>
          </a:xfrm>
          <a:prstGeom prst="rect">
            <a:avLst/>
          </a:prstGeom>
          <a:noFill/>
        </p:spPr>
        <p:txBody>
          <a:bodyPr wrap="square" rtlCol="0">
            <a:spAutoFit/>
          </a:bodyPr>
          <a:lstStyle/>
          <a:p>
            <a:r>
              <a:rPr lang="en-US" sz="1600" dirty="0" smtClean="0">
                <a:solidFill>
                  <a:srgbClr val="800000"/>
                </a:solidFill>
                <a:latin typeface="Calibri"/>
                <a:cs typeface="Calibri"/>
              </a:rPr>
              <a:t>Program Director: </a:t>
            </a:r>
            <a:r>
              <a:rPr lang="en-US" sz="1600" b="0" dirty="0" smtClean="0">
                <a:solidFill>
                  <a:srgbClr val="800000"/>
                </a:solidFill>
                <a:latin typeface="Calibri"/>
                <a:cs typeface="Calibri"/>
              </a:rPr>
              <a:t>Mark Johnson (Prof. of Mat </a:t>
            </a:r>
            <a:r>
              <a:rPr lang="en-US" sz="1600" b="0" dirty="0" err="1" smtClean="0">
                <a:solidFill>
                  <a:srgbClr val="800000"/>
                </a:solidFill>
                <a:latin typeface="Calibri"/>
                <a:cs typeface="Calibri"/>
              </a:rPr>
              <a:t>Sci</a:t>
            </a:r>
            <a:r>
              <a:rPr lang="en-US" sz="1600" b="0" dirty="0" smtClean="0">
                <a:solidFill>
                  <a:srgbClr val="800000"/>
                </a:solidFill>
                <a:latin typeface="Calibri"/>
                <a:cs typeface="Calibri"/>
              </a:rPr>
              <a:t>, NCSU)</a:t>
            </a:r>
            <a:endParaRPr lang="en-US" sz="1600" b="0" dirty="0">
              <a:solidFill>
                <a:srgbClr val="800000"/>
              </a:solidFill>
              <a:latin typeface="Calibri"/>
              <a:cs typeface="Calibri"/>
            </a:endParaRPr>
          </a:p>
        </p:txBody>
      </p:sp>
      <p:pic>
        <p:nvPicPr>
          <p:cNvPr id="67" name="Picture 66"/>
          <p:cNvPicPr>
            <a:picLocks noChangeAspect="1"/>
          </p:cNvPicPr>
          <p:nvPr/>
        </p:nvPicPr>
        <p:blipFill>
          <a:blip r:embed="rId2"/>
          <a:stretch>
            <a:fillRect/>
          </a:stretch>
        </p:blipFill>
        <p:spPr>
          <a:xfrm>
            <a:off x="-196271" y="1844624"/>
            <a:ext cx="3681366" cy="2992922"/>
          </a:xfrm>
          <a:prstGeom prst="rect">
            <a:avLst/>
          </a:prstGeom>
        </p:spPr>
      </p:pic>
      <p:pic>
        <p:nvPicPr>
          <p:cNvPr id="80" name="Picture 79"/>
          <p:cNvPicPr>
            <a:picLocks noChangeAspect="1"/>
          </p:cNvPicPr>
          <p:nvPr/>
        </p:nvPicPr>
        <p:blipFill>
          <a:blip r:embed="rId3"/>
          <a:stretch>
            <a:fillRect/>
          </a:stretch>
        </p:blipFill>
        <p:spPr>
          <a:xfrm>
            <a:off x="4040403" y="1861725"/>
            <a:ext cx="2071643" cy="3102820"/>
          </a:xfrm>
          <a:prstGeom prst="rect">
            <a:avLst/>
          </a:prstGeom>
        </p:spPr>
      </p:pic>
      <p:sp>
        <p:nvSpPr>
          <p:cNvPr id="81" name="TextBox 80"/>
          <p:cNvSpPr txBox="1"/>
          <p:nvPr/>
        </p:nvSpPr>
        <p:spPr>
          <a:xfrm>
            <a:off x="3564738" y="5029962"/>
            <a:ext cx="2349979" cy="830997"/>
          </a:xfrm>
          <a:prstGeom prst="rect">
            <a:avLst/>
          </a:prstGeom>
          <a:noFill/>
        </p:spPr>
        <p:txBody>
          <a:bodyPr wrap="square" rtlCol="0">
            <a:spAutoFit/>
          </a:bodyPr>
          <a:lstStyle/>
          <a:p>
            <a:r>
              <a:rPr lang="en-US" sz="1600" dirty="0" smtClean="0">
                <a:solidFill>
                  <a:srgbClr val="800000"/>
                </a:solidFill>
                <a:latin typeface="Calibri"/>
                <a:cs typeface="Calibri"/>
              </a:rPr>
              <a:t>Program Director: </a:t>
            </a:r>
            <a:r>
              <a:rPr lang="en-US" sz="1600" b="0" dirty="0" smtClean="0">
                <a:solidFill>
                  <a:srgbClr val="800000"/>
                </a:solidFill>
                <a:latin typeface="Calibri"/>
                <a:cs typeface="Calibri"/>
              </a:rPr>
              <a:t>Ravi </a:t>
            </a:r>
            <a:r>
              <a:rPr lang="en-US" sz="1600" b="0" dirty="0" err="1" smtClean="0">
                <a:solidFill>
                  <a:srgbClr val="800000"/>
                </a:solidFill>
                <a:latin typeface="Calibri"/>
                <a:cs typeface="Calibri"/>
              </a:rPr>
              <a:t>Prasher</a:t>
            </a:r>
            <a:r>
              <a:rPr lang="en-US" sz="1600" b="0" dirty="0" smtClean="0">
                <a:solidFill>
                  <a:srgbClr val="800000"/>
                </a:solidFill>
                <a:latin typeface="Calibri"/>
                <a:cs typeface="Calibri"/>
              </a:rPr>
              <a:t> (Formerly Intel, PhD-ASU)</a:t>
            </a:r>
            <a:endParaRPr lang="en-US" sz="1600" b="0" dirty="0">
              <a:solidFill>
                <a:srgbClr val="800000"/>
              </a:solidFill>
              <a:latin typeface="Calibri"/>
              <a:cs typeface="Calibri"/>
            </a:endParaRPr>
          </a:p>
        </p:txBody>
      </p:sp>
      <p:sp>
        <p:nvSpPr>
          <p:cNvPr id="82" name="Rectangle 81"/>
          <p:cNvSpPr/>
          <p:nvPr/>
        </p:nvSpPr>
        <p:spPr>
          <a:xfrm>
            <a:off x="3589769" y="1093852"/>
            <a:ext cx="2760231" cy="923330"/>
          </a:xfrm>
          <a:prstGeom prst="rect">
            <a:avLst/>
          </a:prstGeom>
        </p:spPr>
        <p:txBody>
          <a:bodyPr wrap="square">
            <a:spAutoFit/>
          </a:bodyPr>
          <a:lstStyle/>
          <a:p>
            <a:r>
              <a:rPr lang="en-US" sz="1800" dirty="0" smtClean="0">
                <a:solidFill>
                  <a:srgbClr val="000000"/>
                </a:solidFill>
                <a:latin typeface="Calibri"/>
                <a:cs typeface="Calibri"/>
              </a:rPr>
              <a:t>Building Energy Efficiency Through Innovative Thermo-devices (BEETIT)</a:t>
            </a:r>
            <a:endParaRPr lang="en-US" sz="1800" dirty="0">
              <a:solidFill>
                <a:srgbClr val="000000"/>
              </a:solidFill>
              <a:latin typeface="Calibri"/>
              <a:cs typeface="Calibri"/>
            </a:endParaRPr>
          </a:p>
        </p:txBody>
      </p:sp>
      <p:sp>
        <p:nvSpPr>
          <p:cNvPr id="83" name="TextBox 82"/>
          <p:cNvSpPr txBox="1"/>
          <p:nvPr/>
        </p:nvSpPr>
        <p:spPr>
          <a:xfrm>
            <a:off x="321834" y="260967"/>
            <a:ext cx="3432450" cy="523220"/>
          </a:xfrm>
          <a:prstGeom prst="rect">
            <a:avLst/>
          </a:prstGeom>
          <a:noFill/>
        </p:spPr>
        <p:txBody>
          <a:bodyPr wrap="none" rtlCol="0">
            <a:spAutoFit/>
          </a:bodyPr>
          <a:lstStyle/>
          <a:p>
            <a:r>
              <a:rPr lang="en-US" sz="2800" cap="all" dirty="0" smtClean="0">
                <a:solidFill>
                  <a:schemeClr val="bg1"/>
                </a:solidFill>
                <a:latin typeface="Calibri"/>
                <a:cs typeface="Calibri"/>
              </a:rPr>
              <a:t>Round 3 Programs</a:t>
            </a:r>
            <a:endParaRPr lang="en-US" sz="2800" cap="all" dirty="0">
              <a:solidFill>
                <a:schemeClr val="bg1"/>
              </a:solidFill>
              <a:latin typeface="Calibri"/>
              <a:cs typeface="Calibri"/>
            </a:endParaRPr>
          </a:p>
        </p:txBody>
      </p:sp>
      <p:sp>
        <p:nvSpPr>
          <p:cNvPr id="10" name="TextBox 9"/>
          <p:cNvSpPr txBox="1"/>
          <p:nvPr/>
        </p:nvSpPr>
        <p:spPr>
          <a:xfrm>
            <a:off x="2513784" y="5842337"/>
            <a:ext cx="3837008" cy="1015663"/>
          </a:xfrm>
          <a:prstGeom prst="rect">
            <a:avLst/>
          </a:prstGeom>
          <a:noFill/>
        </p:spPr>
        <p:txBody>
          <a:bodyPr wrap="none" rtlCol="0">
            <a:spAutoFit/>
          </a:bodyPr>
          <a:lstStyle/>
          <a:p>
            <a:r>
              <a:rPr lang="en-US" sz="2000" b="0" dirty="0" smtClean="0">
                <a:solidFill>
                  <a:srgbClr val="0000FF"/>
                </a:solidFill>
                <a:latin typeface="Calibri"/>
                <a:cs typeface="Calibri"/>
              </a:rPr>
              <a:t>Announced:  March 2, 2010</a:t>
            </a:r>
            <a:br>
              <a:rPr lang="en-US" sz="2000" b="0" dirty="0" smtClean="0">
                <a:solidFill>
                  <a:srgbClr val="0000FF"/>
                </a:solidFill>
                <a:latin typeface="Calibri"/>
                <a:cs typeface="Calibri"/>
              </a:rPr>
            </a:br>
            <a:r>
              <a:rPr lang="en-US" sz="2000" b="0" dirty="0" smtClean="0">
                <a:solidFill>
                  <a:srgbClr val="0000FF"/>
                </a:solidFill>
                <a:latin typeface="Calibri"/>
                <a:cs typeface="Calibri"/>
              </a:rPr>
              <a:t>Awardees Selected: July, 2010</a:t>
            </a:r>
            <a:br>
              <a:rPr lang="en-US" sz="2000" b="0" dirty="0" smtClean="0">
                <a:solidFill>
                  <a:srgbClr val="0000FF"/>
                </a:solidFill>
                <a:latin typeface="Calibri"/>
                <a:cs typeface="Calibri"/>
              </a:rPr>
            </a:br>
            <a:r>
              <a:rPr lang="en-US" sz="2000" b="0" dirty="0" smtClean="0">
                <a:solidFill>
                  <a:srgbClr val="0000FF"/>
                </a:solidFill>
                <a:latin typeface="Calibri"/>
                <a:cs typeface="Calibri"/>
              </a:rPr>
              <a:t>All Awards Made: September, 2010</a:t>
            </a:r>
            <a:endParaRPr lang="en-US" sz="2000" b="0" dirty="0">
              <a:solidFill>
                <a:srgbClr val="0000FF"/>
              </a:solidFill>
            </a:endParaRPr>
          </a:p>
        </p:txBody>
      </p:sp>
      <p:pic>
        <p:nvPicPr>
          <p:cNvPr id="11" name="Picture 10"/>
          <p:cNvPicPr>
            <a:picLocks noChangeAspect="1"/>
          </p:cNvPicPr>
          <p:nvPr/>
        </p:nvPicPr>
        <p:blipFill>
          <a:blip r:embed="rId4"/>
          <a:stretch>
            <a:fillRect/>
          </a:stretch>
        </p:blipFill>
        <p:spPr>
          <a:xfrm>
            <a:off x="6689118" y="1512454"/>
            <a:ext cx="2293246" cy="4006273"/>
          </a:xfrm>
          <a:prstGeom prst="rect">
            <a:avLst/>
          </a:prstGeom>
        </p:spPr>
      </p:pic>
      <p:sp>
        <p:nvSpPr>
          <p:cNvPr id="12" name="TextBox 11"/>
          <p:cNvSpPr txBox="1"/>
          <p:nvPr/>
        </p:nvSpPr>
        <p:spPr>
          <a:xfrm>
            <a:off x="6836575" y="1095116"/>
            <a:ext cx="1882772" cy="369332"/>
          </a:xfrm>
          <a:prstGeom prst="rect">
            <a:avLst/>
          </a:prstGeom>
          <a:noFill/>
        </p:spPr>
        <p:txBody>
          <a:bodyPr wrap="none" rtlCol="0">
            <a:spAutoFit/>
          </a:bodyPr>
          <a:lstStyle/>
          <a:p>
            <a:r>
              <a:rPr lang="en-US" sz="1800" dirty="0" smtClean="0">
                <a:solidFill>
                  <a:srgbClr val="000000"/>
                </a:solidFill>
                <a:latin typeface="Calibri"/>
                <a:cs typeface="Calibri"/>
              </a:rPr>
              <a:t>Power Electronics</a:t>
            </a:r>
          </a:p>
        </p:txBody>
      </p:sp>
      <p:sp>
        <p:nvSpPr>
          <p:cNvPr id="13" name="TextBox 12"/>
          <p:cNvSpPr txBox="1"/>
          <p:nvPr/>
        </p:nvSpPr>
        <p:spPr>
          <a:xfrm>
            <a:off x="6788728" y="5515124"/>
            <a:ext cx="2037876" cy="830997"/>
          </a:xfrm>
          <a:prstGeom prst="rect">
            <a:avLst/>
          </a:prstGeom>
          <a:noFill/>
        </p:spPr>
        <p:txBody>
          <a:bodyPr wrap="square" rtlCol="0">
            <a:spAutoFit/>
          </a:bodyPr>
          <a:lstStyle/>
          <a:p>
            <a:r>
              <a:rPr lang="en-US" sz="1600" dirty="0" smtClean="0">
                <a:solidFill>
                  <a:srgbClr val="800000"/>
                </a:solidFill>
                <a:latin typeface="Calibri"/>
                <a:cs typeface="Calibri"/>
              </a:rPr>
              <a:t>Program Director: </a:t>
            </a:r>
            <a:r>
              <a:rPr lang="en-US" sz="1600" b="0" dirty="0" smtClean="0">
                <a:solidFill>
                  <a:srgbClr val="800000"/>
                </a:solidFill>
                <a:latin typeface="Calibri"/>
                <a:cs typeface="Calibri"/>
              </a:rPr>
              <a:t>Rajiv Ram (Professor, EECS Dept, MIT)</a:t>
            </a:r>
            <a:endParaRPr lang="en-US" sz="1600" b="0" dirty="0">
              <a:solidFill>
                <a:srgbClr val="800000"/>
              </a:solidFill>
              <a:latin typeface="Calibri"/>
              <a:cs typeface="Calibri"/>
            </a:endParaRPr>
          </a:p>
        </p:txBody>
      </p:sp>
      <p:cxnSp>
        <p:nvCxnSpPr>
          <p:cNvPr id="15" name="Straight Connector 14"/>
          <p:cNvCxnSpPr/>
          <p:nvPr/>
        </p:nvCxnSpPr>
        <p:spPr bwMode="auto">
          <a:xfrm rot="16200000" flipH="1">
            <a:off x="1370021" y="3204122"/>
            <a:ext cx="4162421" cy="11759"/>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a:effectLst/>
        </p:spPr>
      </p:cxnSp>
      <p:cxnSp>
        <p:nvCxnSpPr>
          <p:cNvPr id="16" name="Straight Connector 15"/>
          <p:cNvCxnSpPr/>
          <p:nvPr/>
        </p:nvCxnSpPr>
        <p:spPr bwMode="auto">
          <a:xfrm rot="16200000" flipH="1">
            <a:off x="4426864" y="3168390"/>
            <a:ext cx="4162421" cy="11759"/>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FFFFFF"/>
                </a:solidFill>
              </a:rPr>
              <a:t>Statistics</a:t>
            </a:r>
            <a:endParaRPr lang="en-US" cap="none" dirty="0">
              <a:solidFill>
                <a:srgbClr val="FFFFFF"/>
              </a:solidFill>
            </a:endParaRPr>
          </a:p>
        </p:txBody>
      </p:sp>
      <p:sp>
        <p:nvSpPr>
          <p:cNvPr id="4" name="Slide Number Placeholder 3"/>
          <p:cNvSpPr>
            <a:spLocks noGrp="1"/>
          </p:cNvSpPr>
          <p:nvPr>
            <p:ph type="sldNum" sz="quarter" idx="4294967295"/>
          </p:nvPr>
        </p:nvSpPr>
        <p:spPr>
          <a:xfrm>
            <a:off x="3784600" y="6334125"/>
            <a:ext cx="2133600" cy="336550"/>
          </a:xfrm>
          <a:prstGeom prst="rect">
            <a:avLst/>
          </a:prstGeom>
        </p:spPr>
        <p:txBody>
          <a:bodyPr/>
          <a:lstStyle/>
          <a:p>
            <a:fld id="{6BD1A574-B5A9-3049-8D8F-077037242726}" type="slidenum">
              <a:rPr lang="en-US" smtClean="0"/>
              <a:pPr/>
              <a:t>14</a:t>
            </a:fld>
            <a:endParaRPr lang="en-US"/>
          </a:p>
        </p:txBody>
      </p:sp>
      <p:pic>
        <p:nvPicPr>
          <p:cNvPr id="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 y="1160484"/>
            <a:ext cx="6050622" cy="3824472"/>
          </a:xfrm>
          <a:prstGeom prst="rect">
            <a:avLst/>
          </a:prstGeom>
          <a:noFill/>
          <a:ln w="9525">
            <a:noFill/>
            <a:miter lim="800000"/>
            <a:headEnd/>
            <a:tailEnd/>
          </a:ln>
        </p:spPr>
      </p:pic>
      <p:pic>
        <p:nvPicPr>
          <p:cNvPr id="8"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37425" y="2838450"/>
            <a:ext cx="5958849" cy="3822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organizational chart</a:t>
            </a:r>
            <a:endParaRPr lang="en-US" dirty="0"/>
          </a:p>
        </p:txBody>
      </p:sp>
      <p:sp>
        <p:nvSpPr>
          <p:cNvPr id="4" name="Slide Number Placeholder 3"/>
          <p:cNvSpPr>
            <a:spLocks noGrp="1"/>
          </p:cNvSpPr>
          <p:nvPr>
            <p:ph type="sldNum" sz="quarter" idx="4294967295"/>
          </p:nvPr>
        </p:nvSpPr>
        <p:spPr>
          <a:xfrm>
            <a:off x="3784600" y="6334125"/>
            <a:ext cx="2133600" cy="336550"/>
          </a:xfrm>
          <a:prstGeom prst="rect">
            <a:avLst/>
          </a:prstGeom>
        </p:spPr>
        <p:txBody>
          <a:bodyPr/>
          <a:lstStyle/>
          <a:p>
            <a:fld id="{8DBE73E3-4851-054B-9490-949A392FD883}" type="slidenum">
              <a:rPr lang="en-US" smtClean="0"/>
              <a:pPr/>
              <a:t>15</a:t>
            </a:fld>
            <a:endParaRPr lang="en-US"/>
          </a:p>
        </p:txBody>
      </p:sp>
      <p:pic>
        <p:nvPicPr>
          <p:cNvPr id="5" name="Picture 4" descr="DOECHART-NONAMES-7-12-2010.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3222" y="-133207"/>
            <a:ext cx="9669101" cy="7251826"/>
          </a:xfrm>
          <a:prstGeom prst="rect">
            <a:avLst/>
          </a:prstGeom>
          <a:solidFill>
            <a:schemeClr val="bg1"/>
          </a:solidFill>
          <a:ln>
            <a:solidFill>
              <a:srgbClr val="468246"/>
            </a:solidFill>
          </a:ln>
        </p:spPr>
      </p:pic>
      <p:sp>
        <p:nvSpPr>
          <p:cNvPr id="6" name="Rectangle 5"/>
          <p:cNvSpPr/>
          <p:nvPr/>
        </p:nvSpPr>
        <p:spPr bwMode="auto">
          <a:xfrm>
            <a:off x="1931003" y="565429"/>
            <a:ext cx="1174259" cy="487139"/>
          </a:xfrm>
          <a:prstGeom prst="rect">
            <a:avLst/>
          </a:prstGeom>
          <a:noFill/>
          <a:ln w="38100" cap="flat" cmpd="sng" algn="ctr">
            <a:solidFill>
              <a:srgbClr val="4682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err="1" smtClean="0">
                <a:solidFill>
                  <a:schemeClr val="bg1"/>
                </a:solidFill>
              </a:rPr>
              <a:t>Arpa</a:t>
            </a:r>
            <a:r>
              <a:rPr lang="en-US" cap="all" dirty="0" smtClean="0">
                <a:solidFill>
                  <a:schemeClr val="bg1"/>
                </a:solidFill>
              </a:rPr>
              <a:t>-e  Team</a:t>
            </a:r>
            <a:endParaRPr lang="en-US" cap="all" dirty="0">
              <a:solidFill>
                <a:schemeClr val="bg1"/>
              </a:solidFill>
            </a:endParaRPr>
          </a:p>
        </p:txBody>
      </p:sp>
      <p:sp>
        <p:nvSpPr>
          <p:cNvPr id="4" name="Slide Number Placeholder 3"/>
          <p:cNvSpPr>
            <a:spLocks noGrp="1"/>
          </p:cNvSpPr>
          <p:nvPr>
            <p:ph type="sldNum" sz="quarter" idx="4294967295"/>
          </p:nvPr>
        </p:nvSpPr>
        <p:spPr>
          <a:xfrm>
            <a:off x="3784600" y="6477000"/>
            <a:ext cx="2133600" cy="336550"/>
          </a:xfrm>
          <a:prstGeom prst="rect">
            <a:avLst/>
          </a:prstGeom>
        </p:spPr>
        <p:txBody>
          <a:bodyPr/>
          <a:lstStyle/>
          <a:p>
            <a:fld id="{6BD1A574-B5A9-3049-8D8F-077037242726}" type="slidenum">
              <a:rPr lang="en-US" smtClean="0"/>
              <a:pPr/>
              <a:t>16</a:t>
            </a:fld>
            <a:endParaRPr lang="en-US"/>
          </a:p>
        </p:txBody>
      </p:sp>
      <p:grpSp>
        <p:nvGrpSpPr>
          <p:cNvPr id="3" name="Group 10"/>
          <p:cNvGrpSpPr/>
          <p:nvPr/>
        </p:nvGrpSpPr>
        <p:grpSpPr>
          <a:xfrm>
            <a:off x="-1" y="1294677"/>
            <a:ext cx="4845493" cy="2618511"/>
            <a:chOff x="1131456" y="1094652"/>
            <a:chExt cx="3405620" cy="2618511"/>
          </a:xfrm>
        </p:grpSpPr>
        <p:sp>
          <p:nvSpPr>
            <p:cNvPr id="6" name="Freeform 6"/>
            <p:cNvSpPr>
              <a:spLocks/>
            </p:cNvSpPr>
            <p:nvPr/>
          </p:nvSpPr>
          <p:spPr bwMode="auto">
            <a:xfrm>
              <a:off x="1131456" y="1154545"/>
              <a:ext cx="3405620" cy="2558618"/>
            </a:xfrm>
            <a:custGeom>
              <a:avLst/>
              <a:gdLst/>
              <a:ahLst/>
              <a:cxnLst>
                <a:cxn ang="0">
                  <a:pos x="0" y="0"/>
                </a:cxn>
                <a:cxn ang="0">
                  <a:pos x="1382" y="0"/>
                </a:cxn>
                <a:cxn ang="0">
                  <a:pos x="1383" y="573"/>
                </a:cxn>
                <a:cxn ang="0">
                  <a:pos x="1473" y="519"/>
                </a:cxn>
                <a:cxn ang="0">
                  <a:pos x="1473" y="867"/>
                </a:cxn>
                <a:cxn ang="0">
                  <a:pos x="1383" y="807"/>
                </a:cxn>
                <a:cxn ang="0">
                  <a:pos x="1382" y="1382"/>
                </a:cxn>
                <a:cxn ang="0">
                  <a:pos x="886" y="1382"/>
                </a:cxn>
                <a:cxn ang="0">
                  <a:pos x="927" y="1311"/>
                </a:cxn>
                <a:cxn ang="0">
                  <a:pos x="461" y="1311"/>
                </a:cxn>
                <a:cxn ang="0">
                  <a:pos x="501" y="1382"/>
                </a:cxn>
                <a:cxn ang="0">
                  <a:pos x="0" y="1382"/>
                </a:cxn>
                <a:cxn ang="0">
                  <a:pos x="0" y="0"/>
                </a:cxn>
              </a:cxnLst>
              <a:rect l="0" t="0" r="r" b="b"/>
              <a:pathLst>
                <a:path w="1473" h="1382">
                  <a:moveTo>
                    <a:pt x="0" y="0"/>
                  </a:moveTo>
                  <a:lnTo>
                    <a:pt x="1382" y="0"/>
                  </a:lnTo>
                  <a:lnTo>
                    <a:pt x="1383" y="573"/>
                  </a:lnTo>
                  <a:lnTo>
                    <a:pt x="1473" y="519"/>
                  </a:lnTo>
                  <a:lnTo>
                    <a:pt x="1473" y="867"/>
                  </a:lnTo>
                  <a:lnTo>
                    <a:pt x="1383" y="807"/>
                  </a:lnTo>
                  <a:lnTo>
                    <a:pt x="1382" y="1382"/>
                  </a:lnTo>
                  <a:lnTo>
                    <a:pt x="886" y="1382"/>
                  </a:lnTo>
                  <a:lnTo>
                    <a:pt x="927" y="1311"/>
                  </a:lnTo>
                  <a:lnTo>
                    <a:pt x="461" y="1311"/>
                  </a:lnTo>
                  <a:lnTo>
                    <a:pt x="501" y="1382"/>
                  </a:lnTo>
                  <a:lnTo>
                    <a:pt x="0" y="1382"/>
                  </a:lnTo>
                  <a:lnTo>
                    <a:pt x="0" y="0"/>
                  </a:lnTo>
                  <a:close/>
                </a:path>
              </a:pathLst>
            </a:custGeom>
            <a:solidFill>
              <a:srgbClr val="CCFFFF"/>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400" dirty="0">
                <a:latin typeface="Calibri"/>
                <a:cs typeface="Calibri"/>
              </a:endParaRPr>
            </a:p>
          </p:txBody>
        </p:sp>
        <p:sp>
          <p:nvSpPr>
            <p:cNvPr id="7" name="Text Box 283"/>
            <p:cNvSpPr txBox="1">
              <a:spLocks noChangeArrowheads="1"/>
            </p:cNvSpPr>
            <p:nvPr/>
          </p:nvSpPr>
          <p:spPr bwMode="auto">
            <a:xfrm>
              <a:off x="1131457" y="1094652"/>
              <a:ext cx="3046411" cy="369332"/>
            </a:xfrm>
            <a:prstGeom prst="rect">
              <a:avLst/>
            </a:prstGeom>
            <a:noFill/>
            <a:ln w="9525">
              <a:noFill/>
              <a:miter lim="800000"/>
              <a:headEnd/>
              <a:tailEnd/>
            </a:ln>
          </p:spPr>
          <p:txBody>
            <a:bodyPr wrap="square">
              <a:spAutoFit/>
            </a:bodyPr>
            <a:lstStyle/>
            <a:p>
              <a:pPr marL="231775" indent="-231775" eaLnBrk="0" hangingPunct="0"/>
              <a:r>
                <a:rPr lang="en-US" sz="1800" dirty="0" smtClean="0">
                  <a:solidFill>
                    <a:schemeClr val="tx1"/>
                  </a:solidFill>
                  <a:latin typeface="Calibri"/>
                  <a:cs typeface="Calibri"/>
                </a:rPr>
                <a:t>Program Team</a:t>
              </a:r>
              <a:endParaRPr lang="en-US" sz="1600" dirty="0" smtClean="0">
                <a:solidFill>
                  <a:schemeClr val="tx1"/>
                </a:solidFill>
                <a:latin typeface="Calibri"/>
                <a:cs typeface="Calibri"/>
              </a:endParaRPr>
            </a:p>
          </p:txBody>
        </p:sp>
      </p:grpSp>
      <p:grpSp>
        <p:nvGrpSpPr>
          <p:cNvPr id="5" name="Group 11"/>
          <p:cNvGrpSpPr/>
          <p:nvPr/>
        </p:nvGrpSpPr>
        <p:grpSpPr>
          <a:xfrm>
            <a:off x="4660170" y="1359581"/>
            <a:ext cx="4483830" cy="2682194"/>
            <a:chOff x="4661337" y="1159556"/>
            <a:chExt cx="3235753" cy="2682194"/>
          </a:xfrm>
        </p:grpSpPr>
        <p:sp>
          <p:nvSpPr>
            <p:cNvPr id="9" name="Freeform 9"/>
            <p:cNvSpPr>
              <a:spLocks/>
            </p:cNvSpPr>
            <p:nvPr/>
          </p:nvSpPr>
          <p:spPr bwMode="auto">
            <a:xfrm flipH="1" flipV="1">
              <a:off x="4664363" y="1177636"/>
              <a:ext cx="3232727" cy="2664114"/>
            </a:xfrm>
            <a:custGeom>
              <a:avLst/>
              <a:gdLst/>
              <a:ahLst/>
              <a:cxnLst>
                <a:cxn ang="0">
                  <a:pos x="0" y="1464"/>
                </a:cxn>
                <a:cxn ang="0">
                  <a:pos x="0" y="82"/>
                </a:cxn>
                <a:cxn ang="0">
                  <a:pos x="565" y="78"/>
                </a:cxn>
                <a:cxn ang="0">
                  <a:pos x="517" y="0"/>
                </a:cxn>
                <a:cxn ang="0">
                  <a:pos x="871" y="3"/>
                </a:cxn>
                <a:cxn ang="0">
                  <a:pos x="817" y="78"/>
                </a:cxn>
                <a:cxn ang="0">
                  <a:pos x="1382" y="82"/>
                </a:cxn>
                <a:cxn ang="0">
                  <a:pos x="1382" y="578"/>
                </a:cxn>
                <a:cxn ang="0">
                  <a:pos x="1311" y="537"/>
                </a:cxn>
                <a:cxn ang="0">
                  <a:pos x="1311" y="1003"/>
                </a:cxn>
                <a:cxn ang="0">
                  <a:pos x="1382" y="963"/>
                </a:cxn>
                <a:cxn ang="0">
                  <a:pos x="1382" y="1464"/>
                </a:cxn>
                <a:cxn ang="0">
                  <a:pos x="0" y="1464"/>
                </a:cxn>
              </a:cxnLst>
              <a:rect l="0" t="0" r="r" b="b"/>
              <a:pathLst>
                <a:path w="1382" h="1464">
                  <a:moveTo>
                    <a:pt x="0" y="1464"/>
                  </a:moveTo>
                  <a:lnTo>
                    <a:pt x="0" y="82"/>
                  </a:lnTo>
                  <a:lnTo>
                    <a:pt x="565" y="78"/>
                  </a:lnTo>
                  <a:lnTo>
                    <a:pt x="517" y="0"/>
                  </a:lnTo>
                  <a:lnTo>
                    <a:pt x="871" y="3"/>
                  </a:lnTo>
                  <a:lnTo>
                    <a:pt x="817" y="78"/>
                  </a:lnTo>
                  <a:lnTo>
                    <a:pt x="1382" y="82"/>
                  </a:lnTo>
                  <a:lnTo>
                    <a:pt x="1382" y="578"/>
                  </a:lnTo>
                  <a:lnTo>
                    <a:pt x="1311" y="537"/>
                  </a:lnTo>
                  <a:lnTo>
                    <a:pt x="1311" y="1003"/>
                  </a:lnTo>
                  <a:lnTo>
                    <a:pt x="1382" y="963"/>
                  </a:lnTo>
                  <a:lnTo>
                    <a:pt x="1382" y="1464"/>
                  </a:lnTo>
                  <a:lnTo>
                    <a:pt x="0" y="1464"/>
                  </a:lnTo>
                  <a:close/>
                </a:path>
              </a:pathLst>
            </a:custGeom>
            <a:solidFill>
              <a:srgbClr val="CCFFCC"/>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000" dirty="0">
                <a:latin typeface="Calibri"/>
                <a:cs typeface="Calibri"/>
              </a:endParaRPr>
            </a:p>
          </p:txBody>
        </p:sp>
        <p:sp>
          <p:nvSpPr>
            <p:cNvPr id="10" name="Text Box 283"/>
            <p:cNvSpPr txBox="1">
              <a:spLocks noChangeArrowheads="1"/>
            </p:cNvSpPr>
            <p:nvPr/>
          </p:nvSpPr>
          <p:spPr bwMode="auto">
            <a:xfrm>
              <a:off x="4661337" y="1159556"/>
              <a:ext cx="3019858" cy="615553"/>
            </a:xfrm>
            <a:prstGeom prst="rect">
              <a:avLst/>
            </a:prstGeom>
            <a:noFill/>
            <a:ln w="9525">
              <a:noFill/>
              <a:miter lim="800000"/>
              <a:headEnd/>
              <a:tailEnd/>
            </a:ln>
          </p:spPr>
          <p:txBody>
            <a:bodyPr wrap="square">
              <a:spAutoFit/>
            </a:bodyPr>
            <a:lstStyle/>
            <a:p>
              <a:pPr marL="231775" indent="-231775" eaLnBrk="0" hangingPunct="0"/>
              <a:r>
                <a:rPr lang="en-US" sz="1800" dirty="0" smtClean="0">
                  <a:solidFill>
                    <a:schemeClr val="tx1"/>
                  </a:solidFill>
                  <a:latin typeface="Calibri"/>
                  <a:cs typeface="Calibri"/>
                </a:rPr>
                <a:t>Commercialization Team</a:t>
              </a:r>
            </a:p>
            <a:p>
              <a:pPr marL="231775" indent="-231775" eaLnBrk="0" hangingPunct="0">
                <a:buFontTx/>
                <a:buChar char="•"/>
              </a:pPr>
              <a:endParaRPr lang="en-US" sz="1600" b="0" dirty="0">
                <a:solidFill>
                  <a:schemeClr val="tx1"/>
                </a:solidFill>
                <a:latin typeface="Calibri"/>
                <a:cs typeface="Calibri"/>
              </a:endParaRPr>
            </a:p>
          </p:txBody>
        </p:sp>
      </p:grpSp>
      <p:grpSp>
        <p:nvGrpSpPr>
          <p:cNvPr id="8" name="Group 13"/>
          <p:cNvGrpSpPr/>
          <p:nvPr/>
        </p:nvGrpSpPr>
        <p:grpSpPr>
          <a:xfrm>
            <a:off x="1" y="3949700"/>
            <a:ext cx="4351338" cy="2785630"/>
            <a:chOff x="1131455" y="3806825"/>
            <a:chExt cx="3219883" cy="2785630"/>
          </a:xfrm>
        </p:grpSpPr>
        <p:sp>
          <p:nvSpPr>
            <p:cNvPr id="12" name="Freeform 7"/>
            <p:cNvSpPr>
              <a:spLocks/>
            </p:cNvSpPr>
            <p:nvPr/>
          </p:nvSpPr>
          <p:spPr bwMode="auto">
            <a:xfrm>
              <a:off x="1131455" y="3806825"/>
              <a:ext cx="3219883" cy="2785630"/>
            </a:xfrm>
            <a:custGeom>
              <a:avLst/>
              <a:gdLst/>
              <a:ahLst/>
              <a:cxnLst>
                <a:cxn ang="0">
                  <a:pos x="0" y="1464"/>
                </a:cxn>
                <a:cxn ang="0">
                  <a:pos x="0" y="82"/>
                </a:cxn>
                <a:cxn ang="0">
                  <a:pos x="565" y="78"/>
                </a:cxn>
                <a:cxn ang="0">
                  <a:pos x="517" y="0"/>
                </a:cxn>
                <a:cxn ang="0">
                  <a:pos x="871" y="3"/>
                </a:cxn>
                <a:cxn ang="0">
                  <a:pos x="817" y="78"/>
                </a:cxn>
                <a:cxn ang="0">
                  <a:pos x="1382" y="82"/>
                </a:cxn>
                <a:cxn ang="0">
                  <a:pos x="1382" y="578"/>
                </a:cxn>
                <a:cxn ang="0">
                  <a:pos x="1311" y="537"/>
                </a:cxn>
                <a:cxn ang="0">
                  <a:pos x="1311" y="1003"/>
                </a:cxn>
                <a:cxn ang="0">
                  <a:pos x="1382" y="963"/>
                </a:cxn>
                <a:cxn ang="0">
                  <a:pos x="1382" y="1464"/>
                </a:cxn>
                <a:cxn ang="0">
                  <a:pos x="0" y="1464"/>
                </a:cxn>
              </a:cxnLst>
              <a:rect l="0" t="0" r="r" b="b"/>
              <a:pathLst>
                <a:path w="1382" h="1464">
                  <a:moveTo>
                    <a:pt x="0" y="1464"/>
                  </a:moveTo>
                  <a:lnTo>
                    <a:pt x="0" y="82"/>
                  </a:lnTo>
                  <a:lnTo>
                    <a:pt x="565" y="78"/>
                  </a:lnTo>
                  <a:lnTo>
                    <a:pt x="517" y="0"/>
                  </a:lnTo>
                  <a:lnTo>
                    <a:pt x="871" y="3"/>
                  </a:lnTo>
                  <a:lnTo>
                    <a:pt x="817" y="78"/>
                  </a:lnTo>
                  <a:lnTo>
                    <a:pt x="1382" y="82"/>
                  </a:lnTo>
                  <a:lnTo>
                    <a:pt x="1382" y="578"/>
                  </a:lnTo>
                  <a:lnTo>
                    <a:pt x="1311" y="537"/>
                  </a:lnTo>
                  <a:lnTo>
                    <a:pt x="1311" y="1003"/>
                  </a:lnTo>
                  <a:lnTo>
                    <a:pt x="1382" y="963"/>
                  </a:lnTo>
                  <a:lnTo>
                    <a:pt x="1382" y="1464"/>
                  </a:lnTo>
                  <a:lnTo>
                    <a:pt x="0" y="1464"/>
                  </a:lnTo>
                  <a:close/>
                </a:path>
              </a:pathLst>
            </a:custGeom>
            <a:solidFill>
              <a:srgbClr val="CCFFCC"/>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000">
                <a:latin typeface="Calibri"/>
                <a:cs typeface="Calibri"/>
              </a:endParaRPr>
            </a:p>
          </p:txBody>
        </p:sp>
        <p:sp>
          <p:nvSpPr>
            <p:cNvPr id="13" name="Text Box 283"/>
            <p:cNvSpPr txBox="1">
              <a:spLocks noChangeArrowheads="1"/>
            </p:cNvSpPr>
            <p:nvPr/>
          </p:nvSpPr>
          <p:spPr bwMode="auto">
            <a:xfrm>
              <a:off x="1213861" y="4044950"/>
              <a:ext cx="2977139" cy="369332"/>
            </a:xfrm>
            <a:prstGeom prst="rect">
              <a:avLst/>
            </a:prstGeom>
            <a:noFill/>
            <a:ln w="9525">
              <a:noFill/>
              <a:miter lim="800000"/>
              <a:headEnd/>
              <a:tailEnd/>
            </a:ln>
          </p:spPr>
          <p:txBody>
            <a:bodyPr wrap="square">
              <a:spAutoFit/>
            </a:bodyPr>
            <a:lstStyle/>
            <a:p>
              <a:pPr marL="231775" indent="-231775" eaLnBrk="0" hangingPunct="0"/>
              <a:r>
                <a:rPr lang="en-US" sz="1800" dirty="0" smtClean="0">
                  <a:solidFill>
                    <a:schemeClr val="tx1"/>
                  </a:solidFill>
                  <a:latin typeface="Calibri"/>
                  <a:cs typeface="Calibri"/>
                </a:rPr>
                <a:t>Strategic Outreach</a:t>
              </a:r>
            </a:p>
          </p:txBody>
        </p:sp>
      </p:grpSp>
      <p:grpSp>
        <p:nvGrpSpPr>
          <p:cNvPr id="11" name="Group 12"/>
          <p:cNvGrpSpPr/>
          <p:nvPr/>
        </p:nvGrpSpPr>
        <p:grpSpPr>
          <a:xfrm>
            <a:off x="4183774" y="4055197"/>
            <a:ext cx="4960226" cy="2622405"/>
            <a:chOff x="4531014" y="3912322"/>
            <a:chExt cx="3366079" cy="2599313"/>
          </a:xfrm>
        </p:grpSpPr>
        <p:sp>
          <p:nvSpPr>
            <p:cNvPr id="15" name="Freeform 8"/>
            <p:cNvSpPr>
              <a:spLocks/>
            </p:cNvSpPr>
            <p:nvPr/>
          </p:nvSpPr>
          <p:spPr bwMode="auto">
            <a:xfrm rot="-5400000">
              <a:off x="4914397" y="3528939"/>
              <a:ext cx="2599313" cy="3366079"/>
            </a:xfrm>
            <a:custGeom>
              <a:avLst/>
              <a:gdLst/>
              <a:ahLst/>
              <a:cxnLst>
                <a:cxn ang="0">
                  <a:pos x="0" y="1464"/>
                </a:cxn>
                <a:cxn ang="0">
                  <a:pos x="0" y="82"/>
                </a:cxn>
                <a:cxn ang="0">
                  <a:pos x="565" y="78"/>
                </a:cxn>
                <a:cxn ang="0">
                  <a:pos x="517" y="0"/>
                </a:cxn>
                <a:cxn ang="0">
                  <a:pos x="871" y="3"/>
                </a:cxn>
                <a:cxn ang="0">
                  <a:pos x="817" y="78"/>
                </a:cxn>
                <a:cxn ang="0">
                  <a:pos x="1382" y="82"/>
                </a:cxn>
                <a:cxn ang="0">
                  <a:pos x="1382" y="578"/>
                </a:cxn>
                <a:cxn ang="0">
                  <a:pos x="1311" y="537"/>
                </a:cxn>
                <a:cxn ang="0">
                  <a:pos x="1311" y="1003"/>
                </a:cxn>
                <a:cxn ang="0">
                  <a:pos x="1382" y="963"/>
                </a:cxn>
                <a:cxn ang="0">
                  <a:pos x="1382" y="1464"/>
                </a:cxn>
                <a:cxn ang="0">
                  <a:pos x="0" y="1464"/>
                </a:cxn>
              </a:cxnLst>
              <a:rect l="0" t="0" r="r" b="b"/>
              <a:pathLst>
                <a:path w="1382" h="1464">
                  <a:moveTo>
                    <a:pt x="0" y="1464"/>
                  </a:moveTo>
                  <a:lnTo>
                    <a:pt x="0" y="82"/>
                  </a:lnTo>
                  <a:lnTo>
                    <a:pt x="565" y="78"/>
                  </a:lnTo>
                  <a:lnTo>
                    <a:pt x="517" y="0"/>
                  </a:lnTo>
                  <a:lnTo>
                    <a:pt x="871" y="3"/>
                  </a:lnTo>
                  <a:lnTo>
                    <a:pt x="817" y="78"/>
                  </a:lnTo>
                  <a:lnTo>
                    <a:pt x="1382" y="82"/>
                  </a:lnTo>
                  <a:lnTo>
                    <a:pt x="1382" y="578"/>
                  </a:lnTo>
                  <a:lnTo>
                    <a:pt x="1311" y="537"/>
                  </a:lnTo>
                  <a:lnTo>
                    <a:pt x="1311" y="1003"/>
                  </a:lnTo>
                  <a:lnTo>
                    <a:pt x="1382" y="963"/>
                  </a:lnTo>
                  <a:lnTo>
                    <a:pt x="1382" y="1464"/>
                  </a:lnTo>
                  <a:lnTo>
                    <a:pt x="0" y="1464"/>
                  </a:lnTo>
                  <a:close/>
                </a:path>
              </a:pathLst>
            </a:custGeom>
            <a:solidFill>
              <a:srgbClr val="CCFFFF"/>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000" dirty="0">
                <a:latin typeface="Calibri"/>
                <a:cs typeface="Calibri"/>
              </a:endParaRPr>
            </a:p>
          </p:txBody>
        </p:sp>
        <p:sp>
          <p:nvSpPr>
            <p:cNvPr id="16" name="Text Box 283"/>
            <p:cNvSpPr txBox="1">
              <a:spLocks noChangeArrowheads="1"/>
            </p:cNvSpPr>
            <p:nvPr/>
          </p:nvSpPr>
          <p:spPr bwMode="auto">
            <a:xfrm>
              <a:off x="4809116" y="3998769"/>
              <a:ext cx="3030248" cy="366080"/>
            </a:xfrm>
            <a:prstGeom prst="rect">
              <a:avLst/>
            </a:prstGeom>
            <a:noFill/>
            <a:ln w="9525">
              <a:noFill/>
              <a:miter lim="800000"/>
              <a:headEnd/>
              <a:tailEnd/>
            </a:ln>
          </p:spPr>
          <p:txBody>
            <a:bodyPr wrap="square">
              <a:spAutoFit/>
            </a:bodyPr>
            <a:lstStyle/>
            <a:p>
              <a:pPr marL="231775" indent="-231775" eaLnBrk="0" hangingPunct="0"/>
              <a:r>
                <a:rPr lang="en-US" sz="1800" dirty="0" smtClean="0">
                  <a:solidFill>
                    <a:schemeClr val="tx1"/>
                  </a:solidFill>
                  <a:latin typeface="Calibri"/>
                  <a:cs typeface="Calibri"/>
                </a:rPr>
                <a:t>Operations Team</a:t>
              </a:r>
            </a:p>
          </p:txBody>
        </p:sp>
      </p:grpSp>
      <p:grpSp>
        <p:nvGrpSpPr>
          <p:cNvPr id="14" name="Group 27"/>
          <p:cNvGrpSpPr/>
          <p:nvPr/>
        </p:nvGrpSpPr>
        <p:grpSpPr>
          <a:xfrm>
            <a:off x="128763" y="1619381"/>
            <a:ext cx="915272" cy="1158046"/>
            <a:chOff x="128763" y="1419356"/>
            <a:chExt cx="915272" cy="1158046"/>
          </a:xfrm>
        </p:grpSpPr>
        <p:pic>
          <p:nvPicPr>
            <p:cNvPr id="18" name="Picture 17" descr="Eric-Toone-110x110.jpg"/>
            <p:cNvPicPr>
              <a:picLocks noChangeAspect="1"/>
            </p:cNvPicPr>
            <p:nvPr/>
          </p:nvPicPr>
          <p:blipFill>
            <a:blip r:embed="rId2" cstate="print"/>
            <a:stretch>
              <a:fillRect/>
            </a:stretch>
          </p:blipFill>
          <p:spPr>
            <a:xfrm>
              <a:off x="128763" y="1419356"/>
              <a:ext cx="915272" cy="915272"/>
            </a:xfrm>
            <a:prstGeom prst="rect">
              <a:avLst/>
            </a:prstGeom>
          </p:spPr>
        </p:pic>
        <p:sp>
          <p:nvSpPr>
            <p:cNvPr id="19" name="TextBox 18"/>
            <p:cNvSpPr txBox="1"/>
            <p:nvPr/>
          </p:nvSpPr>
          <p:spPr>
            <a:xfrm>
              <a:off x="138748" y="2315792"/>
              <a:ext cx="903143" cy="261610"/>
            </a:xfrm>
            <a:prstGeom prst="rect">
              <a:avLst/>
            </a:prstGeom>
            <a:noFill/>
          </p:spPr>
          <p:txBody>
            <a:bodyPr wrap="none" rtlCol="0">
              <a:spAutoFit/>
            </a:bodyPr>
            <a:lstStyle/>
            <a:p>
              <a:r>
                <a:rPr lang="en-US" sz="1100" dirty="0" smtClean="0"/>
                <a:t>Eric </a:t>
              </a:r>
              <a:r>
                <a:rPr lang="en-US" sz="1100" dirty="0" err="1" smtClean="0"/>
                <a:t>Toone</a:t>
              </a:r>
              <a:r>
                <a:rPr lang="en-US" sz="1100" dirty="0" smtClean="0"/>
                <a:t> </a:t>
              </a:r>
              <a:endParaRPr lang="en-US" sz="1100" dirty="0"/>
            </a:p>
          </p:txBody>
        </p:sp>
      </p:grpSp>
      <p:grpSp>
        <p:nvGrpSpPr>
          <p:cNvPr id="17" name="Group 26"/>
          <p:cNvGrpSpPr/>
          <p:nvPr/>
        </p:nvGrpSpPr>
        <p:grpSpPr>
          <a:xfrm>
            <a:off x="1209017" y="1608709"/>
            <a:ext cx="1235209" cy="1150367"/>
            <a:chOff x="1038250" y="1419356"/>
            <a:chExt cx="1235209" cy="1150367"/>
          </a:xfrm>
        </p:grpSpPr>
        <p:pic>
          <p:nvPicPr>
            <p:cNvPr id="21" name="Picture 20" descr="Dave-Danielson-110x110.jpg"/>
            <p:cNvPicPr>
              <a:picLocks noChangeAspect="1"/>
            </p:cNvPicPr>
            <p:nvPr/>
          </p:nvPicPr>
          <p:blipFill>
            <a:blip r:embed="rId3" cstate="print"/>
            <a:stretch>
              <a:fillRect/>
            </a:stretch>
          </p:blipFill>
          <p:spPr>
            <a:xfrm>
              <a:off x="1174700" y="1419356"/>
              <a:ext cx="872585" cy="872585"/>
            </a:xfrm>
            <a:prstGeom prst="rect">
              <a:avLst/>
            </a:prstGeom>
          </p:spPr>
        </p:pic>
        <p:sp>
          <p:nvSpPr>
            <p:cNvPr id="22" name="TextBox 21"/>
            <p:cNvSpPr txBox="1"/>
            <p:nvPr/>
          </p:nvSpPr>
          <p:spPr>
            <a:xfrm>
              <a:off x="1038250" y="2308113"/>
              <a:ext cx="1235209" cy="261610"/>
            </a:xfrm>
            <a:prstGeom prst="rect">
              <a:avLst/>
            </a:prstGeom>
            <a:noFill/>
          </p:spPr>
          <p:txBody>
            <a:bodyPr wrap="none" rtlCol="0">
              <a:spAutoFit/>
            </a:bodyPr>
            <a:lstStyle/>
            <a:p>
              <a:r>
                <a:rPr lang="en-US" sz="1100" dirty="0" smtClean="0"/>
                <a:t>Dave Danielson</a:t>
              </a:r>
              <a:endParaRPr lang="en-US" sz="1100" dirty="0"/>
            </a:p>
          </p:txBody>
        </p:sp>
      </p:grpSp>
      <p:grpSp>
        <p:nvGrpSpPr>
          <p:cNvPr id="20" name="Group 25"/>
          <p:cNvGrpSpPr/>
          <p:nvPr/>
        </p:nvGrpSpPr>
        <p:grpSpPr>
          <a:xfrm>
            <a:off x="2482070" y="1608708"/>
            <a:ext cx="1082348" cy="1132019"/>
            <a:chOff x="2140537" y="1419355"/>
            <a:chExt cx="1082348" cy="1132019"/>
          </a:xfrm>
        </p:grpSpPr>
        <p:pic>
          <p:nvPicPr>
            <p:cNvPr id="24" name="Picture 23" descr="mark-hartney-110x110.jpg"/>
            <p:cNvPicPr>
              <a:picLocks noChangeAspect="1"/>
            </p:cNvPicPr>
            <p:nvPr/>
          </p:nvPicPr>
          <p:blipFill>
            <a:blip r:embed="rId4" cstate="print"/>
            <a:stretch>
              <a:fillRect/>
            </a:stretch>
          </p:blipFill>
          <p:spPr>
            <a:xfrm>
              <a:off x="2209956" y="1419355"/>
              <a:ext cx="853750" cy="853750"/>
            </a:xfrm>
            <a:prstGeom prst="rect">
              <a:avLst/>
            </a:prstGeom>
          </p:spPr>
        </p:pic>
        <p:sp>
          <p:nvSpPr>
            <p:cNvPr id="25" name="TextBox 24"/>
            <p:cNvSpPr txBox="1"/>
            <p:nvPr/>
          </p:nvSpPr>
          <p:spPr>
            <a:xfrm>
              <a:off x="2140537" y="2289764"/>
              <a:ext cx="1082348" cy="261610"/>
            </a:xfrm>
            <a:prstGeom prst="rect">
              <a:avLst/>
            </a:prstGeom>
            <a:noFill/>
          </p:spPr>
          <p:txBody>
            <a:bodyPr wrap="none" rtlCol="0">
              <a:spAutoFit/>
            </a:bodyPr>
            <a:lstStyle/>
            <a:p>
              <a:r>
                <a:rPr lang="en-US" sz="1100" dirty="0" smtClean="0"/>
                <a:t>Mark </a:t>
              </a:r>
              <a:r>
                <a:rPr lang="en-US" sz="1100" dirty="0" err="1" smtClean="0"/>
                <a:t>Hartney</a:t>
              </a:r>
              <a:endParaRPr lang="en-US" sz="1100" dirty="0"/>
            </a:p>
          </p:txBody>
        </p:sp>
      </p:grpSp>
      <p:grpSp>
        <p:nvGrpSpPr>
          <p:cNvPr id="23" name="Group 28"/>
          <p:cNvGrpSpPr/>
          <p:nvPr/>
        </p:nvGrpSpPr>
        <p:grpSpPr>
          <a:xfrm>
            <a:off x="0" y="2782613"/>
            <a:ext cx="1140914" cy="1124340"/>
            <a:chOff x="0" y="2582588"/>
            <a:chExt cx="1140914" cy="1124340"/>
          </a:xfrm>
        </p:grpSpPr>
        <p:pic>
          <p:nvPicPr>
            <p:cNvPr id="27" name="Picture 26" descr="mark-johnson-110x110.jpg"/>
            <p:cNvPicPr>
              <a:picLocks noChangeAspect="1"/>
            </p:cNvPicPr>
            <p:nvPr/>
          </p:nvPicPr>
          <p:blipFill>
            <a:blip r:embed="rId5" cstate="print"/>
            <a:stretch>
              <a:fillRect/>
            </a:stretch>
          </p:blipFill>
          <p:spPr>
            <a:xfrm>
              <a:off x="150111" y="2582588"/>
              <a:ext cx="863814" cy="863814"/>
            </a:xfrm>
            <a:prstGeom prst="rect">
              <a:avLst/>
            </a:prstGeom>
          </p:spPr>
        </p:pic>
        <p:sp>
          <p:nvSpPr>
            <p:cNvPr id="28" name="TextBox 27"/>
            <p:cNvSpPr txBox="1"/>
            <p:nvPr/>
          </p:nvSpPr>
          <p:spPr>
            <a:xfrm>
              <a:off x="0" y="3445318"/>
              <a:ext cx="1140914" cy="261610"/>
            </a:xfrm>
            <a:prstGeom prst="rect">
              <a:avLst/>
            </a:prstGeom>
            <a:noFill/>
          </p:spPr>
          <p:txBody>
            <a:bodyPr wrap="none" rtlCol="0">
              <a:spAutoFit/>
            </a:bodyPr>
            <a:lstStyle/>
            <a:p>
              <a:r>
                <a:rPr lang="en-US" sz="1100" dirty="0" smtClean="0"/>
                <a:t>Mark Johnson</a:t>
              </a:r>
              <a:endParaRPr lang="en-US" sz="1100" dirty="0"/>
            </a:p>
          </p:txBody>
        </p:sp>
      </p:grpSp>
      <p:pic>
        <p:nvPicPr>
          <p:cNvPr id="29" name="Picture 28" descr="Ravi-Prasher-110x110.jpg"/>
          <p:cNvPicPr>
            <a:picLocks noChangeAspect="1"/>
          </p:cNvPicPr>
          <p:nvPr/>
        </p:nvPicPr>
        <p:blipFill>
          <a:blip r:embed="rId6" cstate="print"/>
          <a:stretch>
            <a:fillRect/>
          </a:stretch>
        </p:blipFill>
        <p:spPr>
          <a:xfrm>
            <a:off x="1420180" y="2729254"/>
            <a:ext cx="883256" cy="883256"/>
          </a:xfrm>
          <a:prstGeom prst="rect">
            <a:avLst/>
          </a:prstGeom>
        </p:spPr>
      </p:pic>
      <p:sp>
        <p:nvSpPr>
          <p:cNvPr id="30" name="TextBox 29"/>
          <p:cNvSpPr txBox="1"/>
          <p:nvPr/>
        </p:nvSpPr>
        <p:spPr>
          <a:xfrm>
            <a:off x="1379782" y="3562963"/>
            <a:ext cx="1047238" cy="261610"/>
          </a:xfrm>
          <a:prstGeom prst="rect">
            <a:avLst/>
          </a:prstGeom>
          <a:noFill/>
        </p:spPr>
        <p:txBody>
          <a:bodyPr wrap="none" rtlCol="0">
            <a:spAutoFit/>
          </a:bodyPr>
          <a:lstStyle/>
          <a:p>
            <a:r>
              <a:rPr lang="en-US" sz="1100" dirty="0" smtClean="0"/>
              <a:t>Ravi </a:t>
            </a:r>
            <a:r>
              <a:rPr lang="en-US" sz="1100" dirty="0" err="1" smtClean="0"/>
              <a:t>Prasher</a:t>
            </a:r>
            <a:endParaRPr lang="en-US" sz="1100" dirty="0"/>
          </a:p>
        </p:txBody>
      </p:sp>
      <p:sp>
        <p:nvSpPr>
          <p:cNvPr id="31" name="TextBox 30"/>
          <p:cNvSpPr txBox="1"/>
          <p:nvPr/>
        </p:nvSpPr>
        <p:spPr>
          <a:xfrm>
            <a:off x="3560541" y="2458640"/>
            <a:ext cx="992579" cy="261610"/>
          </a:xfrm>
          <a:prstGeom prst="rect">
            <a:avLst/>
          </a:prstGeom>
          <a:noFill/>
        </p:spPr>
        <p:txBody>
          <a:bodyPr wrap="none" rtlCol="0">
            <a:spAutoFit/>
          </a:bodyPr>
          <a:lstStyle/>
          <a:p>
            <a:r>
              <a:rPr lang="en-US" sz="1100" dirty="0" smtClean="0"/>
              <a:t>Rajeev Ram</a:t>
            </a:r>
            <a:endParaRPr lang="en-US" sz="1100" dirty="0"/>
          </a:p>
        </p:txBody>
      </p:sp>
      <p:pic>
        <p:nvPicPr>
          <p:cNvPr id="32" name="Picture 31" descr="Shane-Kosinski-110x110.jpg"/>
          <p:cNvPicPr>
            <a:picLocks noChangeAspect="1"/>
          </p:cNvPicPr>
          <p:nvPr/>
        </p:nvPicPr>
        <p:blipFill>
          <a:blip r:embed="rId7" cstate="print"/>
          <a:stretch>
            <a:fillRect/>
          </a:stretch>
        </p:blipFill>
        <p:spPr>
          <a:xfrm>
            <a:off x="4659080" y="4773774"/>
            <a:ext cx="873269" cy="873269"/>
          </a:xfrm>
          <a:prstGeom prst="rect">
            <a:avLst/>
          </a:prstGeom>
        </p:spPr>
      </p:pic>
      <p:sp>
        <p:nvSpPr>
          <p:cNvPr id="33" name="TextBox 32"/>
          <p:cNvSpPr txBox="1"/>
          <p:nvPr/>
        </p:nvSpPr>
        <p:spPr>
          <a:xfrm>
            <a:off x="4483602" y="5611162"/>
            <a:ext cx="1235140" cy="261610"/>
          </a:xfrm>
          <a:prstGeom prst="rect">
            <a:avLst/>
          </a:prstGeom>
          <a:noFill/>
        </p:spPr>
        <p:txBody>
          <a:bodyPr wrap="none" rtlCol="0">
            <a:spAutoFit/>
          </a:bodyPr>
          <a:lstStyle/>
          <a:p>
            <a:r>
              <a:rPr lang="en-US" sz="1100" dirty="0" smtClean="0"/>
              <a:t>Shane </a:t>
            </a:r>
            <a:r>
              <a:rPr lang="en-US" sz="1100" dirty="0" err="1" smtClean="0"/>
              <a:t>Kosinski</a:t>
            </a:r>
            <a:endParaRPr lang="en-US" sz="1100" dirty="0"/>
          </a:p>
        </p:txBody>
      </p:sp>
      <p:pic>
        <p:nvPicPr>
          <p:cNvPr id="34" name="Picture 33" descr="Karma-Sawyer-110x110.jpg"/>
          <p:cNvPicPr>
            <a:picLocks noChangeAspect="1"/>
          </p:cNvPicPr>
          <p:nvPr/>
        </p:nvPicPr>
        <p:blipFill>
          <a:blip r:embed="rId8" cstate="print"/>
          <a:stretch>
            <a:fillRect/>
          </a:stretch>
        </p:blipFill>
        <p:spPr>
          <a:xfrm>
            <a:off x="2614859" y="2728566"/>
            <a:ext cx="832485" cy="832485"/>
          </a:xfrm>
          <a:prstGeom prst="rect">
            <a:avLst/>
          </a:prstGeom>
        </p:spPr>
      </p:pic>
      <p:sp>
        <p:nvSpPr>
          <p:cNvPr id="35" name="TextBox 34"/>
          <p:cNvSpPr txBox="1"/>
          <p:nvPr/>
        </p:nvSpPr>
        <p:spPr>
          <a:xfrm>
            <a:off x="2450049" y="3533941"/>
            <a:ext cx="1159292" cy="261610"/>
          </a:xfrm>
          <a:prstGeom prst="rect">
            <a:avLst/>
          </a:prstGeom>
          <a:noFill/>
        </p:spPr>
        <p:txBody>
          <a:bodyPr wrap="none" rtlCol="0">
            <a:spAutoFit/>
          </a:bodyPr>
          <a:lstStyle/>
          <a:p>
            <a:r>
              <a:rPr lang="en-US" sz="1100" dirty="0" smtClean="0"/>
              <a:t>Karma Sawyer</a:t>
            </a:r>
            <a:endParaRPr lang="en-US" sz="1100" dirty="0"/>
          </a:p>
        </p:txBody>
      </p:sp>
      <p:pic>
        <p:nvPicPr>
          <p:cNvPr id="38" name="Picture 37" descr="Tony-DiGiovani-110x110.jpg"/>
          <p:cNvPicPr>
            <a:picLocks noChangeAspect="1"/>
          </p:cNvPicPr>
          <p:nvPr/>
        </p:nvPicPr>
        <p:blipFill>
          <a:blip r:embed="rId9" cstate="print"/>
          <a:stretch>
            <a:fillRect/>
          </a:stretch>
        </p:blipFill>
        <p:spPr>
          <a:xfrm>
            <a:off x="5918483" y="4763097"/>
            <a:ext cx="875784" cy="875784"/>
          </a:xfrm>
          <a:prstGeom prst="rect">
            <a:avLst/>
          </a:prstGeom>
        </p:spPr>
      </p:pic>
      <p:sp>
        <p:nvSpPr>
          <p:cNvPr id="39" name="TextBox 38"/>
          <p:cNvSpPr txBox="1"/>
          <p:nvPr/>
        </p:nvSpPr>
        <p:spPr>
          <a:xfrm>
            <a:off x="5692617" y="5592812"/>
            <a:ext cx="1294927" cy="261610"/>
          </a:xfrm>
          <a:prstGeom prst="rect">
            <a:avLst/>
          </a:prstGeom>
          <a:noFill/>
        </p:spPr>
        <p:txBody>
          <a:bodyPr wrap="none" rtlCol="0">
            <a:spAutoFit/>
          </a:bodyPr>
          <a:lstStyle/>
          <a:p>
            <a:r>
              <a:rPr lang="en-US" sz="1100" dirty="0" smtClean="0"/>
              <a:t>Tony </a:t>
            </a:r>
            <a:r>
              <a:rPr lang="en-US" sz="1100" dirty="0" err="1" smtClean="0"/>
              <a:t>DiGiovanni</a:t>
            </a:r>
            <a:endParaRPr lang="en-US" sz="1100" dirty="0"/>
          </a:p>
        </p:txBody>
      </p:sp>
      <p:pic>
        <p:nvPicPr>
          <p:cNvPr id="40" name="Picture 39" descr="Matt-Dunne-110x110.jpg"/>
          <p:cNvPicPr>
            <a:picLocks noChangeAspect="1"/>
          </p:cNvPicPr>
          <p:nvPr/>
        </p:nvPicPr>
        <p:blipFill>
          <a:blip r:embed="rId10" cstate="print"/>
          <a:stretch>
            <a:fillRect/>
          </a:stretch>
        </p:blipFill>
        <p:spPr>
          <a:xfrm>
            <a:off x="7092500" y="4763101"/>
            <a:ext cx="853831" cy="853831"/>
          </a:xfrm>
          <a:prstGeom prst="rect">
            <a:avLst/>
          </a:prstGeom>
        </p:spPr>
      </p:pic>
      <p:sp>
        <p:nvSpPr>
          <p:cNvPr id="41" name="TextBox 40"/>
          <p:cNvSpPr txBox="1"/>
          <p:nvPr/>
        </p:nvSpPr>
        <p:spPr>
          <a:xfrm>
            <a:off x="7037403" y="5614157"/>
            <a:ext cx="954107" cy="261610"/>
          </a:xfrm>
          <a:prstGeom prst="rect">
            <a:avLst/>
          </a:prstGeom>
          <a:noFill/>
        </p:spPr>
        <p:txBody>
          <a:bodyPr wrap="none" rtlCol="0">
            <a:spAutoFit/>
          </a:bodyPr>
          <a:lstStyle/>
          <a:p>
            <a:r>
              <a:rPr lang="en-US" sz="1100" dirty="0" smtClean="0"/>
              <a:t>Matt Dunne</a:t>
            </a:r>
            <a:endParaRPr lang="en-US" sz="1100" dirty="0"/>
          </a:p>
        </p:txBody>
      </p:sp>
      <p:sp>
        <p:nvSpPr>
          <p:cNvPr id="44" name="TextBox 43"/>
          <p:cNvSpPr txBox="1"/>
          <p:nvPr/>
        </p:nvSpPr>
        <p:spPr>
          <a:xfrm>
            <a:off x="4942632" y="2629757"/>
            <a:ext cx="1088841" cy="261610"/>
          </a:xfrm>
          <a:prstGeom prst="rect">
            <a:avLst/>
          </a:prstGeom>
          <a:noFill/>
        </p:spPr>
        <p:txBody>
          <a:bodyPr wrap="none" rtlCol="0">
            <a:spAutoFit/>
          </a:bodyPr>
          <a:lstStyle/>
          <a:p>
            <a:r>
              <a:rPr lang="en-US" sz="1100" dirty="0" smtClean="0"/>
              <a:t>Sanjay </a:t>
            </a:r>
            <a:r>
              <a:rPr lang="en-US" sz="1100" dirty="0" err="1" smtClean="0"/>
              <a:t>Wagle</a:t>
            </a:r>
            <a:endParaRPr lang="en-US" sz="1100" dirty="0"/>
          </a:p>
        </p:txBody>
      </p:sp>
      <p:pic>
        <p:nvPicPr>
          <p:cNvPr id="45" name="Picture 44" descr="Shrini-Mirmira-110x110.jpg"/>
          <p:cNvPicPr>
            <a:picLocks noChangeAspect="1"/>
          </p:cNvPicPr>
          <p:nvPr/>
        </p:nvPicPr>
        <p:blipFill>
          <a:blip r:embed="rId11" cstate="print"/>
          <a:stretch>
            <a:fillRect/>
          </a:stretch>
        </p:blipFill>
        <p:spPr>
          <a:xfrm>
            <a:off x="6201630" y="1736771"/>
            <a:ext cx="840569" cy="840569"/>
          </a:xfrm>
          <a:prstGeom prst="rect">
            <a:avLst/>
          </a:prstGeom>
        </p:spPr>
      </p:pic>
      <p:sp>
        <p:nvSpPr>
          <p:cNvPr id="46" name="TextBox 45"/>
          <p:cNvSpPr txBox="1"/>
          <p:nvPr/>
        </p:nvSpPr>
        <p:spPr>
          <a:xfrm>
            <a:off x="6052773" y="2590135"/>
            <a:ext cx="1046963" cy="261610"/>
          </a:xfrm>
          <a:prstGeom prst="rect">
            <a:avLst/>
          </a:prstGeom>
          <a:noFill/>
        </p:spPr>
        <p:txBody>
          <a:bodyPr wrap="none" rtlCol="0">
            <a:spAutoFit/>
          </a:bodyPr>
          <a:lstStyle/>
          <a:p>
            <a:r>
              <a:rPr lang="en-US" sz="1100" dirty="0" err="1" smtClean="0"/>
              <a:t>Srini</a:t>
            </a:r>
            <a:r>
              <a:rPr lang="en-US" sz="1100" dirty="0" smtClean="0"/>
              <a:t> </a:t>
            </a:r>
            <a:r>
              <a:rPr lang="en-US" sz="1100" dirty="0" err="1" smtClean="0"/>
              <a:t>Mirmira</a:t>
            </a:r>
            <a:endParaRPr lang="en-US" sz="1100" dirty="0"/>
          </a:p>
        </p:txBody>
      </p:sp>
      <p:sp>
        <p:nvSpPr>
          <p:cNvPr id="47" name="TextBox 46"/>
          <p:cNvSpPr txBox="1"/>
          <p:nvPr/>
        </p:nvSpPr>
        <p:spPr>
          <a:xfrm>
            <a:off x="7187079" y="1899459"/>
            <a:ext cx="1713574" cy="261610"/>
          </a:xfrm>
          <a:prstGeom prst="rect">
            <a:avLst/>
          </a:prstGeom>
          <a:noFill/>
        </p:spPr>
        <p:txBody>
          <a:bodyPr wrap="none" rtlCol="0">
            <a:spAutoFit/>
          </a:bodyPr>
          <a:lstStyle/>
          <a:p>
            <a:r>
              <a:rPr lang="en-US" sz="1100" dirty="0" err="1" smtClean="0"/>
              <a:t>Leshika</a:t>
            </a:r>
            <a:r>
              <a:rPr lang="en-US" sz="1100" dirty="0" smtClean="0"/>
              <a:t> </a:t>
            </a:r>
            <a:r>
              <a:rPr lang="en-US" sz="1100" dirty="0" err="1" smtClean="0"/>
              <a:t>Samarasinghe</a:t>
            </a:r>
            <a:endParaRPr lang="en-US" sz="1100" dirty="0"/>
          </a:p>
        </p:txBody>
      </p:sp>
      <p:pic>
        <p:nvPicPr>
          <p:cNvPr id="49" name="Picture 48" descr="Shannon-Barrett-110x110.jpg"/>
          <p:cNvPicPr>
            <a:picLocks noChangeAspect="1"/>
          </p:cNvPicPr>
          <p:nvPr/>
        </p:nvPicPr>
        <p:blipFill>
          <a:blip r:embed="rId12" cstate="print"/>
          <a:stretch>
            <a:fillRect/>
          </a:stretch>
        </p:blipFill>
        <p:spPr>
          <a:xfrm>
            <a:off x="355584" y="4581085"/>
            <a:ext cx="929302" cy="929302"/>
          </a:xfrm>
          <a:prstGeom prst="rect">
            <a:avLst/>
          </a:prstGeom>
        </p:spPr>
      </p:pic>
      <p:sp>
        <p:nvSpPr>
          <p:cNvPr id="50" name="TextBox 49"/>
          <p:cNvSpPr txBox="1"/>
          <p:nvPr/>
        </p:nvSpPr>
        <p:spPr>
          <a:xfrm>
            <a:off x="205583" y="5605646"/>
            <a:ext cx="1300356" cy="261610"/>
          </a:xfrm>
          <a:prstGeom prst="rect">
            <a:avLst/>
          </a:prstGeom>
          <a:noFill/>
        </p:spPr>
        <p:txBody>
          <a:bodyPr wrap="none" rtlCol="0">
            <a:spAutoFit/>
          </a:bodyPr>
          <a:lstStyle/>
          <a:p>
            <a:r>
              <a:rPr lang="en-US" sz="1100" dirty="0" smtClean="0"/>
              <a:t>Shannon Barrett</a:t>
            </a:r>
            <a:endParaRPr lang="en-US" sz="1100" dirty="0"/>
          </a:p>
        </p:txBody>
      </p:sp>
      <p:pic>
        <p:nvPicPr>
          <p:cNvPr id="51" name="Picture 50" descr="Rajeev-Ram-110x110.jpg"/>
          <p:cNvPicPr>
            <a:picLocks noChangeAspect="1"/>
          </p:cNvPicPr>
          <p:nvPr/>
        </p:nvPicPr>
        <p:blipFill>
          <a:blip r:embed="rId13" cstate="print"/>
          <a:stretch>
            <a:fillRect/>
          </a:stretch>
        </p:blipFill>
        <p:spPr>
          <a:xfrm>
            <a:off x="3521364" y="1614342"/>
            <a:ext cx="865909" cy="865909"/>
          </a:xfrm>
          <a:prstGeom prst="rect">
            <a:avLst/>
          </a:prstGeom>
        </p:spPr>
      </p:pic>
      <p:pic>
        <p:nvPicPr>
          <p:cNvPr id="52" name="Picture 51" descr="Sanjay Wagle.jpg"/>
          <p:cNvPicPr>
            <a:picLocks noChangeAspect="1"/>
          </p:cNvPicPr>
          <p:nvPr/>
        </p:nvPicPr>
        <p:blipFill>
          <a:blip r:embed="rId14" cstate="print"/>
          <a:stretch>
            <a:fillRect/>
          </a:stretch>
        </p:blipFill>
        <p:spPr>
          <a:xfrm>
            <a:off x="5045364" y="1688091"/>
            <a:ext cx="865910" cy="97111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rgbClr val="FFFFFF"/>
                </a:solidFill>
              </a:rPr>
              <a:t>ARPA-E Fellows Program</a:t>
            </a:r>
            <a:endParaRPr lang="en-US" cap="none" dirty="0">
              <a:solidFill>
                <a:srgbClr val="FFFFFF"/>
              </a:solidFill>
            </a:endParaRPr>
          </a:p>
        </p:txBody>
      </p:sp>
      <p:sp>
        <p:nvSpPr>
          <p:cNvPr id="4" name="Slide Number Placeholder 3"/>
          <p:cNvSpPr>
            <a:spLocks noGrp="1"/>
          </p:cNvSpPr>
          <p:nvPr>
            <p:ph type="sldNum" sz="quarter" idx="4294967295"/>
          </p:nvPr>
        </p:nvSpPr>
        <p:spPr>
          <a:xfrm>
            <a:off x="3784600" y="6334125"/>
            <a:ext cx="2133600" cy="336550"/>
          </a:xfrm>
          <a:prstGeom prst="rect">
            <a:avLst/>
          </a:prstGeom>
        </p:spPr>
        <p:txBody>
          <a:bodyPr/>
          <a:lstStyle/>
          <a:p>
            <a:fld id="{6BD1A574-B5A9-3049-8D8F-077037242726}" type="slidenum">
              <a:rPr lang="en-US" smtClean="0"/>
              <a:pPr/>
              <a:t>17</a:t>
            </a:fld>
            <a:endParaRPr lang="en-US"/>
          </a:p>
        </p:txBody>
      </p:sp>
      <p:sp>
        <p:nvSpPr>
          <p:cNvPr id="6" name="TextBox 5"/>
          <p:cNvSpPr txBox="1"/>
          <p:nvPr/>
        </p:nvSpPr>
        <p:spPr>
          <a:xfrm>
            <a:off x="155715" y="1162572"/>
            <a:ext cx="8707767" cy="2954655"/>
          </a:xfrm>
          <a:prstGeom prst="rect">
            <a:avLst/>
          </a:prstGeom>
          <a:noFill/>
        </p:spPr>
        <p:txBody>
          <a:bodyPr wrap="square" rtlCol="0">
            <a:spAutoFit/>
          </a:bodyPr>
          <a:lstStyle/>
          <a:p>
            <a:pPr marL="0" lvl="1" eaLnBrk="1" hangingPunct="1"/>
            <a:r>
              <a:rPr lang="en-US" sz="2400" b="0" dirty="0" smtClean="0">
                <a:solidFill>
                  <a:srgbClr val="468246"/>
                </a:solidFill>
                <a:latin typeface="Calibri"/>
                <a:cs typeface="Calibri"/>
              </a:rPr>
              <a:t>…bring best and brightest scientist, engineers, and technical entrepreneurs in to ARPA-E and create a think tank to identify gaps, challenges, opportunities and new ways of creating energy technologies (80% of time)</a:t>
            </a:r>
          </a:p>
          <a:p>
            <a:pPr marL="0" lvl="1" eaLnBrk="1" hangingPunct="1"/>
            <a:endParaRPr lang="en-US" sz="2400" dirty="0" smtClean="0">
              <a:solidFill>
                <a:srgbClr val="468246"/>
              </a:solidFill>
              <a:latin typeface="Calibri"/>
              <a:cs typeface="Calibri"/>
            </a:endParaRPr>
          </a:p>
          <a:p>
            <a:pPr marL="166688" indent="-166688"/>
            <a:r>
              <a:rPr lang="en-US" sz="2200" b="0" dirty="0" smtClean="0">
                <a:latin typeface="Calibri"/>
                <a:cs typeface="Calibri"/>
              </a:rPr>
              <a:t>…engage with the next generation and get them excited and educated in energy and environment (20% of time)</a:t>
            </a:r>
          </a:p>
          <a:p>
            <a:pPr marL="166688" indent="-166688"/>
            <a:endParaRPr lang="en-US" sz="2200" b="0" dirty="0" smtClean="0">
              <a:latin typeface="Calibri"/>
              <a:cs typeface="Calibri"/>
            </a:endParaRPr>
          </a:p>
        </p:txBody>
      </p:sp>
      <p:pic>
        <p:nvPicPr>
          <p:cNvPr id="8" name="Picture 7" descr="2215-098_301x200.jpg"/>
          <p:cNvPicPr>
            <a:picLocks noChangeAspect="1"/>
          </p:cNvPicPr>
          <p:nvPr/>
        </p:nvPicPr>
        <p:blipFill>
          <a:blip r:embed="rId2" cstate="print"/>
          <a:stretch>
            <a:fillRect/>
          </a:stretch>
        </p:blipFill>
        <p:spPr>
          <a:xfrm>
            <a:off x="3122296" y="3965099"/>
            <a:ext cx="3495070" cy="23223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8" name="Group 17"/>
          <p:cNvGrpSpPr/>
          <p:nvPr/>
        </p:nvGrpSpPr>
        <p:grpSpPr>
          <a:xfrm>
            <a:off x="182552" y="1609296"/>
            <a:ext cx="4643897" cy="4486703"/>
            <a:chOff x="147924" y="2412609"/>
            <a:chExt cx="4643897" cy="3975872"/>
          </a:xfrm>
        </p:grpSpPr>
        <p:cxnSp>
          <p:nvCxnSpPr>
            <p:cNvPr id="11" name="Straight Connector 10"/>
            <p:cNvCxnSpPr>
              <a:cxnSpLocks noChangeShapeType="1"/>
            </p:cNvCxnSpPr>
            <p:nvPr/>
          </p:nvCxnSpPr>
          <p:spPr bwMode="auto">
            <a:xfrm flipH="1">
              <a:off x="455613" y="2412609"/>
              <a:ext cx="1587" cy="1131888"/>
            </a:xfrm>
            <a:prstGeom prst="line">
              <a:avLst/>
            </a:prstGeom>
            <a:noFill/>
            <a:ln w="57150" algn="ctr">
              <a:solidFill>
                <a:srgbClr val="13C605"/>
              </a:solidFill>
              <a:round/>
              <a:headEnd/>
              <a:tailEnd/>
            </a:ln>
            <a:effectLst>
              <a:outerShdw dist="20000" dir="5400000" rotWithShape="0">
                <a:srgbClr val="000000">
                  <a:alpha val="37999"/>
                </a:srgbClr>
              </a:outerShdw>
            </a:effectLst>
          </p:spPr>
        </p:cxnSp>
        <p:sp>
          <p:nvSpPr>
            <p:cNvPr id="9" name="Rectangle 8"/>
            <p:cNvSpPr/>
            <p:nvPr/>
          </p:nvSpPr>
          <p:spPr>
            <a:xfrm>
              <a:off x="147924" y="2894708"/>
              <a:ext cx="4643897" cy="3493773"/>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173038" indent="-173038">
                <a:spcAft>
                  <a:spcPts val="1200"/>
                </a:spcAft>
                <a:buFont typeface="Arial"/>
                <a:buChar char="•"/>
                <a:tabLst>
                  <a:tab pos="346075" algn="l"/>
                </a:tabLst>
                <a:defRPr/>
              </a:pPr>
              <a:r>
                <a:rPr lang="en-US" sz="1800" b="1" dirty="0" smtClean="0">
                  <a:solidFill>
                    <a:schemeClr val="tx1"/>
                  </a:solidFill>
                  <a:latin typeface="Calibri"/>
                  <a:cs typeface="Calibri"/>
                </a:rPr>
                <a:t>Oversubscription</a:t>
              </a:r>
            </a:p>
            <a:p>
              <a:pPr marL="173038" indent="-173038">
                <a:spcAft>
                  <a:spcPts val="1200"/>
                </a:spcAft>
                <a:buFont typeface="Arial"/>
                <a:buChar char="•"/>
                <a:tabLst>
                  <a:tab pos="346075" algn="l"/>
                </a:tabLst>
                <a:defRPr/>
              </a:pPr>
              <a:r>
                <a:rPr lang="en-US" sz="1800" dirty="0" smtClean="0">
                  <a:solidFill>
                    <a:schemeClr val="tx1"/>
                  </a:solidFill>
                  <a:latin typeface="Calibri"/>
                  <a:cs typeface="Calibri"/>
                </a:rPr>
                <a:t>Pace of Operation</a:t>
              </a:r>
            </a:p>
            <a:p>
              <a:pPr marL="173038" indent="-173038">
                <a:spcAft>
                  <a:spcPts val="1200"/>
                </a:spcAft>
                <a:buFont typeface="Arial"/>
                <a:buChar char="•"/>
                <a:tabLst>
                  <a:tab pos="346075" algn="l"/>
                </a:tabLst>
                <a:defRPr/>
              </a:pPr>
              <a:r>
                <a:rPr lang="en-US" sz="1800" b="1" dirty="0" smtClean="0">
                  <a:solidFill>
                    <a:schemeClr val="tx1"/>
                  </a:solidFill>
                  <a:latin typeface="Calibri"/>
                  <a:cs typeface="Calibri"/>
                </a:rPr>
                <a:t>Recruiting all-star program </a:t>
              </a:r>
              <a:r>
                <a:rPr lang="en-US" sz="1800" b="1" dirty="0">
                  <a:solidFill>
                    <a:schemeClr val="tx1"/>
                  </a:solidFill>
                  <a:latin typeface="Calibri"/>
                  <a:cs typeface="Calibri"/>
                </a:rPr>
                <a:t>directors who span science, technology, and business (#</a:t>
              </a:r>
              <a:r>
                <a:rPr lang="en-US" sz="1800" b="1" dirty="0" smtClean="0">
                  <a:solidFill>
                    <a:schemeClr val="tx1"/>
                  </a:solidFill>
                  <a:latin typeface="Calibri"/>
                  <a:cs typeface="Calibri"/>
                </a:rPr>
                <a:t>)</a:t>
              </a:r>
            </a:p>
            <a:p>
              <a:pPr marL="173038" indent="-173038">
                <a:spcAft>
                  <a:spcPts val="1200"/>
                </a:spcAft>
                <a:buFont typeface="Arial"/>
                <a:buChar char="•"/>
                <a:tabLst>
                  <a:tab pos="346075" algn="l"/>
                </a:tabLst>
                <a:defRPr/>
              </a:pPr>
              <a:r>
                <a:rPr lang="en-US" sz="1800" dirty="0" smtClean="0">
                  <a:solidFill>
                    <a:schemeClr val="tx1"/>
                  </a:solidFill>
                  <a:latin typeface="Calibri"/>
                  <a:cs typeface="Calibri"/>
                </a:rPr>
                <a:t>New outcome-based innovative programs</a:t>
              </a:r>
              <a:endParaRPr lang="en-US" sz="1800" b="1" dirty="0" smtClean="0">
                <a:solidFill>
                  <a:schemeClr val="tx1"/>
                </a:solidFill>
                <a:latin typeface="Calibri"/>
                <a:cs typeface="Calibri"/>
              </a:endParaRPr>
            </a:p>
            <a:p>
              <a:pPr marL="173038" indent="-173038">
                <a:spcAft>
                  <a:spcPts val="1200"/>
                </a:spcAft>
                <a:buFont typeface="Arial" charset="0"/>
                <a:buChar char="•"/>
                <a:tabLst>
                  <a:tab pos="346075" algn="l"/>
                </a:tabLst>
                <a:defRPr/>
              </a:pPr>
              <a:r>
                <a:rPr lang="en-US" sz="1800" b="1" dirty="0">
                  <a:solidFill>
                    <a:schemeClr val="tx1"/>
                  </a:solidFill>
                  <a:latin typeface="Calibri"/>
                  <a:cs typeface="Calibri"/>
                </a:rPr>
                <a:t>Investment in “white spaces” with high potential mission impact ($)</a:t>
              </a:r>
              <a:endParaRPr lang="en-US" sz="1800" b="1" dirty="0" smtClean="0">
                <a:solidFill>
                  <a:schemeClr val="tx1"/>
                </a:solidFill>
                <a:latin typeface="Calibri"/>
                <a:cs typeface="Calibri"/>
              </a:endParaRPr>
            </a:p>
            <a:p>
              <a:pPr marL="173038" indent="-173038">
                <a:spcAft>
                  <a:spcPts val="1200"/>
                </a:spcAft>
                <a:buFont typeface="Arial" charset="0"/>
                <a:buChar char="•"/>
                <a:tabLst>
                  <a:tab pos="346075" algn="l"/>
                </a:tabLst>
                <a:defRPr/>
              </a:pPr>
              <a:r>
                <a:rPr lang="en-US" sz="1800" b="1" dirty="0" smtClean="0">
                  <a:solidFill>
                    <a:schemeClr val="tx1"/>
                  </a:solidFill>
                  <a:latin typeface="Calibri"/>
                  <a:cs typeface="Calibri"/>
                </a:rPr>
                <a:t>Innovative </a:t>
              </a:r>
              <a:r>
                <a:rPr lang="en-US" sz="1800" b="1" dirty="0">
                  <a:solidFill>
                    <a:schemeClr val="tx1"/>
                  </a:solidFill>
                  <a:latin typeface="Calibri"/>
                  <a:cs typeface="Calibri"/>
                </a:rPr>
                <a:t>organizational structure/</a:t>
              </a:r>
              <a:r>
                <a:rPr lang="en-US" sz="1800" b="1" dirty="0" smtClean="0">
                  <a:solidFill>
                    <a:schemeClr val="tx1"/>
                  </a:solidFill>
                  <a:latin typeface="Calibri"/>
                  <a:cs typeface="Calibri"/>
                </a:rPr>
                <a:t>processes</a:t>
              </a:r>
            </a:p>
            <a:p>
              <a:pPr marL="173038" indent="-173038">
                <a:spcAft>
                  <a:spcPts val="1200"/>
                </a:spcAft>
                <a:buFont typeface="Arial" charset="0"/>
                <a:buChar char="•"/>
                <a:tabLst>
                  <a:tab pos="346075" algn="l"/>
                </a:tabLst>
                <a:defRPr/>
              </a:pPr>
              <a:r>
                <a:rPr lang="en-US" sz="1800" dirty="0" smtClean="0">
                  <a:solidFill>
                    <a:schemeClr val="tx1"/>
                  </a:solidFill>
                  <a:latin typeface="Calibri"/>
                  <a:cs typeface="Calibri"/>
                </a:rPr>
                <a:t>ARPA-E Energy Innovation Summit</a:t>
              </a:r>
            </a:p>
          </p:txBody>
        </p:sp>
      </p:grpSp>
      <p:grpSp>
        <p:nvGrpSpPr>
          <p:cNvPr id="2" name="Group 16"/>
          <p:cNvGrpSpPr>
            <a:grpSpLocks/>
          </p:cNvGrpSpPr>
          <p:nvPr/>
        </p:nvGrpSpPr>
        <p:grpSpPr bwMode="auto">
          <a:xfrm>
            <a:off x="4801415" y="1666917"/>
            <a:ext cx="4342585" cy="4909456"/>
            <a:chOff x="4861958" y="3249613"/>
            <a:chExt cx="4342553" cy="4909803"/>
          </a:xfrm>
        </p:grpSpPr>
        <p:cxnSp>
          <p:nvCxnSpPr>
            <p:cNvPr id="20" name="Straight Connector 19"/>
            <p:cNvCxnSpPr/>
            <p:nvPr/>
          </p:nvCxnSpPr>
          <p:spPr>
            <a:xfrm rot="5400000">
              <a:off x="6882766" y="3815597"/>
              <a:ext cx="1133555" cy="1588"/>
            </a:xfrm>
            <a:prstGeom prst="line">
              <a:avLst/>
            </a:prstGeom>
            <a:ln w="57150" cap="flat" cmpd="sng" algn="ctr">
              <a:solidFill>
                <a:srgbClr val="796A9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861958" y="3731826"/>
              <a:ext cx="4342553" cy="4427590"/>
            </a:xfrm>
            <a:prstGeom prst="rect">
              <a:avLst/>
            </a:prstGeom>
            <a:solidFill>
              <a:srgbClr val="CCFFCC"/>
            </a:solidFill>
          </p:spPr>
          <p:style>
            <a:lnRef idx="0">
              <a:schemeClr val="accent4"/>
            </a:lnRef>
            <a:fillRef idx="3">
              <a:schemeClr val="accent4"/>
            </a:fillRef>
            <a:effectRef idx="3">
              <a:schemeClr val="accent4"/>
            </a:effectRef>
            <a:fontRef idx="minor">
              <a:schemeClr val="lt1"/>
            </a:fontRef>
          </p:style>
          <p:txBody>
            <a:bodyPr/>
            <a:lstStyle/>
            <a:p>
              <a:pPr marL="173038" indent="-173038" algn="ctr">
                <a:spcAft>
                  <a:spcPts val="600"/>
                </a:spcAft>
                <a:tabLst>
                  <a:tab pos="346075" algn="l"/>
                </a:tabLst>
                <a:defRPr/>
              </a:pPr>
              <a:r>
                <a:rPr lang="en-US" sz="2400" dirty="0" smtClean="0">
                  <a:solidFill>
                    <a:srgbClr val="FF0000"/>
                  </a:solidFill>
                  <a:latin typeface="Calibri"/>
                  <a:cs typeface="Calibri"/>
                </a:rPr>
                <a:t>Home Runs</a:t>
              </a:r>
            </a:p>
            <a:p>
              <a:pPr marL="173038" indent="-173038">
                <a:spcAft>
                  <a:spcPts val="600"/>
                </a:spcAft>
                <a:buFont typeface="Arial"/>
                <a:buChar char="•"/>
                <a:tabLst>
                  <a:tab pos="346075" algn="l"/>
                </a:tabLst>
                <a:defRPr/>
              </a:pPr>
              <a:r>
                <a:rPr lang="en-US" sz="1800" b="1" dirty="0" smtClean="0">
                  <a:solidFill>
                    <a:schemeClr val="tx1"/>
                  </a:solidFill>
                  <a:latin typeface="Calibri"/>
                  <a:cs typeface="Calibri"/>
                </a:rPr>
                <a:t>Domestic </a:t>
              </a:r>
              <a:r>
                <a:rPr lang="en-US" sz="1800" b="1" dirty="0">
                  <a:solidFill>
                    <a:schemeClr val="tx1"/>
                  </a:solidFill>
                  <a:latin typeface="Calibri"/>
                  <a:cs typeface="Calibri"/>
                </a:rPr>
                <a:t>and global sales, US market share ($)</a:t>
              </a:r>
              <a:endParaRPr lang="en-US" sz="1800" b="1" dirty="0" smtClean="0">
                <a:solidFill>
                  <a:schemeClr val="tx1"/>
                </a:solidFill>
                <a:latin typeface="Calibri"/>
                <a:cs typeface="Calibri"/>
              </a:endParaRPr>
            </a:p>
            <a:p>
              <a:pPr marL="173038" indent="-173038">
                <a:spcAft>
                  <a:spcPts val="600"/>
                </a:spcAft>
                <a:buFont typeface="Arial" charset="0"/>
                <a:buChar char="•"/>
                <a:tabLst>
                  <a:tab pos="346075" algn="l"/>
                </a:tabLst>
                <a:defRPr/>
              </a:pPr>
              <a:r>
                <a:rPr lang="en-US" sz="1800" b="1" dirty="0" smtClean="0">
                  <a:solidFill>
                    <a:schemeClr val="tx1"/>
                  </a:solidFill>
                  <a:latin typeface="Calibri"/>
                  <a:cs typeface="Calibri"/>
                </a:rPr>
                <a:t>Avoided </a:t>
              </a:r>
              <a:r>
                <a:rPr lang="en-US" sz="1800" b="1" dirty="0">
                  <a:solidFill>
                    <a:schemeClr val="tx1"/>
                  </a:solidFill>
                  <a:latin typeface="Calibri"/>
                  <a:cs typeface="Calibri"/>
                </a:rPr>
                <a:t>greenhouse gas emissions </a:t>
              </a:r>
            </a:p>
            <a:p>
              <a:pPr marL="173038" indent="-173038">
                <a:spcAft>
                  <a:spcPts val="600"/>
                </a:spcAft>
                <a:buFont typeface="Arial" charset="0"/>
                <a:buNone/>
                <a:tabLst>
                  <a:tab pos="346075" algn="l"/>
                </a:tabLst>
                <a:defRPr/>
              </a:pPr>
              <a:r>
                <a:rPr lang="en-US" sz="1800" b="1" dirty="0">
                  <a:solidFill>
                    <a:schemeClr val="tx1"/>
                  </a:solidFill>
                  <a:latin typeface="Calibri"/>
                  <a:cs typeface="Calibri"/>
                </a:rPr>
                <a:t>   (tCO</a:t>
              </a:r>
              <a:r>
                <a:rPr lang="en-US" sz="1800" b="1" baseline="-25000" dirty="0">
                  <a:solidFill>
                    <a:schemeClr val="tx1"/>
                  </a:solidFill>
                  <a:latin typeface="Calibri"/>
                  <a:cs typeface="Calibri"/>
                </a:rPr>
                <a:t>2</a:t>
              </a:r>
              <a:r>
                <a:rPr lang="en-US" sz="1800" b="1" dirty="0">
                  <a:solidFill>
                    <a:schemeClr val="tx1"/>
                  </a:solidFill>
                  <a:latin typeface="Calibri"/>
                  <a:cs typeface="Calibri"/>
                </a:rPr>
                <a:t> equivalent)</a:t>
              </a:r>
            </a:p>
            <a:p>
              <a:pPr marL="173038" indent="-173038">
                <a:spcAft>
                  <a:spcPts val="600"/>
                </a:spcAft>
                <a:buFont typeface="Arial" charset="0"/>
                <a:buChar char="•"/>
                <a:tabLst>
                  <a:tab pos="346075" algn="l"/>
                </a:tabLst>
                <a:defRPr/>
              </a:pPr>
              <a:r>
                <a:rPr lang="en-US" sz="1800" b="1" dirty="0">
                  <a:solidFill>
                    <a:schemeClr val="tx1"/>
                  </a:solidFill>
                  <a:latin typeface="Calibri"/>
                  <a:cs typeface="Calibri"/>
                </a:rPr>
                <a:t>Reduced oil imports (barrels of oil equiv.)</a:t>
              </a:r>
            </a:p>
            <a:p>
              <a:pPr marL="173038" indent="-173038">
                <a:spcAft>
                  <a:spcPts val="600"/>
                </a:spcAft>
                <a:buFont typeface="Arial" charset="0"/>
                <a:buChar char="•"/>
                <a:tabLst>
                  <a:tab pos="346075" algn="l"/>
                </a:tabLst>
                <a:defRPr/>
              </a:pPr>
              <a:r>
                <a:rPr lang="en-US" sz="1800" b="1" dirty="0">
                  <a:solidFill>
                    <a:schemeClr val="tx1"/>
                  </a:solidFill>
                  <a:latin typeface="Calibri"/>
                  <a:cs typeface="Calibri"/>
                </a:rPr>
                <a:t>Creation of new technology/business or new industry ecosystem (#)</a:t>
              </a:r>
            </a:p>
            <a:p>
              <a:pPr marL="173038" indent="-173038">
                <a:spcAft>
                  <a:spcPts val="600"/>
                </a:spcAft>
                <a:buFont typeface="Arial" charset="0"/>
                <a:buChar char="•"/>
                <a:tabLst>
                  <a:tab pos="346075" algn="l"/>
                </a:tabLst>
                <a:defRPr/>
              </a:pPr>
              <a:r>
                <a:rPr lang="en-US" sz="1800" b="1" dirty="0">
                  <a:solidFill>
                    <a:schemeClr val="tx1"/>
                  </a:solidFill>
                  <a:latin typeface="Calibri"/>
                  <a:cs typeface="Calibri"/>
                </a:rPr>
                <a:t>Jobs created (#)</a:t>
              </a:r>
            </a:p>
            <a:p>
              <a:pPr marL="173038" indent="-173038">
                <a:spcAft>
                  <a:spcPts val="600"/>
                </a:spcAft>
                <a:buFont typeface="Arial" charset="0"/>
                <a:buChar char="•"/>
                <a:tabLst>
                  <a:tab pos="346075" algn="l"/>
                </a:tabLst>
                <a:defRPr/>
              </a:pPr>
              <a:r>
                <a:rPr lang="en-US" sz="1800" b="1" dirty="0">
                  <a:solidFill>
                    <a:schemeClr val="tx1"/>
                  </a:solidFill>
                  <a:latin typeface="Calibri"/>
                  <a:cs typeface="Calibri"/>
                </a:rPr>
                <a:t>Beating current projections and trajectories (Moving McKinsey GHG abatement cost curves, EIA &amp; IPCC projections, etc.</a:t>
              </a:r>
              <a:r>
                <a:rPr lang="en-US" sz="1800" b="1" dirty="0" smtClean="0">
                  <a:solidFill>
                    <a:schemeClr val="tx1"/>
                  </a:solidFill>
                  <a:latin typeface="Calibri"/>
                  <a:cs typeface="Calibri"/>
                </a:rPr>
                <a:t>)</a:t>
              </a:r>
              <a:endParaRPr lang="en-US" sz="1800" b="1" dirty="0">
                <a:solidFill>
                  <a:schemeClr val="tx1"/>
                </a:solidFill>
                <a:latin typeface="Calibri"/>
                <a:cs typeface="Calibri"/>
              </a:endParaRPr>
            </a:p>
          </p:txBody>
        </p:sp>
      </p:grpSp>
      <p:sp>
        <p:nvSpPr>
          <p:cNvPr id="4" name="Right Arrow 3"/>
          <p:cNvSpPr/>
          <p:nvPr/>
        </p:nvSpPr>
        <p:spPr>
          <a:xfrm>
            <a:off x="0" y="1296915"/>
            <a:ext cx="9144000" cy="727075"/>
          </a:xfrm>
          <a:prstGeom prst="rightArrow">
            <a:avLst/>
          </a:prstGeom>
          <a:solidFill>
            <a:srgbClr val="8AFF09"/>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8036" name="Title 1"/>
          <p:cNvSpPr>
            <a:spLocks noGrp="1"/>
          </p:cNvSpPr>
          <p:nvPr>
            <p:ph type="title"/>
          </p:nvPr>
        </p:nvSpPr>
        <p:spPr>
          <a:xfrm>
            <a:off x="167604" y="242856"/>
            <a:ext cx="8229600" cy="535998"/>
          </a:xfrm>
        </p:spPr>
        <p:txBody>
          <a:bodyPr/>
          <a:lstStyle/>
          <a:p>
            <a:pPr eaLnBrk="1" hangingPunct="1"/>
            <a:r>
              <a:rPr lang="en-US" sz="3200" b="1" dirty="0" smtClean="0">
                <a:solidFill>
                  <a:srgbClr val="FFFFFF"/>
                </a:solidFill>
                <a:latin typeface="Calibri"/>
                <a:cs typeface="Calibri"/>
              </a:rPr>
              <a:t>MANAGING  EXPECTATIONS</a:t>
            </a:r>
          </a:p>
        </p:txBody>
      </p:sp>
      <p:sp>
        <p:nvSpPr>
          <p:cNvPr id="428037" name="TextBox 4"/>
          <p:cNvSpPr txBox="1">
            <a:spLocks noChangeArrowheads="1"/>
          </p:cNvSpPr>
          <p:nvPr/>
        </p:nvSpPr>
        <p:spPr bwMode="auto">
          <a:xfrm>
            <a:off x="80963" y="1487415"/>
            <a:ext cx="813531" cy="430887"/>
          </a:xfrm>
          <a:prstGeom prst="rect">
            <a:avLst/>
          </a:prstGeom>
          <a:noFill/>
          <a:ln w="9525">
            <a:noFill/>
            <a:miter lim="800000"/>
            <a:headEnd/>
            <a:tailEnd/>
          </a:ln>
        </p:spPr>
        <p:txBody>
          <a:bodyPr wrap="none">
            <a:spAutoFit/>
          </a:bodyPr>
          <a:lstStyle/>
          <a:p>
            <a:r>
              <a:rPr lang="en-US" b="1" dirty="0">
                <a:latin typeface="Calibri"/>
                <a:cs typeface="Calibri"/>
              </a:rPr>
              <a:t>NOW</a:t>
            </a:r>
          </a:p>
        </p:txBody>
      </p:sp>
      <p:sp>
        <p:nvSpPr>
          <p:cNvPr id="428038" name="TextBox 5"/>
          <p:cNvSpPr txBox="1">
            <a:spLocks noChangeArrowheads="1"/>
          </p:cNvSpPr>
          <p:nvPr/>
        </p:nvSpPr>
        <p:spPr bwMode="auto">
          <a:xfrm>
            <a:off x="3281363" y="1473127"/>
            <a:ext cx="1184940" cy="430887"/>
          </a:xfrm>
          <a:prstGeom prst="rect">
            <a:avLst/>
          </a:prstGeom>
          <a:noFill/>
          <a:ln w="9525">
            <a:noFill/>
            <a:miter lim="800000"/>
            <a:headEnd/>
            <a:tailEnd/>
          </a:ln>
        </p:spPr>
        <p:txBody>
          <a:bodyPr wrap="none">
            <a:spAutoFit/>
          </a:bodyPr>
          <a:lstStyle/>
          <a:p>
            <a:r>
              <a:rPr lang="en-US" b="1">
                <a:latin typeface="Calibri"/>
                <a:cs typeface="Calibri"/>
              </a:rPr>
              <a:t>3 - 5 YRS</a:t>
            </a:r>
          </a:p>
        </p:txBody>
      </p:sp>
      <p:sp>
        <p:nvSpPr>
          <p:cNvPr id="428039" name="TextBox 7"/>
          <p:cNvSpPr txBox="1">
            <a:spLocks noChangeArrowheads="1"/>
          </p:cNvSpPr>
          <p:nvPr/>
        </p:nvSpPr>
        <p:spPr bwMode="auto">
          <a:xfrm>
            <a:off x="6923088" y="1473127"/>
            <a:ext cx="1110951" cy="430887"/>
          </a:xfrm>
          <a:prstGeom prst="rect">
            <a:avLst/>
          </a:prstGeom>
          <a:noFill/>
          <a:ln w="9525">
            <a:noFill/>
            <a:miter lim="800000"/>
            <a:headEnd/>
            <a:tailEnd/>
          </a:ln>
        </p:spPr>
        <p:txBody>
          <a:bodyPr wrap="none">
            <a:spAutoFit/>
          </a:bodyPr>
          <a:lstStyle/>
          <a:p>
            <a:r>
              <a:rPr lang="en-US" b="1">
                <a:latin typeface="Calibri"/>
                <a:cs typeface="Calibri"/>
              </a:rPr>
              <a:t>10+ YRS</a:t>
            </a:r>
          </a:p>
        </p:txBody>
      </p:sp>
      <p:grpSp>
        <p:nvGrpSpPr>
          <p:cNvPr id="21" name="Group 20"/>
          <p:cNvGrpSpPr/>
          <p:nvPr/>
        </p:nvGrpSpPr>
        <p:grpSpPr>
          <a:xfrm>
            <a:off x="0" y="1846340"/>
            <a:ext cx="4679640" cy="4618598"/>
            <a:chOff x="0" y="1853388"/>
            <a:chExt cx="4679640" cy="4245420"/>
          </a:xfrm>
        </p:grpSpPr>
        <p:sp>
          <p:nvSpPr>
            <p:cNvPr id="17" name="Left Brace 16"/>
            <p:cNvSpPr/>
            <p:nvPr/>
          </p:nvSpPr>
          <p:spPr bwMode="auto">
            <a:xfrm rot="16200000" flipV="1">
              <a:off x="2087827" y="153175"/>
              <a:ext cx="246062" cy="3646488"/>
            </a:xfrm>
            <a:prstGeom prst="leftBrace">
              <a:avLst>
                <a:gd name="adj1" fmla="val 83894"/>
                <a:gd name="adj2" fmla="val 50000"/>
              </a:avLst>
            </a:prstGeom>
            <a:ln w="38100" cap="flat" cmpd="sng" algn="ctr">
              <a:solidFill>
                <a:schemeClr val="accent5">
                  <a:lumMod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000"/>
            </a:p>
          </p:txBody>
        </p:sp>
        <p:sp>
          <p:nvSpPr>
            <p:cNvPr id="19" name="Rectangle 18"/>
            <p:cNvSpPr/>
            <p:nvPr/>
          </p:nvSpPr>
          <p:spPr bwMode="auto">
            <a:xfrm>
              <a:off x="0" y="2102744"/>
              <a:ext cx="4679640" cy="3996064"/>
            </a:xfrm>
            <a:prstGeom prst="rect">
              <a:avLst/>
            </a:prstGeom>
            <a:solidFill>
              <a:srgbClr val="B1FA69"/>
            </a:solidFill>
          </p:spPr>
          <p:style>
            <a:lnRef idx="0">
              <a:schemeClr val="accent1"/>
            </a:lnRef>
            <a:fillRef idx="3">
              <a:schemeClr val="accent1"/>
            </a:fillRef>
            <a:effectRef idx="3">
              <a:schemeClr val="accent1"/>
            </a:effectRef>
            <a:fontRef idx="minor">
              <a:schemeClr val="lt1"/>
            </a:fontRef>
          </p:style>
          <p:txBody>
            <a:bodyPr/>
            <a:lstStyle/>
            <a:p>
              <a:pPr marL="173038" indent="-173038">
                <a:spcAft>
                  <a:spcPts val="600"/>
                </a:spcAft>
                <a:buFont typeface="Arial" charset="0"/>
                <a:buChar char="•"/>
                <a:tabLst>
                  <a:tab pos="173038" algn="l"/>
                </a:tabLst>
                <a:defRPr/>
              </a:pPr>
              <a:r>
                <a:rPr lang="en-US" sz="1800" dirty="0" smtClean="0">
                  <a:solidFill>
                    <a:schemeClr val="tx1"/>
                  </a:solidFill>
                  <a:latin typeface="Calibri"/>
                  <a:cs typeface="Calibri"/>
                </a:rPr>
                <a:t>Attracting the best minds to energy R&amp;D</a:t>
              </a:r>
            </a:p>
            <a:p>
              <a:pPr marL="173038" indent="-173038">
                <a:spcAft>
                  <a:spcPts val="600"/>
                </a:spcAft>
                <a:buFont typeface="Arial" charset="0"/>
                <a:buChar char="•"/>
                <a:tabLst>
                  <a:tab pos="173038" algn="l"/>
                </a:tabLst>
                <a:defRPr/>
              </a:pPr>
              <a:r>
                <a:rPr lang="en-US" sz="1800" b="1" dirty="0" smtClean="0">
                  <a:solidFill>
                    <a:schemeClr val="tx1"/>
                  </a:solidFill>
                  <a:latin typeface="Calibri"/>
                  <a:cs typeface="Calibri"/>
                </a:rPr>
                <a:t>Follow </a:t>
              </a:r>
              <a:r>
                <a:rPr lang="en-US" sz="1800" b="1" dirty="0">
                  <a:solidFill>
                    <a:schemeClr val="tx1"/>
                  </a:solidFill>
                  <a:latin typeface="Calibri"/>
                  <a:cs typeface="Calibri"/>
                </a:rPr>
                <a:t>on investment post ARPA-E award ($) </a:t>
              </a:r>
            </a:p>
            <a:p>
              <a:pPr marL="173038" indent="-173038">
                <a:spcAft>
                  <a:spcPts val="600"/>
                </a:spcAft>
                <a:buFont typeface="Arial" charset="0"/>
                <a:buChar char="•"/>
                <a:tabLst>
                  <a:tab pos="173038" algn="l"/>
                </a:tabLst>
                <a:defRPr/>
              </a:pPr>
              <a:r>
                <a:rPr lang="en-US" sz="1800" b="1" dirty="0">
                  <a:solidFill>
                    <a:schemeClr val="tx1"/>
                  </a:solidFill>
                  <a:latin typeface="Calibri"/>
                  <a:cs typeface="Calibri"/>
                </a:rPr>
                <a:t>Increase in enterprise value of company ($)</a:t>
              </a:r>
            </a:p>
            <a:p>
              <a:pPr marL="173038" indent="-173038">
                <a:spcAft>
                  <a:spcPts val="600"/>
                </a:spcAft>
                <a:buFont typeface="Arial" charset="0"/>
                <a:buChar char="•"/>
                <a:tabLst>
                  <a:tab pos="173038" algn="l"/>
                </a:tabLst>
                <a:defRPr/>
              </a:pPr>
              <a:r>
                <a:rPr lang="en-US" sz="1800" b="1" dirty="0">
                  <a:solidFill>
                    <a:schemeClr val="tx1"/>
                  </a:solidFill>
                  <a:latin typeface="Calibri"/>
                  <a:cs typeface="Calibri"/>
                </a:rPr>
                <a:t>Companies </a:t>
              </a:r>
              <a:r>
                <a:rPr lang="en-US" sz="1800" b="1" dirty="0" smtClean="0">
                  <a:solidFill>
                    <a:schemeClr val="tx1"/>
                  </a:solidFill>
                  <a:latin typeface="Calibri"/>
                  <a:cs typeface="Calibri"/>
                </a:rPr>
                <a:t>created (#)</a:t>
              </a:r>
              <a:endParaRPr lang="en-US" sz="1800" dirty="0" smtClean="0">
                <a:solidFill>
                  <a:schemeClr val="tx1"/>
                </a:solidFill>
                <a:latin typeface="Calibri"/>
                <a:cs typeface="Calibri"/>
              </a:endParaRPr>
            </a:p>
            <a:p>
              <a:pPr marL="173038" indent="-173038">
                <a:spcAft>
                  <a:spcPts val="600"/>
                </a:spcAft>
                <a:buFont typeface="Arial" charset="0"/>
                <a:buChar char="•"/>
                <a:tabLst>
                  <a:tab pos="173038" algn="l"/>
                </a:tabLst>
                <a:defRPr/>
              </a:pPr>
              <a:r>
                <a:rPr lang="en-US" sz="1800" b="1" dirty="0" smtClean="0">
                  <a:solidFill>
                    <a:schemeClr val="tx1"/>
                  </a:solidFill>
                  <a:latin typeface="Calibri"/>
                  <a:cs typeface="Calibri"/>
                </a:rPr>
                <a:t>Initiating new technology-business </a:t>
              </a:r>
              <a:r>
                <a:rPr lang="en-US" sz="1800" dirty="0" smtClean="0">
                  <a:solidFill>
                    <a:schemeClr val="tx1"/>
                  </a:solidFill>
                  <a:latin typeface="Calibri"/>
                  <a:cs typeface="Calibri"/>
                </a:rPr>
                <a:t>ecosystems </a:t>
              </a:r>
              <a:endParaRPr lang="en-US" sz="1800" b="1" dirty="0" smtClean="0">
                <a:solidFill>
                  <a:schemeClr val="tx1"/>
                </a:solidFill>
                <a:latin typeface="Calibri"/>
                <a:cs typeface="Calibri"/>
              </a:endParaRPr>
            </a:p>
            <a:p>
              <a:pPr marL="173038" indent="-173038">
                <a:spcAft>
                  <a:spcPts val="600"/>
                </a:spcAft>
                <a:buFont typeface="Arial" charset="0"/>
                <a:buChar char="•"/>
                <a:tabLst>
                  <a:tab pos="173038" algn="l"/>
                </a:tabLst>
                <a:defRPr/>
              </a:pPr>
              <a:r>
                <a:rPr lang="en-US" sz="1800" b="1" dirty="0" smtClean="0">
                  <a:solidFill>
                    <a:schemeClr val="tx1"/>
                  </a:solidFill>
                  <a:latin typeface="Calibri"/>
                  <a:cs typeface="Calibri"/>
                </a:rPr>
                <a:t>Accelerated </a:t>
              </a:r>
              <a:r>
                <a:rPr lang="en-US" sz="1800" b="1" dirty="0">
                  <a:solidFill>
                    <a:schemeClr val="tx1"/>
                  </a:solidFill>
                  <a:latin typeface="Calibri"/>
                  <a:cs typeface="Calibri"/>
                </a:rPr>
                <a:t>market entry - Products to market (#) / Product sales ($)</a:t>
              </a:r>
            </a:p>
            <a:p>
              <a:pPr marL="173038" indent="-173038">
                <a:spcAft>
                  <a:spcPts val="600"/>
                </a:spcAft>
                <a:buFont typeface="Arial" charset="0"/>
                <a:buChar char="•"/>
                <a:tabLst>
                  <a:tab pos="173038" algn="l"/>
                </a:tabLst>
                <a:defRPr/>
              </a:pPr>
              <a:r>
                <a:rPr lang="en-US" sz="1800" b="1" dirty="0">
                  <a:solidFill>
                    <a:schemeClr val="tx1"/>
                  </a:solidFill>
                  <a:latin typeface="Calibri"/>
                  <a:cs typeface="Calibri"/>
                </a:rPr>
                <a:t>Patents filed and licensed (#)</a:t>
              </a:r>
            </a:p>
            <a:p>
              <a:pPr marL="173038" indent="-173038">
                <a:spcAft>
                  <a:spcPts val="600"/>
                </a:spcAft>
                <a:buFont typeface="Arial" charset="0"/>
                <a:buChar char="•"/>
                <a:tabLst>
                  <a:tab pos="173038" algn="l"/>
                </a:tabLst>
                <a:defRPr/>
              </a:pPr>
              <a:r>
                <a:rPr lang="en-US" sz="1800" b="1" dirty="0">
                  <a:solidFill>
                    <a:schemeClr val="tx1"/>
                  </a:solidFill>
                  <a:latin typeface="Calibri"/>
                  <a:cs typeface="Calibri"/>
                </a:rPr>
                <a:t>Papers published in top journals (#)</a:t>
              </a:r>
            </a:p>
            <a:p>
              <a:pPr marL="173038" indent="-173038">
                <a:spcAft>
                  <a:spcPts val="600"/>
                </a:spcAft>
                <a:buFont typeface="Arial" charset="0"/>
                <a:buChar char="•"/>
                <a:tabLst>
                  <a:tab pos="173038" algn="l"/>
                </a:tabLst>
                <a:defRPr/>
              </a:pPr>
              <a:r>
                <a:rPr lang="en-US" sz="1800" b="1" dirty="0">
                  <a:solidFill>
                    <a:schemeClr val="tx1"/>
                  </a:solidFill>
                  <a:latin typeface="Calibri"/>
                  <a:cs typeface="Calibri"/>
                </a:rPr>
                <a:t>World Record-setting “best-in-class” performance (#</a:t>
              </a:r>
              <a:r>
                <a:rPr lang="en-US" sz="1800" b="1" dirty="0" smtClean="0">
                  <a:solidFill>
                    <a:schemeClr val="tx1"/>
                  </a:solidFill>
                  <a:latin typeface="Calibri"/>
                  <a:cs typeface="Calibri"/>
                </a:rPr>
                <a:t>)</a:t>
              </a:r>
            </a:p>
            <a:p>
              <a:pPr marL="173038" indent="-173038">
                <a:spcAft>
                  <a:spcPts val="600"/>
                </a:spcAft>
                <a:buFont typeface="Arial" charset="0"/>
                <a:buChar char="•"/>
                <a:tabLst>
                  <a:tab pos="173038" algn="l"/>
                </a:tabLst>
                <a:defRPr/>
              </a:pPr>
              <a:endParaRPr lang="en-US" sz="1800" dirty="0">
                <a:solidFill>
                  <a:schemeClr val="tx1"/>
                </a:solidFill>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8"/>
                                        </p:tgtEl>
                                      </p:cBhvr>
                                    </p:animEffect>
                                    <p:set>
                                      <p:cBhvr>
                                        <p:cTn id="12" dur="1" fill="hold">
                                          <p:stCondLst>
                                            <p:cond delay="9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5" name="Rectangle 7"/>
          <p:cNvSpPr>
            <a:spLocks noGrp="1" noChangeArrowheads="1"/>
          </p:cNvSpPr>
          <p:nvPr>
            <p:ph type="title"/>
          </p:nvPr>
        </p:nvSpPr>
        <p:spPr bwMode="auto">
          <a:xfrm>
            <a:off x="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solidFill>
                  <a:schemeClr val="bg1"/>
                </a:solidFill>
                <a:latin typeface="+mn-lt"/>
                <a:cs typeface="Calibri"/>
              </a:rPr>
              <a:t/>
            </a:r>
            <a:br>
              <a:rPr lang="en-US" sz="2000" dirty="0" smtClean="0">
                <a:solidFill>
                  <a:schemeClr val="bg1"/>
                </a:solidFill>
                <a:latin typeface="+mn-lt"/>
                <a:cs typeface="Calibri"/>
              </a:rPr>
            </a:br>
            <a:r>
              <a:rPr lang="en-US" sz="2000" dirty="0" smtClean="0">
                <a:solidFill>
                  <a:schemeClr val="bg1"/>
                </a:solidFill>
                <a:latin typeface="+mn-lt"/>
                <a:cs typeface="Calibri"/>
              </a:rPr>
              <a:t>ARPA-E ENERGY </a:t>
            </a:r>
            <a:r>
              <a:rPr lang="en-US" sz="2000" dirty="0">
                <a:solidFill>
                  <a:schemeClr val="bg1"/>
                </a:solidFill>
                <a:latin typeface="+mn-lt"/>
                <a:cs typeface="Calibri"/>
              </a:rPr>
              <a:t>INNOVATION</a:t>
            </a:r>
            <a:r>
              <a:rPr lang="en-US" sz="2000" dirty="0" smtClean="0">
                <a:solidFill>
                  <a:schemeClr val="bg1"/>
                </a:solidFill>
                <a:latin typeface="+mn-lt"/>
                <a:cs typeface="Calibri"/>
              </a:rPr>
              <a:t>  SUMMIT</a:t>
            </a:r>
            <a:br>
              <a:rPr lang="en-US" sz="2000" dirty="0" smtClean="0">
                <a:solidFill>
                  <a:schemeClr val="bg1"/>
                </a:solidFill>
                <a:latin typeface="+mn-lt"/>
                <a:cs typeface="Calibri"/>
              </a:rPr>
            </a:br>
            <a:endParaRPr lang="en-US" sz="2000" dirty="0">
              <a:solidFill>
                <a:schemeClr val="bg1"/>
              </a:solidFill>
              <a:latin typeface="+mn-lt"/>
              <a:cs typeface="Calibri"/>
            </a:endParaRPr>
          </a:p>
        </p:txBody>
      </p:sp>
      <p:sp>
        <p:nvSpPr>
          <p:cNvPr id="13316" name="TextBox 6"/>
          <p:cNvSpPr txBox="1">
            <a:spLocks noChangeArrowheads="1"/>
          </p:cNvSpPr>
          <p:nvPr/>
        </p:nvSpPr>
        <p:spPr bwMode="auto">
          <a:xfrm>
            <a:off x="2489200" y="1346200"/>
            <a:ext cx="4356100" cy="430213"/>
          </a:xfrm>
          <a:prstGeom prst="rect">
            <a:avLst/>
          </a:prstGeom>
          <a:solidFill>
            <a:schemeClr val="bg1"/>
          </a:solidFill>
          <a:ln w="9525">
            <a:noFill/>
            <a:miter lim="800000"/>
            <a:headEnd/>
            <a:tailEnd/>
          </a:ln>
        </p:spPr>
        <p:txBody>
          <a:bodyPr>
            <a:prstTxWarp prst="textNoShape">
              <a:avLst/>
            </a:prstTxWarp>
            <a:spAutoFit/>
          </a:bodyPr>
          <a:lstStyle/>
          <a:p>
            <a:endParaRPr lang="en-US"/>
          </a:p>
        </p:txBody>
      </p:sp>
      <p:pic>
        <p:nvPicPr>
          <p:cNvPr id="7" name="Picture 6" descr="summit-2.gif"/>
          <p:cNvPicPr>
            <a:picLocks noChangeAspect="1"/>
          </p:cNvPicPr>
          <p:nvPr/>
        </p:nvPicPr>
        <p:blipFill>
          <a:blip r:embed="rId2" cstate="print"/>
          <a:stretch>
            <a:fillRect/>
          </a:stretch>
        </p:blipFill>
        <p:spPr>
          <a:xfrm>
            <a:off x="0" y="1087781"/>
            <a:ext cx="5349403" cy="1984887"/>
          </a:xfrm>
          <a:prstGeom prst="rect">
            <a:avLst/>
          </a:prstGeom>
        </p:spPr>
      </p:pic>
      <p:sp>
        <p:nvSpPr>
          <p:cNvPr id="11" name="TextBox 10"/>
          <p:cNvSpPr txBox="1"/>
          <p:nvPr/>
        </p:nvSpPr>
        <p:spPr>
          <a:xfrm>
            <a:off x="0" y="3052260"/>
            <a:ext cx="9144000" cy="3016210"/>
          </a:xfrm>
          <a:prstGeom prst="rect">
            <a:avLst/>
          </a:prstGeom>
          <a:solidFill>
            <a:srgbClr val="CBFF5F"/>
          </a:solidFill>
        </p:spPr>
        <p:txBody>
          <a:bodyPr wrap="square" rtlCol="0">
            <a:spAutoFit/>
          </a:bodyPr>
          <a:lstStyle/>
          <a:p>
            <a:pPr lvl="0"/>
            <a:r>
              <a:rPr lang="en-US" sz="1400" b="0" dirty="0" smtClean="0">
                <a:solidFill>
                  <a:schemeClr val="tx1"/>
                </a:solidFill>
                <a:latin typeface="Calibri"/>
                <a:cs typeface="Calibri"/>
              </a:rPr>
              <a:t>“Probably the best conference I have ever attended with extremely high caliber speakers and panelists. Great job!” 	– </a:t>
            </a:r>
            <a:r>
              <a:rPr lang="en-US" sz="1400" b="0" i="1" dirty="0" smtClean="0">
                <a:solidFill>
                  <a:schemeClr val="tx1"/>
                </a:solidFill>
                <a:latin typeface="Calibri"/>
                <a:cs typeface="Calibri"/>
              </a:rPr>
              <a:t>Executive from large corporation</a:t>
            </a:r>
            <a:endParaRPr lang="en-US" sz="1400" b="0" dirty="0" smtClean="0">
              <a:solidFill>
                <a:schemeClr val="tx1"/>
              </a:solidFill>
              <a:latin typeface="Calibri"/>
              <a:cs typeface="Calibri"/>
            </a:endParaRPr>
          </a:p>
          <a:p>
            <a:r>
              <a:rPr lang="en-US" sz="1400" b="0" dirty="0" smtClean="0">
                <a:solidFill>
                  <a:schemeClr val="tx1"/>
                </a:solidFill>
                <a:latin typeface="Calibri"/>
                <a:cs typeface="Calibri"/>
              </a:rPr>
              <a:t> </a:t>
            </a:r>
          </a:p>
          <a:p>
            <a:pPr lvl="0"/>
            <a:r>
              <a:rPr lang="en-US" sz="1400" b="0" dirty="0" smtClean="0">
                <a:solidFill>
                  <a:schemeClr val="tx1"/>
                </a:solidFill>
                <a:latin typeface="Calibri"/>
                <a:cs typeface="Calibri"/>
              </a:rPr>
              <a:t>“It was great to see a fast paced, entrepreneurial mentality applied to energy.” – </a:t>
            </a:r>
            <a:r>
              <a:rPr lang="en-US" sz="1400" b="0" i="1" dirty="0" smtClean="0">
                <a:solidFill>
                  <a:schemeClr val="tx1"/>
                </a:solidFill>
                <a:latin typeface="Calibri"/>
                <a:cs typeface="Calibri"/>
              </a:rPr>
              <a:t>Technology company executive</a:t>
            </a:r>
            <a:endParaRPr lang="en-US" sz="1400" b="0" dirty="0" smtClean="0">
              <a:solidFill>
                <a:schemeClr val="tx1"/>
              </a:solidFill>
              <a:latin typeface="Calibri"/>
              <a:cs typeface="Calibri"/>
            </a:endParaRPr>
          </a:p>
          <a:p>
            <a:r>
              <a:rPr lang="en-US" sz="1400" b="0" dirty="0" smtClean="0">
                <a:solidFill>
                  <a:schemeClr val="tx1"/>
                </a:solidFill>
                <a:latin typeface="Calibri"/>
                <a:cs typeface="Calibri"/>
              </a:rPr>
              <a:t> </a:t>
            </a:r>
          </a:p>
          <a:p>
            <a:pPr lvl="0"/>
            <a:r>
              <a:rPr lang="en-US" sz="1400" b="0" dirty="0" smtClean="0">
                <a:solidFill>
                  <a:schemeClr val="tx1"/>
                </a:solidFill>
                <a:latin typeface="Calibri"/>
                <a:cs typeface="Calibri"/>
              </a:rPr>
              <a:t>“Great event. Came away with renewed enthusiasm for </a:t>
            </a:r>
            <a:r>
              <a:rPr lang="en-US" sz="1400" b="0" dirty="0" err="1" smtClean="0">
                <a:solidFill>
                  <a:schemeClr val="tx1"/>
                </a:solidFill>
                <a:latin typeface="Calibri"/>
                <a:cs typeface="Calibri"/>
              </a:rPr>
              <a:t>DOE’s</a:t>
            </a:r>
            <a:r>
              <a:rPr lang="en-US" sz="1400" b="0" dirty="0" smtClean="0">
                <a:solidFill>
                  <a:schemeClr val="tx1"/>
                </a:solidFill>
                <a:latin typeface="Calibri"/>
                <a:cs typeface="Calibri"/>
              </a:rPr>
              <a:t> ability to be part of the solution.” </a:t>
            </a:r>
            <a:r>
              <a:rPr lang="en-US" sz="1400" b="0" i="1" dirty="0" smtClean="0">
                <a:solidFill>
                  <a:schemeClr val="tx1"/>
                </a:solidFill>
                <a:latin typeface="Calibri"/>
                <a:cs typeface="Calibri"/>
              </a:rPr>
              <a:t>– Academic researcher</a:t>
            </a:r>
          </a:p>
          <a:p>
            <a:pPr lvl="0"/>
            <a:endParaRPr lang="en-US" sz="1100" b="0" i="1" dirty="0" smtClean="0">
              <a:solidFill>
                <a:schemeClr val="tx1"/>
              </a:solidFill>
              <a:latin typeface="Calibri"/>
              <a:cs typeface="Calibri"/>
            </a:endParaRPr>
          </a:p>
          <a:p>
            <a:pPr lvl="0"/>
            <a:r>
              <a:rPr lang="en-US" sz="1400" b="0" dirty="0" smtClean="0">
                <a:solidFill>
                  <a:schemeClr val="tx1"/>
                </a:solidFill>
                <a:latin typeface="Calibri"/>
                <a:cs typeface="Calibri"/>
              </a:rPr>
              <a:t>“The ARPA-E showcase was the best venue to meet potential funding sources, collaborators, customers, partners, and vendors with an excellent opportunity to talk to the best and brightest experts in the field.  This will become a must do event.” - </a:t>
            </a:r>
            <a:r>
              <a:rPr lang="en-US" sz="1400" b="0" i="1" dirty="0" smtClean="0">
                <a:solidFill>
                  <a:schemeClr val="tx1"/>
                </a:solidFill>
                <a:latin typeface="Calibri"/>
                <a:cs typeface="Calibri"/>
              </a:rPr>
              <a:t>Technology company executive, Showcase exhibitor</a:t>
            </a:r>
          </a:p>
          <a:p>
            <a:pPr lvl="0"/>
            <a:endParaRPr lang="en-US" sz="1100" b="0" i="1" dirty="0" smtClean="0">
              <a:solidFill>
                <a:schemeClr val="tx1"/>
              </a:solidFill>
              <a:latin typeface="Calibri"/>
              <a:cs typeface="Calibri"/>
            </a:endParaRPr>
          </a:p>
          <a:p>
            <a:pPr lvl="0"/>
            <a:r>
              <a:rPr lang="en-US" sz="1400" b="0" dirty="0" smtClean="0">
                <a:solidFill>
                  <a:schemeClr val="tx1"/>
                </a:solidFill>
                <a:latin typeface="Calibri"/>
                <a:cs typeface="Calibri"/>
              </a:rPr>
              <a:t>“As an investor, I found the technology showcase to be of tremendous value.  Not only in terms of finding prospective investments, but also to get my finger on the pulse of up and coming technologies in the field.  This was by far the best part of the conference for me.”  </a:t>
            </a:r>
            <a:r>
              <a:rPr lang="en-US" sz="1400" b="0" i="1" dirty="0" smtClean="0">
                <a:solidFill>
                  <a:schemeClr val="tx1"/>
                </a:solidFill>
                <a:latin typeface="Calibri"/>
                <a:cs typeface="Calibri"/>
              </a:rPr>
              <a:t>– Investo</a:t>
            </a:r>
            <a:r>
              <a:rPr lang="en-US" sz="1400" b="0" dirty="0" smtClean="0">
                <a:solidFill>
                  <a:schemeClr val="tx1"/>
                </a:solidFill>
                <a:latin typeface="Calibri"/>
                <a:cs typeface="Calibri"/>
              </a:rPr>
              <a:t>r </a:t>
            </a:r>
            <a:endParaRPr lang="en-US" sz="1400" b="0" dirty="0">
              <a:solidFill>
                <a:schemeClr val="tx1"/>
              </a:solidFill>
              <a:latin typeface="Calibri"/>
              <a:cs typeface="Calibri"/>
            </a:endParaRPr>
          </a:p>
        </p:txBody>
      </p:sp>
      <p:sp>
        <p:nvSpPr>
          <p:cNvPr id="12" name="TextBox 11"/>
          <p:cNvSpPr txBox="1"/>
          <p:nvPr/>
        </p:nvSpPr>
        <p:spPr>
          <a:xfrm>
            <a:off x="5349403" y="1102460"/>
            <a:ext cx="3794597" cy="2000548"/>
          </a:xfrm>
          <a:prstGeom prst="rect">
            <a:avLst/>
          </a:prstGeom>
          <a:solidFill>
            <a:srgbClr val="FFFFFF"/>
          </a:solidFill>
        </p:spPr>
        <p:txBody>
          <a:bodyPr wrap="square" rtlCol="0">
            <a:spAutoFit/>
          </a:bodyPr>
          <a:lstStyle/>
          <a:p>
            <a:pPr marL="115888" indent="-115888">
              <a:buFont typeface="Arial"/>
              <a:buChar char="•"/>
            </a:pPr>
            <a:r>
              <a:rPr lang="en-US" sz="1600" b="0" dirty="0" smtClean="0">
                <a:latin typeface="Calibri"/>
                <a:cs typeface="Calibri"/>
              </a:rPr>
              <a:t>2 months preparation</a:t>
            </a:r>
          </a:p>
          <a:p>
            <a:pPr marL="115888" indent="-115888">
              <a:buFont typeface="Arial"/>
              <a:buChar char="•"/>
            </a:pPr>
            <a:r>
              <a:rPr lang="en-US" sz="1600" b="0" dirty="0" smtClean="0">
                <a:latin typeface="Calibri"/>
                <a:cs typeface="Calibri"/>
              </a:rPr>
              <a:t>1700 attendees</a:t>
            </a:r>
          </a:p>
          <a:p>
            <a:pPr marL="115888" indent="-115888">
              <a:buFont typeface="Arial"/>
              <a:buChar char="•"/>
            </a:pPr>
            <a:r>
              <a:rPr lang="en-US" sz="1600" b="0" dirty="0" smtClean="0">
                <a:latin typeface="Calibri"/>
                <a:cs typeface="Calibri"/>
              </a:rPr>
              <a:t>Integrating relevant communities</a:t>
            </a:r>
          </a:p>
          <a:p>
            <a:pPr marL="115888" indent="-115888">
              <a:buFont typeface="Arial"/>
              <a:buChar char="•"/>
            </a:pPr>
            <a:r>
              <a:rPr lang="en-US" sz="1600" b="0" dirty="0" smtClean="0">
                <a:latin typeface="Calibri"/>
                <a:cs typeface="Calibri"/>
              </a:rPr>
              <a:t> Favorite aspects</a:t>
            </a:r>
          </a:p>
          <a:p>
            <a:pPr marL="452438" lvl="1" indent="-219075">
              <a:buFont typeface="Courier New"/>
              <a:buChar char="o"/>
            </a:pPr>
            <a:r>
              <a:rPr lang="en-US" sz="1400" b="0" i="1" dirty="0" smtClean="0">
                <a:latin typeface="Calibri"/>
                <a:cs typeface="Calibri"/>
              </a:rPr>
              <a:t>Technology showcase</a:t>
            </a:r>
          </a:p>
          <a:p>
            <a:pPr marL="452438" lvl="1" indent="-219075">
              <a:buFont typeface="Courier New"/>
              <a:buChar char="o"/>
            </a:pPr>
            <a:r>
              <a:rPr lang="en-US" sz="1400" b="0" i="1" dirty="0" smtClean="0">
                <a:latin typeface="Calibri"/>
                <a:cs typeface="Calibri"/>
              </a:rPr>
              <a:t>Summit acting as a “catalyst”</a:t>
            </a:r>
          </a:p>
          <a:p>
            <a:pPr marL="452438" lvl="1" indent="-219075">
              <a:buFont typeface="Courier New"/>
              <a:buChar char="o"/>
            </a:pPr>
            <a:r>
              <a:rPr lang="en-US" sz="1400" b="0" i="1" dirty="0" smtClean="0">
                <a:latin typeface="Calibri"/>
                <a:cs typeface="Calibri"/>
              </a:rPr>
              <a:t>Interacting with ARPA-E Program Directors</a:t>
            </a:r>
          </a:p>
          <a:p>
            <a:pPr marL="115888" indent="-115888">
              <a:buFont typeface="Arial"/>
              <a:buChar char="•"/>
            </a:pPr>
            <a:endParaRPr lang="en-US" sz="1600" b="0" dirty="0" smtClean="0">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190500" y="0"/>
            <a:ext cx="8229600" cy="1143000"/>
          </a:xfrm>
          <a:noFill/>
          <a:ln>
            <a:miter lim="800000"/>
            <a:headEnd/>
            <a:tailEnd/>
          </a:ln>
        </p:spPr>
        <p:txBody>
          <a:bodyPr/>
          <a:lstStyle/>
          <a:p>
            <a:pPr>
              <a:defRPr/>
            </a:pPr>
            <a:r>
              <a:rPr lang="en-US" sz="2800" kern="0" dirty="0" smtClean="0">
                <a:solidFill>
                  <a:schemeClr val="bg1"/>
                </a:solidFill>
                <a:latin typeface="Calibri"/>
                <a:ea typeface="+mj-ea"/>
                <a:cs typeface="Calibri"/>
              </a:rPr>
              <a:t>SPUTNIK  MOMENT  OF  </a:t>
            </a:r>
          </a:p>
          <a:p>
            <a:pPr>
              <a:defRPr/>
            </a:pPr>
            <a:r>
              <a:rPr lang="en-US" sz="2800" kern="0" dirty="0" smtClean="0">
                <a:solidFill>
                  <a:schemeClr val="bg1"/>
                </a:solidFill>
                <a:latin typeface="Calibri"/>
                <a:ea typeface="+mj-ea"/>
                <a:cs typeface="Calibri"/>
              </a:rPr>
              <a:t>OUR  GENERATION</a:t>
            </a:r>
            <a:endParaRPr lang="en-US" sz="2800" kern="0" dirty="0">
              <a:solidFill>
                <a:schemeClr val="bg1"/>
              </a:solidFill>
              <a:latin typeface="Calibri"/>
              <a:ea typeface="+mj-ea"/>
              <a:cs typeface="Calibri"/>
            </a:endParaRPr>
          </a:p>
        </p:txBody>
      </p:sp>
      <p:sp>
        <p:nvSpPr>
          <p:cNvPr id="8199" name="TextBox 10"/>
          <p:cNvSpPr txBox="1">
            <a:spLocks noChangeArrowheads="1"/>
          </p:cNvSpPr>
          <p:nvPr/>
        </p:nvSpPr>
        <p:spPr bwMode="auto">
          <a:xfrm>
            <a:off x="8866188" y="6553200"/>
            <a:ext cx="222250" cy="584776"/>
          </a:xfrm>
          <a:prstGeom prst="rect">
            <a:avLst/>
          </a:prstGeom>
          <a:noFill/>
          <a:ln w="9525">
            <a:noFill/>
            <a:miter lim="800000"/>
            <a:headEnd/>
            <a:tailEnd/>
          </a:ln>
        </p:spPr>
        <p:txBody>
          <a:bodyPr>
            <a:prstTxWarp prst="textNoShape">
              <a:avLst/>
            </a:prstTxWarp>
            <a:spAutoFit/>
          </a:bodyPr>
          <a:lstStyle/>
          <a:p>
            <a:fld id="{96B2340B-3D1E-2F4A-B979-89D8BF3FE38B}" type="slidenum">
              <a:rPr lang="en-US" sz="1600">
                <a:latin typeface="Calibri"/>
                <a:cs typeface="Calibri"/>
              </a:rPr>
              <a:pPr/>
              <a:t>2</a:t>
            </a:fld>
            <a:endParaRPr lang="en-US" sz="1600">
              <a:latin typeface="Calibri"/>
              <a:cs typeface="Calibri"/>
            </a:endParaRPr>
          </a:p>
        </p:txBody>
      </p:sp>
      <p:pic>
        <p:nvPicPr>
          <p:cNvPr id="29" name="Picture 28"/>
          <p:cNvPicPr>
            <a:picLocks noChangeAspect="1"/>
          </p:cNvPicPr>
          <p:nvPr/>
        </p:nvPicPr>
        <p:blipFill>
          <a:blip r:embed="rId4"/>
          <a:stretch>
            <a:fillRect/>
          </a:stretch>
        </p:blipFill>
        <p:spPr>
          <a:xfrm>
            <a:off x="0" y="1736437"/>
            <a:ext cx="5332007" cy="2923731"/>
          </a:xfrm>
          <a:prstGeom prst="rect">
            <a:avLst/>
          </a:prstGeom>
        </p:spPr>
      </p:pic>
      <p:grpSp>
        <p:nvGrpSpPr>
          <p:cNvPr id="16" name="Group 15"/>
          <p:cNvGrpSpPr/>
          <p:nvPr/>
        </p:nvGrpSpPr>
        <p:grpSpPr>
          <a:xfrm>
            <a:off x="2882900" y="1243943"/>
            <a:ext cx="6261100" cy="5614057"/>
            <a:chOff x="2882900" y="1243943"/>
            <a:chExt cx="6261100" cy="5614057"/>
          </a:xfrm>
        </p:grpSpPr>
        <p:grpSp>
          <p:nvGrpSpPr>
            <p:cNvPr id="2" name="Group 13"/>
            <p:cNvGrpSpPr>
              <a:grpSpLocks/>
            </p:cNvGrpSpPr>
            <p:nvPr/>
          </p:nvGrpSpPr>
          <p:grpSpPr bwMode="auto">
            <a:xfrm>
              <a:off x="2882900" y="1630946"/>
              <a:ext cx="6261100" cy="5227054"/>
              <a:chOff x="2883146" y="1631513"/>
              <a:chExt cx="6260854" cy="5226487"/>
            </a:xfrm>
          </p:grpSpPr>
          <p:graphicFrame>
            <p:nvGraphicFramePr>
              <p:cNvPr id="31" name="Object 2"/>
              <p:cNvGraphicFramePr>
                <a:graphicFrameLocks noChangeAspect="1"/>
              </p:cNvGraphicFramePr>
              <p:nvPr/>
            </p:nvGraphicFramePr>
            <p:xfrm>
              <a:off x="4974402" y="1631513"/>
              <a:ext cx="4025840" cy="3627080"/>
            </p:xfrm>
            <a:graphic>
              <a:graphicData uri="http://schemas.openxmlformats.org/presentationml/2006/ole">
                <p:oleObj spid="_x0000_s71682" name="Document" r:id="rId5" imgW="2311315" imgH="2082723" progId="Word.Document.12">
                  <p:link updateAutomatic="1"/>
                </p:oleObj>
              </a:graphicData>
            </a:graphic>
          </p:graphicFrame>
          <p:sp>
            <p:nvSpPr>
              <p:cNvPr id="32" name="Text Box 6"/>
              <p:cNvSpPr txBox="1">
                <a:spLocks noChangeArrowheads="1"/>
              </p:cNvSpPr>
              <p:nvPr>
                <p:custDataLst>
                  <p:tags r:id="rId2"/>
                </p:custDataLst>
              </p:nvPr>
            </p:nvSpPr>
            <p:spPr bwMode="auto">
              <a:xfrm>
                <a:off x="4575442" y="1718735"/>
                <a:ext cx="4568558" cy="584713"/>
              </a:xfrm>
              <a:prstGeom prst="rect">
                <a:avLst/>
              </a:prstGeom>
              <a:solidFill>
                <a:schemeClr val="bg1"/>
              </a:solidFill>
              <a:ln w="9525">
                <a:noFill/>
                <a:miter lim="800000"/>
                <a:headEnd/>
                <a:tailEnd/>
              </a:ln>
            </p:spPr>
            <p:txBody>
              <a:bodyPr wrap="square">
                <a:spAutoFit/>
              </a:bodyPr>
              <a:lstStyle/>
              <a:p>
                <a:pPr algn="ctr">
                  <a:spcBef>
                    <a:spcPct val="50000"/>
                  </a:spcBef>
                  <a:defRPr/>
                </a:pPr>
                <a:r>
                  <a:rPr lang="en-US" sz="1600" dirty="0">
                    <a:latin typeface="Calibri"/>
                    <a:ea typeface="ＭＳ Ｐゴシック"/>
                    <a:cs typeface="Calibri"/>
                  </a:rPr>
                  <a:t>Lithium-ion battery manufacturing volumes in 2009 </a:t>
                </a:r>
                <a:br>
                  <a:rPr lang="en-US" sz="1600" dirty="0">
                    <a:latin typeface="Calibri"/>
                    <a:ea typeface="ＭＳ Ｐゴシック"/>
                    <a:cs typeface="Calibri"/>
                  </a:rPr>
                </a:br>
                <a:r>
                  <a:rPr lang="en-US" sz="1600" dirty="0">
                    <a:latin typeface="Calibri"/>
                    <a:ea typeface="ＭＳ Ｐゴシック"/>
                    <a:cs typeface="Calibri"/>
                  </a:rPr>
                  <a:t>(millions of cells/year)</a:t>
                </a:r>
              </a:p>
            </p:txBody>
          </p:sp>
          <p:grpSp>
            <p:nvGrpSpPr>
              <p:cNvPr id="3" name="Group 12"/>
              <p:cNvGrpSpPr>
                <a:grpSpLocks/>
              </p:cNvGrpSpPr>
              <p:nvPr/>
            </p:nvGrpSpPr>
            <p:grpSpPr bwMode="auto">
              <a:xfrm>
                <a:off x="2883146" y="5385375"/>
                <a:ext cx="6260854" cy="1472625"/>
                <a:chOff x="2883146" y="5385375"/>
                <a:chExt cx="6260854" cy="1472625"/>
              </a:xfrm>
            </p:grpSpPr>
            <p:grpSp>
              <p:nvGrpSpPr>
                <p:cNvPr id="4" name="Group 8"/>
                <p:cNvGrpSpPr>
                  <a:grpSpLocks/>
                </p:cNvGrpSpPr>
                <p:nvPr/>
              </p:nvGrpSpPr>
              <p:grpSpPr bwMode="auto">
                <a:xfrm>
                  <a:off x="3952177" y="5385375"/>
                  <a:ext cx="5191823" cy="776211"/>
                  <a:chOff x="3952177" y="5385375"/>
                  <a:chExt cx="5191823" cy="776211"/>
                </a:xfrm>
              </p:grpSpPr>
              <p:pic>
                <p:nvPicPr>
                  <p:cNvPr id="38" name="Picture 6" descr="top1.gif"/>
                  <p:cNvPicPr>
                    <a:picLocks noChangeAspect="1"/>
                  </p:cNvPicPr>
                  <p:nvPr/>
                </p:nvPicPr>
                <p:blipFill>
                  <a:blip r:embed="rId6"/>
                  <a:srcRect/>
                  <a:stretch>
                    <a:fillRect/>
                  </a:stretch>
                </p:blipFill>
                <p:spPr bwMode="auto">
                  <a:xfrm>
                    <a:off x="3952177" y="5385375"/>
                    <a:ext cx="2736499" cy="767775"/>
                  </a:xfrm>
                  <a:prstGeom prst="rect">
                    <a:avLst/>
                  </a:prstGeom>
                  <a:noFill/>
                  <a:ln w="9525">
                    <a:noFill/>
                    <a:miter lim="800000"/>
                    <a:headEnd/>
                    <a:tailEnd/>
                  </a:ln>
                </p:spPr>
              </p:pic>
              <p:pic>
                <p:nvPicPr>
                  <p:cNvPr id="39" name="Picture 7" descr="top2.gif"/>
                  <p:cNvPicPr>
                    <a:picLocks noChangeAspect="1"/>
                  </p:cNvPicPr>
                  <p:nvPr/>
                </p:nvPicPr>
                <p:blipFill>
                  <a:blip r:embed="rId7"/>
                  <a:srcRect/>
                  <a:stretch>
                    <a:fillRect/>
                  </a:stretch>
                </p:blipFill>
                <p:spPr bwMode="auto">
                  <a:xfrm>
                    <a:off x="6683686" y="5387043"/>
                    <a:ext cx="2460314" cy="774543"/>
                  </a:xfrm>
                  <a:prstGeom prst="rect">
                    <a:avLst/>
                  </a:prstGeom>
                  <a:noFill/>
                  <a:ln w="9525">
                    <a:noFill/>
                    <a:miter lim="800000"/>
                    <a:headEnd/>
                    <a:tailEnd/>
                  </a:ln>
                </p:spPr>
              </p:pic>
            </p:grpSp>
            <p:pic>
              <p:nvPicPr>
                <p:cNvPr id="35" name="Picture 9" descr="Goodenough_John.jpg"/>
                <p:cNvPicPr>
                  <a:picLocks noChangeAspect="1"/>
                </p:cNvPicPr>
                <p:nvPr/>
              </p:nvPicPr>
              <p:blipFill>
                <a:blip r:embed="rId8"/>
                <a:srcRect/>
                <a:stretch>
                  <a:fillRect/>
                </a:stretch>
              </p:blipFill>
              <p:spPr bwMode="auto">
                <a:xfrm>
                  <a:off x="2883146" y="5389350"/>
                  <a:ext cx="1086247" cy="1468650"/>
                </a:xfrm>
                <a:prstGeom prst="rect">
                  <a:avLst/>
                </a:prstGeom>
                <a:noFill/>
                <a:ln w="9525">
                  <a:noFill/>
                  <a:miter lim="800000"/>
                  <a:headEnd/>
                  <a:tailEnd/>
                </a:ln>
              </p:spPr>
            </p:pic>
            <p:sp>
              <p:nvSpPr>
                <p:cNvPr id="36" name="TextBox 10"/>
                <p:cNvSpPr txBox="1">
                  <a:spLocks noChangeArrowheads="1"/>
                </p:cNvSpPr>
                <p:nvPr/>
              </p:nvSpPr>
              <p:spPr bwMode="auto">
                <a:xfrm>
                  <a:off x="4088665" y="6318548"/>
                  <a:ext cx="3878085" cy="338554"/>
                </a:xfrm>
                <a:prstGeom prst="rect">
                  <a:avLst/>
                </a:prstGeom>
                <a:noFill/>
                <a:ln w="9525">
                  <a:noFill/>
                  <a:miter lim="800000"/>
                  <a:headEnd/>
                  <a:tailEnd/>
                </a:ln>
              </p:spPr>
              <p:txBody>
                <a:bodyPr wrap="none">
                  <a:prstTxWarp prst="textNoShape">
                    <a:avLst/>
                  </a:prstTxWarp>
                  <a:spAutoFit/>
                </a:bodyPr>
                <a:lstStyle/>
                <a:p>
                  <a:r>
                    <a:rPr lang="en-US" sz="1600"/>
                    <a:t>John Goodenough, U. Texas at Austin</a:t>
                  </a:r>
                </a:p>
              </p:txBody>
            </p:sp>
            <p:sp>
              <p:nvSpPr>
                <p:cNvPr id="37" name="TextBox 11"/>
                <p:cNvSpPr txBox="1">
                  <a:spLocks noChangeArrowheads="1"/>
                </p:cNvSpPr>
                <p:nvPr/>
              </p:nvSpPr>
              <p:spPr bwMode="auto">
                <a:xfrm>
                  <a:off x="5606427" y="5822976"/>
                  <a:ext cx="812292" cy="430887"/>
                </a:xfrm>
                <a:prstGeom prst="rect">
                  <a:avLst/>
                </a:prstGeom>
                <a:noFill/>
                <a:ln w="9525">
                  <a:noFill/>
                  <a:miter lim="800000"/>
                  <a:headEnd/>
                  <a:tailEnd/>
                </a:ln>
              </p:spPr>
              <p:txBody>
                <a:bodyPr wrap="none">
                  <a:prstTxWarp prst="textNoShape">
                    <a:avLst/>
                  </a:prstTxWarp>
                  <a:spAutoFit/>
                </a:bodyPr>
                <a:lstStyle/>
                <a:p>
                  <a:r>
                    <a:rPr lang="en-US"/>
                    <a:t>2009</a:t>
                  </a:r>
                </a:p>
              </p:txBody>
            </p:sp>
          </p:grpSp>
        </p:grpSp>
        <p:sp>
          <p:nvSpPr>
            <p:cNvPr id="15" name="TextBox 14"/>
            <p:cNvSpPr txBox="1"/>
            <p:nvPr/>
          </p:nvSpPr>
          <p:spPr>
            <a:xfrm>
              <a:off x="6271414" y="1243943"/>
              <a:ext cx="1302297" cy="430887"/>
            </a:xfrm>
            <a:prstGeom prst="rect">
              <a:avLst/>
            </a:prstGeom>
            <a:noFill/>
          </p:spPr>
          <p:txBody>
            <a:bodyPr wrap="none" rtlCol="0">
              <a:spAutoFit/>
            </a:bodyPr>
            <a:lstStyle/>
            <a:p>
              <a:r>
                <a:rPr lang="en-US" dirty="0" smtClean="0">
                  <a:solidFill>
                    <a:srgbClr val="0000FF"/>
                  </a:solidFill>
                  <a:latin typeface="Calibri"/>
                  <a:cs typeface="Calibri"/>
                </a:rPr>
                <a:t>EXAMPLE</a:t>
              </a:r>
              <a:endParaRPr lang="en-US" dirty="0">
                <a:solidFill>
                  <a:srgbClr val="0000FF"/>
                </a:solidFill>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loud 7"/>
          <p:cNvSpPr/>
          <p:nvPr/>
        </p:nvSpPr>
        <p:spPr bwMode="auto">
          <a:xfrm>
            <a:off x="381000" y="5364480"/>
            <a:ext cx="1463040" cy="579120"/>
          </a:xfrm>
          <a:prstGeom prst="cloud">
            <a:avLst/>
          </a:prstGeom>
          <a:solidFill>
            <a:schemeClr val="bg1">
              <a:lumMod val="75000"/>
            </a:schemeClr>
          </a:solidFill>
          <a:ln w="12700" cap="flat" cmpd="sng" algn="ctr">
            <a:solidFill>
              <a:srgbClr val="000000"/>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578" name="Rectangle 2"/>
          <p:cNvSpPr>
            <a:spLocks noGrp="1" noChangeArrowheads="1"/>
          </p:cNvSpPr>
          <p:nvPr>
            <p:ph type="title"/>
          </p:nvPr>
        </p:nvSpPr>
        <p:spPr>
          <a:xfrm>
            <a:off x="0" y="-50800"/>
            <a:ext cx="5638800" cy="1143000"/>
          </a:xfrm>
        </p:spPr>
        <p:txBody>
          <a:bodyPr anchor="t"/>
          <a:lstStyle/>
          <a:p>
            <a:pPr eaLnBrk="1" hangingPunct="1"/>
            <a:r>
              <a:rPr lang="en-US" cap="none" dirty="0" smtClean="0">
                <a:solidFill>
                  <a:schemeClr val="bg1"/>
                </a:solidFill>
              </a:rPr>
              <a:t/>
            </a:r>
            <a:br>
              <a:rPr lang="en-US" cap="none" dirty="0" smtClean="0">
                <a:solidFill>
                  <a:schemeClr val="bg1"/>
                </a:solidFill>
              </a:rPr>
            </a:br>
            <a:r>
              <a:rPr lang="en-US" cap="none" dirty="0" smtClean="0">
                <a:solidFill>
                  <a:schemeClr val="bg1"/>
                </a:solidFill>
              </a:rPr>
              <a:t>CREATION OF ARPA-E</a:t>
            </a:r>
            <a:endParaRPr lang="en-US" cap="none" dirty="0">
              <a:solidFill>
                <a:schemeClr val="bg1"/>
              </a:solidFill>
            </a:endParaRPr>
          </a:p>
        </p:txBody>
      </p:sp>
      <p:sp>
        <p:nvSpPr>
          <p:cNvPr id="11" name="Shape 10"/>
          <p:cNvSpPr/>
          <p:nvPr/>
        </p:nvSpPr>
        <p:spPr>
          <a:xfrm>
            <a:off x="1131194" y="1588008"/>
            <a:ext cx="6502400" cy="3673856"/>
          </a:xfrm>
          <a:prstGeom prst="swooshArrow">
            <a:avLst>
              <a:gd name="adj1" fmla="val 25000"/>
              <a:gd name="adj2" fmla="val 25000"/>
            </a:avLst>
          </a:prstGeom>
          <a:solidFill>
            <a:srgbClr val="B1FA6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Oval 11"/>
          <p:cNvSpPr/>
          <p:nvPr/>
        </p:nvSpPr>
        <p:spPr>
          <a:xfrm>
            <a:off x="1663385" y="4351318"/>
            <a:ext cx="169062" cy="1690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525557" y="4396232"/>
            <a:ext cx="4416958" cy="979423"/>
          </a:xfrm>
          <a:custGeom>
            <a:avLst/>
            <a:gdLst>
              <a:gd name="connsiteX0" fmla="*/ 0 w 4416958"/>
              <a:gd name="connsiteY0" fmla="*/ 0 h 979423"/>
              <a:gd name="connsiteX1" fmla="*/ 4416958 w 4416958"/>
              <a:gd name="connsiteY1" fmla="*/ 0 h 979423"/>
              <a:gd name="connsiteX2" fmla="*/ 4416958 w 4416958"/>
              <a:gd name="connsiteY2" fmla="*/ 979423 h 979423"/>
              <a:gd name="connsiteX3" fmla="*/ 0 w 4416958"/>
              <a:gd name="connsiteY3" fmla="*/ 979423 h 979423"/>
              <a:gd name="connsiteX4" fmla="*/ 0 w 4416958"/>
              <a:gd name="connsiteY4" fmla="*/ 0 h 97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958" h="979423">
                <a:moveTo>
                  <a:pt x="0" y="0"/>
                </a:moveTo>
                <a:lnTo>
                  <a:pt x="4416958" y="0"/>
                </a:lnTo>
                <a:lnTo>
                  <a:pt x="4416958" y="979423"/>
                </a:lnTo>
                <a:lnTo>
                  <a:pt x="0" y="979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9583" tIns="0" rIns="0" bIns="0" numCol="1" spcCol="1270" anchor="t" anchorCtr="0">
            <a:noAutofit/>
          </a:bodyPr>
          <a:lstStyle/>
          <a:p>
            <a:pPr lvl="0" algn="l" defTabSz="889000">
              <a:lnSpc>
                <a:spcPct val="90000"/>
              </a:lnSpc>
              <a:spcBef>
                <a:spcPct val="0"/>
              </a:spcBef>
              <a:spcAft>
                <a:spcPts val="0"/>
              </a:spcAft>
            </a:pPr>
            <a:r>
              <a:rPr lang="en-US" sz="2000" b="1" kern="1200" dirty="0" smtClean="0">
                <a:solidFill>
                  <a:schemeClr val="tx1"/>
                </a:solidFill>
              </a:rPr>
              <a:t>2006</a:t>
            </a:r>
            <a:br>
              <a:rPr lang="en-US" sz="2000" b="1" kern="1200" dirty="0" smtClean="0">
                <a:solidFill>
                  <a:schemeClr val="tx1"/>
                </a:solidFill>
              </a:rPr>
            </a:br>
            <a:r>
              <a:rPr lang="en-US" sz="2000" b="1" i="1" kern="1200" dirty="0" smtClean="0">
                <a:solidFill>
                  <a:schemeClr val="tx1"/>
                </a:solidFill>
              </a:rPr>
              <a:t>Rising Above the Gathering Storm </a:t>
            </a:r>
            <a:r>
              <a:rPr lang="en-US" sz="2000" b="1" kern="1200" dirty="0" smtClean="0">
                <a:solidFill>
                  <a:schemeClr val="tx1"/>
                </a:solidFill>
              </a:rPr>
              <a:t/>
            </a:r>
            <a:br>
              <a:rPr lang="en-US" sz="2000" b="1" kern="1200" dirty="0" smtClean="0">
                <a:solidFill>
                  <a:schemeClr val="tx1"/>
                </a:solidFill>
              </a:rPr>
            </a:br>
            <a:r>
              <a:rPr lang="en-US" sz="2000" b="1" kern="1200" dirty="0" smtClean="0">
                <a:solidFill>
                  <a:schemeClr val="tx1"/>
                </a:solidFill>
              </a:rPr>
              <a:t>(National Academies)</a:t>
            </a:r>
            <a:endParaRPr lang="en-US" sz="2000" b="1" kern="1200" dirty="0"/>
          </a:p>
        </p:txBody>
      </p:sp>
      <p:sp>
        <p:nvSpPr>
          <p:cNvPr id="14" name="Oval 13"/>
          <p:cNvSpPr/>
          <p:nvPr/>
        </p:nvSpPr>
        <p:spPr>
          <a:xfrm>
            <a:off x="3094698" y="3277219"/>
            <a:ext cx="305612" cy="3056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149004" y="3444403"/>
            <a:ext cx="3177972" cy="841016"/>
          </a:xfrm>
          <a:custGeom>
            <a:avLst/>
            <a:gdLst>
              <a:gd name="connsiteX0" fmla="*/ 0 w 3177972"/>
              <a:gd name="connsiteY0" fmla="*/ 0 h 841016"/>
              <a:gd name="connsiteX1" fmla="*/ 3177972 w 3177972"/>
              <a:gd name="connsiteY1" fmla="*/ 0 h 841016"/>
              <a:gd name="connsiteX2" fmla="*/ 3177972 w 3177972"/>
              <a:gd name="connsiteY2" fmla="*/ 841016 h 841016"/>
              <a:gd name="connsiteX3" fmla="*/ 0 w 3177972"/>
              <a:gd name="connsiteY3" fmla="*/ 841016 h 841016"/>
              <a:gd name="connsiteX4" fmla="*/ 0 w 3177972"/>
              <a:gd name="connsiteY4" fmla="*/ 0 h 84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972" h="841016">
                <a:moveTo>
                  <a:pt x="0" y="0"/>
                </a:moveTo>
                <a:lnTo>
                  <a:pt x="3177972" y="0"/>
                </a:lnTo>
                <a:lnTo>
                  <a:pt x="3177972" y="841016"/>
                </a:lnTo>
                <a:lnTo>
                  <a:pt x="0" y="841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1938" tIns="0" rIns="0" bIns="0" numCol="1" spcCol="1270" anchor="t" anchorCtr="0">
            <a:noAutofit/>
          </a:bodyPr>
          <a:lstStyle/>
          <a:p>
            <a:pPr lvl="0" algn="l" defTabSz="889000">
              <a:lnSpc>
                <a:spcPct val="90000"/>
              </a:lnSpc>
              <a:spcBef>
                <a:spcPct val="0"/>
              </a:spcBef>
              <a:spcAft>
                <a:spcPts val="0"/>
              </a:spcAft>
            </a:pPr>
            <a:r>
              <a:rPr lang="en-US" sz="2000" b="1" kern="1200" dirty="0" smtClean="0">
                <a:solidFill>
                  <a:schemeClr val="tx1"/>
                </a:solidFill>
              </a:rPr>
              <a:t>2007</a:t>
            </a:r>
          </a:p>
          <a:p>
            <a:pPr lvl="0" algn="l" defTabSz="889000">
              <a:lnSpc>
                <a:spcPct val="90000"/>
              </a:lnSpc>
              <a:spcBef>
                <a:spcPct val="0"/>
              </a:spcBef>
              <a:spcAft>
                <a:spcPts val="0"/>
              </a:spcAft>
            </a:pPr>
            <a:r>
              <a:rPr lang="en-US" sz="2000" b="1" kern="1200" dirty="0" smtClean="0">
                <a:solidFill>
                  <a:schemeClr val="tx1"/>
                </a:solidFill>
              </a:rPr>
              <a:t>America COMPETES Act</a:t>
            </a:r>
            <a:endParaRPr lang="en-US" sz="2000" b="1" kern="1200" dirty="0"/>
          </a:p>
        </p:txBody>
      </p:sp>
      <p:sp>
        <p:nvSpPr>
          <p:cNvPr id="16" name="Oval 15"/>
          <p:cNvSpPr/>
          <p:nvPr/>
        </p:nvSpPr>
        <p:spPr>
          <a:xfrm>
            <a:off x="5666619" y="2391665"/>
            <a:ext cx="422656" cy="42265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3387422" y="1687527"/>
            <a:ext cx="4621458" cy="814834"/>
          </a:xfrm>
          <a:custGeom>
            <a:avLst/>
            <a:gdLst>
              <a:gd name="connsiteX0" fmla="*/ 0 w 4621458"/>
              <a:gd name="connsiteY0" fmla="*/ 0 h 814834"/>
              <a:gd name="connsiteX1" fmla="*/ 4621458 w 4621458"/>
              <a:gd name="connsiteY1" fmla="*/ 0 h 814834"/>
              <a:gd name="connsiteX2" fmla="*/ 4621458 w 4621458"/>
              <a:gd name="connsiteY2" fmla="*/ 814834 h 814834"/>
              <a:gd name="connsiteX3" fmla="*/ 0 w 4621458"/>
              <a:gd name="connsiteY3" fmla="*/ 814834 h 814834"/>
              <a:gd name="connsiteX4" fmla="*/ 0 w 4621458"/>
              <a:gd name="connsiteY4" fmla="*/ 0 h 814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458" h="814834">
                <a:moveTo>
                  <a:pt x="0" y="0"/>
                </a:moveTo>
                <a:lnTo>
                  <a:pt x="4621458" y="0"/>
                </a:lnTo>
                <a:lnTo>
                  <a:pt x="4621458" y="814834"/>
                </a:lnTo>
                <a:lnTo>
                  <a:pt x="0" y="8148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3957" tIns="0" rIns="0" bIns="0" numCol="1" spcCol="1270" anchor="t" anchorCtr="0">
            <a:noAutofit/>
          </a:bodyPr>
          <a:lstStyle/>
          <a:p>
            <a:pPr lvl="0" algn="l" defTabSz="889000">
              <a:lnSpc>
                <a:spcPct val="90000"/>
              </a:lnSpc>
              <a:spcBef>
                <a:spcPct val="0"/>
              </a:spcBef>
              <a:spcAft>
                <a:spcPts val="0"/>
              </a:spcAft>
            </a:pPr>
            <a:r>
              <a:rPr lang="en-US" sz="2000" b="1" kern="1200" dirty="0" smtClean="0">
                <a:solidFill>
                  <a:schemeClr val="tx1"/>
                </a:solidFill>
              </a:rPr>
              <a:t>American Recovery and Reinvestment Act of 2009 </a:t>
            </a:r>
          </a:p>
          <a:p>
            <a:pPr lvl="0" algn="l" defTabSz="889000">
              <a:lnSpc>
                <a:spcPct val="90000"/>
              </a:lnSpc>
              <a:spcBef>
                <a:spcPct val="0"/>
              </a:spcBef>
              <a:spcAft>
                <a:spcPts val="0"/>
              </a:spcAft>
            </a:pPr>
            <a:r>
              <a:rPr lang="en-US" sz="2000" b="1" kern="1200" dirty="0" smtClean="0">
                <a:solidFill>
                  <a:schemeClr val="tx1"/>
                </a:solidFill>
              </a:rPr>
              <a:t>(Recovery Act)</a:t>
            </a:r>
            <a:endParaRPr lang="en-US" sz="2000" b="1" kern="1200" dirty="0"/>
          </a:p>
        </p:txBody>
      </p:sp>
      <p:grpSp>
        <p:nvGrpSpPr>
          <p:cNvPr id="2" name="Group 17"/>
          <p:cNvGrpSpPr/>
          <p:nvPr/>
        </p:nvGrpSpPr>
        <p:grpSpPr>
          <a:xfrm>
            <a:off x="5471160" y="3367546"/>
            <a:ext cx="3520440" cy="3401237"/>
            <a:chOff x="5471160" y="3367546"/>
            <a:chExt cx="3520440" cy="3401237"/>
          </a:xfrm>
        </p:grpSpPr>
        <p:pic>
          <p:nvPicPr>
            <p:cNvPr id="7172" name="Picture 6"/>
            <p:cNvPicPr>
              <a:picLocks noChangeAspect="1" noChangeArrowheads="1"/>
            </p:cNvPicPr>
            <p:nvPr/>
          </p:nvPicPr>
          <p:blipFill>
            <a:blip r:embed="rId3" cstate="print"/>
            <a:srcRect/>
            <a:stretch>
              <a:fillRect/>
            </a:stretch>
          </p:blipFill>
          <p:spPr bwMode="auto">
            <a:xfrm>
              <a:off x="6259036" y="4320858"/>
              <a:ext cx="1944688" cy="2447925"/>
            </a:xfrm>
            <a:prstGeom prst="rect">
              <a:avLst/>
            </a:prstGeom>
            <a:noFill/>
            <a:ln w="9525">
              <a:noFill/>
              <a:miter lim="800000"/>
              <a:headEnd/>
              <a:tailEnd/>
            </a:ln>
          </p:spPr>
        </p:pic>
        <p:sp>
          <p:nvSpPr>
            <p:cNvPr id="9" name="Rectangle 8"/>
            <p:cNvSpPr/>
            <p:nvPr/>
          </p:nvSpPr>
          <p:spPr>
            <a:xfrm>
              <a:off x="5471160" y="3367546"/>
              <a:ext cx="3520440" cy="929485"/>
            </a:xfrm>
            <a:prstGeom prst="rect">
              <a:avLst/>
            </a:prstGeom>
          </p:spPr>
          <p:txBody>
            <a:bodyPr wrap="square">
              <a:spAutoFit/>
            </a:bodyPr>
            <a:lstStyle/>
            <a:p>
              <a:pPr marL="571500" lvl="1" indent="-457200" defTabSz="457200">
                <a:lnSpc>
                  <a:spcPct val="80000"/>
                </a:lnSpc>
                <a:spcBef>
                  <a:spcPct val="20000"/>
                </a:spcBef>
              </a:pPr>
              <a:r>
                <a:rPr lang="en-US" sz="1600" dirty="0" smtClean="0">
                  <a:solidFill>
                    <a:srgbClr val="666666"/>
                  </a:solidFill>
                </a:rPr>
                <a:t>$400M appropriated for ARPA-E</a:t>
              </a:r>
            </a:p>
            <a:p>
              <a:pPr marL="571500" lvl="1" indent="-457200" defTabSz="457200">
                <a:lnSpc>
                  <a:spcPct val="80000"/>
                </a:lnSpc>
                <a:spcBef>
                  <a:spcPct val="20000"/>
                </a:spcBef>
              </a:pPr>
              <a:r>
                <a:rPr lang="en-US" sz="1600" dirty="0" smtClean="0">
                  <a:solidFill>
                    <a:srgbClr val="666666"/>
                  </a:solidFill>
                </a:rPr>
                <a:t>President Obama launches ARPA-E in a speech at NAS on April 27, 2009</a:t>
              </a:r>
              <a:endParaRPr lang="en-US" sz="1600" dirty="0">
                <a:solidFill>
                  <a:srgbClr val="666666"/>
                </a:solidFill>
              </a:endParaRPr>
            </a:p>
          </p:txBody>
        </p:sp>
      </p:grpSp>
      <p:pic>
        <p:nvPicPr>
          <p:cNvPr id="7171" name="Picture 138" descr="576466496_23223677_12"/>
          <p:cNvPicPr>
            <a:picLocks noChangeAspect="1" noChangeArrowheads="1"/>
          </p:cNvPicPr>
          <p:nvPr/>
        </p:nvPicPr>
        <p:blipFill>
          <a:blip r:embed="rId4" cstate="print"/>
          <a:srcRect/>
          <a:stretch>
            <a:fillRect/>
          </a:stretch>
        </p:blipFill>
        <p:spPr bwMode="auto">
          <a:xfrm>
            <a:off x="182881" y="1396507"/>
            <a:ext cx="1960880" cy="2541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5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par>
                                <p:cTn id="16" presetID="53"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Effect transition="in" filter="fade">
                                      <p:cBhvr>
                                        <p:cTn id="20" dur="1000"/>
                                        <p:tgtEl>
                                          <p:spTgt spid="13"/>
                                        </p:tgtEl>
                                      </p:cBhvr>
                                    </p:animEffect>
                                  </p:childTnLst>
                                </p:cTn>
                              </p:par>
                              <p:par>
                                <p:cTn id="21" presetID="53" presetClass="entr" presetSubtype="0" fill="hold" nodeType="withEffect">
                                  <p:stCondLst>
                                    <p:cond delay="500"/>
                                  </p:stCondLst>
                                  <p:childTnLst>
                                    <p:set>
                                      <p:cBhvr>
                                        <p:cTn id="22" dur="1" fill="hold">
                                          <p:stCondLst>
                                            <p:cond delay="0"/>
                                          </p:stCondLst>
                                        </p:cTn>
                                        <p:tgtEl>
                                          <p:spTgt spid="7171"/>
                                        </p:tgtEl>
                                        <p:attrNameLst>
                                          <p:attrName>style.visibility</p:attrName>
                                        </p:attrNameLst>
                                      </p:cBhvr>
                                      <p:to>
                                        <p:strVal val="visible"/>
                                      </p:to>
                                    </p:set>
                                    <p:anim calcmode="lin" valueType="num">
                                      <p:cBhvr>
                                        <p:cTn id="23" dur="500" fill="hold"/>
                                        <p:tgtEl>
                                          <p:spTgt spid="7171"/>
                                        </p:tgtEl>
                                        <p:attrNameLst>
                                          <p:attrName>ppt_w</p:attrName>
                                        </p:attrNameLst>
                                      </p:cBhvr>
                                      <p:tavLst>
                                        <p:tav tm="0">
                                          <p:val>
                                            <p:fltVal val="0"/>
                                          </p:val>
                                        </p:tav>
                                        <p:tav tm="100000">
                                          <p:val>
                                            <p:strVal val="#ppt_w"/>
                                          </p:val>
                                        </p:tav>
                                      </p:tavLst>
                                    </p:anim>
                                    <p:anim calcmode="lin" valueType="num">
                                      <p:cBhvr>
                                        <p:cTn id="24" dur="500" fill="hold"/>
                                        <p:tgtEl>
                                          <p:spTgt spid="7171"/>
                                        </p:tgtEl>
                                        <p:attrNameLst>
                                          <p:attrName>ppt_h</p:attrName>
                                        </p:attrNameLst>
                                      </p:cBhvr>
                                      <p:tavLst>
                                        <p:tav tm="0">
                                          <p:val>
                                            <p:fltVal val="0"/>
                                          </p:val>
                                        </p:tav>
                                        <p:tav tm="100000">
                                          <p:val>
                                            <p:strVal val="#ppt_h"/>
                                          </p:val>
                                        </p:tav>
                                      </p:tavLst>
                                    </p:anim>
                                    <p:animEffect transition="in" filter="fade">
                                      <p:cBhvr>
                                        <p:cTn id="25" dur="500"/>
                                        <p:tgtEl>
                                          <p:spTgt spid="7171"/>
                                        </p:tgtEl>
                                      </p:cBhvr>
                                    </p:animEffect>
                                  </p:childTnLst>
                                </p:cTn>
                              </p:par>
                            </p:childTnLst>
                          </p:cTn>
                        </p:par>
                        <p:par>
                          <p:cTn id="26" fill="hold">
                            <p:stCondLst>
                              <p:cond delay="3000"/>
                            </p:stCondLst>
                            <p:childTnLst>
                              <p:par>
                                <p:cTn id="27" presetID="53"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0" fill="hold" grpId="0" nodeType="withEffect">
                                  <p:stCondLst>
                                    <p:cond delay="5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4000"/>
                            </p:stCondLst>
                            <p:childTnLst>
                              <p:par>
                                <p:cTn id="38" presetID="53"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0" fill="hold" grpId="0"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5000"/>
                            </p:stCondLst>
                            <p:childTnLst>
                              <p:par>
                                <p:cTn id="49" presetID="53"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34204" y="155945"/>
            <a:ext cx="8382000" cy="685800"/>
          </a:xfrm>
          <a:prstGeom prst="rect">
            <a:avLst/>
          </a:prstGeom>
          <a:noFill/>
          <a:ln w="9525">
            <a:noFill/>
            <a:miter lim="800000"/>
            <a:headEnd/>
            <a:tailEnd/>
          </a:ln>
        </p:spPr>
        <p:txBody>
          <a:bodyPr anchor="ctr">
            <a:prstTxWarp prst="textNoShape">
              <a:avLst/>
            </a:prstTxWarp>
          </a:bodyPr>
          <a:lstStyle/>
          <a:p>
            <a:r>
              <a:rPr lang="en-US" dirty="0" smtClean="0">
                <a:solidFill>
                  <a:schemeClr val="bg1"/>
                </a:solidFill>
                <a:latin typeface="+mj-lt"/>
              </a:rPr>
              <a:t>FIRST ROUND OF FUNDING</a:t>
            </a:r>
            <a:endParaRPr lang="en-US" dirty="0">
              <a:solidFill>
                <a:schemeClr val="bg1"/>
              </a:solidFill>
              <a:latin typeface="+mj-lt"/>
            </a:endParaRPr>
          </a:p>
        </p:txBody>
      </p:sp>
      <p:sp>
        <p:nvSpPr>
          <p:cNvPr id="210963" name="Rectangle 19"/>
          <p:cNvSpPr>
            <a:spLocks noChangeArrowheads="1"/>
          </p:cNvSpPr>
          <p:nvPr/>
        </p:nvSpPr>
        <p:spPr bwMode="auto">
          <a:xfrm>
            <a:off x="457200" y="2049463"/>
            <a:ext cx="1371600" cy="938212"/>
          </a:xfrm>
          <a:prstGeom prst="rect">
            <a:avLst/>
          </a:prstGeom>
          <a:solidFill>
            <a:schemeClr val="bg1"/>
          </a:solidFill>
          <a:ln w="9525">
            <a:solidFill>
              <a:schemeClr val="tx1"/>
            </a:solidFill>
            <a:miter lim="800000"/>
            <a:headEnd/>
            <a:tailEnd/>
          </a:ln>
          <a:effectLst>
            <a:outerShdw blurRad="63500" dist="38099" dir="2700000" algn="ctr" rotWithShape="0">
              <a:srgbClr val="000000">
                <a:alpha val="74997"/>
              </a:srgbClr>
            </a:outerShdw>
          </a:effectLst>
        </p:spPr>
        <p:txBody>
          <a:bodyPr lIns="45720" rIns="45720" anchor="ctr">
            <a:prstTxWarp prst="textNoShape">
              <a:avLst/>
            </a:prstTxWarp>
          </a:bodyPr>
          <a:lstStyle/>
          <a:p>
            <a:pPr defTabSz="457200" eaLnBrk="0" hangingPunct="0"/>
            <a:r>
              <a:rPr lang="en-US" sz="1800" b="1" dirty="0" smtClean="0">
                <a:latin typeface="Calibri"/>
                <a:cs typeface="Calibri"/>
              </a:rPr>
              <a:t>3700</a:t>
            </a:r>
          </a:p>
          <a:p>
            <a:pPr defTabSz="457200" eaLnBrk="0" hangingPunct="0"/>
            <a:r>
              <a:rPr lang="en-US" sz="1800" b="1" dirty="0">
                <a:latin typeface="Calibri"/>
                <a:cs typeface="Calibri"/>
              </a:rPr>
              <a:t>Received</a:t>
            </a:r>
          </a:p>
        </p:txBody>
      </p:sp>
      <p:cxnSp>
        <p:nvCxnSpPr>
          <p:cNvPr id="335878" name="AutoShape 20"/>
          <p:cNvCxnSpPr>
            <a:cxnSpLocks noChangeShapeType="1"/>
            <a:stCxn id="210963" idx="3"/>
          </p:cNvCxnSpPr>
          <p:nvPr/>
        </p:nvCxnSpPr>
        <p:spPr bwMode="auto">
          <a:xfrm>
            <a:off x="1828800" y="2519363"/>
            <a:ext cx="533400" cy="0"/>
          </a:xfrm>
          <a:prstGeom prst="straightConnector1">
            <a:avLst/>
          </a:prstGeom>
          <a:noFill/>
          <a:ln w="19050">
            <a:solidFill>
              <a:schemeClr val="tx1"/>
            </a:solidFill>
            <a:round/>
            <a:headEnd/>
            <a:tailEnd type="triangle" w="med" len="med"/>
          </a:ln>
        </p:spPr>
      </p:cxnSp>
      <p:sp>
        <p:nvSpPr>
          <p:cNvPr id="335879" name="Title"/>
          <p:cNvSpPr txBox="1">
            <a:spLocks noChangeArrowheads="1"/>
          </p:cNvSpPr>
          <p:nvPr/>
        </p:nvSpPr>
        <p:spPr bwMode="auto">
          <a:xfrm>
            <a:off x="4105275" y="1325563"/>
            <a:ext cx="2178050" cy="276999"/>
          </a:xfrm>
          <a:prstGeom prst="rect">
            <a:avLst/>
          </a:prstGeom>
          <a:noFill/>
          <a:ln w="12700">
            <a:noFill/>
            <a:miter lim="800000"/>
            <a:headEnd/>
            <a:tailEnd/>
          </a:ln>
        </p:spPr>
        <p:txBody>
          <a:bodyPr lIns="0" tIns="0" rIns="0" bIns="0">
            <a:prstTxWarp prst="textNoShape">
              <a:avLst/>
            </a:prstTxWarp>
            <a:spAutoFit/>
          </a:bodyPr>
          <a:lstStyle/>
          <a:p>
            <a:pPr defTabSz="457200" eaLnBrk="0" hangingPunct="0"/>
            <a:r>
              <a:rPr lang="en-US" sz="1800" b="1">
                <a:latin typeface="Calibri"/>
                <a:cs typeface="Calibri"/>
              </a:rPr>
              <a:t>Full Application Phase</a:t>
            </a:r>
            <a:r>
              <a:rPr lang="en-US" sz="1800" b="1" u="sng">
                <a:latin typeface="Calibri"/>
                <a:cs typeface="Calibri"/>
              </a:rPr>
              <a:t> </a:t>
            </a:r>
          </a:p>
        </p:txBody>
      </p:sp>
      <p:sp>
        <p:nvSpPr>
          <p:cNvPr id="210966" name="Rectangle 22"/>
          <p:cNvSpPr>
            <a:spLocks noChangeArrowheads="1"/>
          </p:cNvSpPr>
          <p:nvPr/>
        </p:nvSpPr>
        <p:spPr bwMode="auto">
          <a:xfrm>
            <a:off x="4348163" y="2049463"/>
            <a:ext cx="1371600" cy="938212"/>
          </a:xfrm>
          <a:prstGeom prst="rect">
            <a:avLst/>
          </a:prstGeom>
          <a:solidFill>
            <a:schemeClr val="bg1"/>
          </a:solidFill>
          <a:ln w="9525">
            <a:solidFill>
              <a:schemeClr val="tx1"/>
            </a:solidFill>
            <a:miter lim="800000"/>
            <a:headEnd/>
            <a:tailEnd/>
          </a:ln>
          <a:effectLst>
            <a:outerShdw blurRad="63500" dist="38099" dir="2700000" algn="ctr" rotWithShape="0">
              <a:srgbClr val="000000">
                <a:alpha val="74997"/>
              </a:srgbClr>
            </a:outerShdw>
          </a:effectLst>
        </p:spPr>
        <p:txBody>
          <a:bodyPr lIns="45720" rIns="45720" anchor="ctr">
            <a:prstTxWarp prst="textNoShape">
              <a:avLst/>
            </a:prstTxWarp>
          </a:bodyPr>
          <a:lstStyle/>
          <a:p>
            <a:pPr defTabSz="457200" eaLnBrk="0" hangingPunct="0"/>
            <a:r>
              <a:rPr lang="en-US" sz="1800" b="1">
                <a:latin typeface="Calibri"/>
                <a:cs typeface="Calibri"/>
              </a:rPr>
              <a:t>Panel Reviews</a:t>
            </a:r>
          </a:p>
        </p:txBody>
      </p:sp>
      <p:sp>
        <p:nvSpPr>
          <p:cNvPr id="335881" name="AutoShape 23"/>
          <p:cNvSpPr>
            <a:spLocks noChangeArrowheads="1"/>
          </p:cNvSpPr>
          <p:nvPr/>
        </p:nvSpPr>
        <p:spPr bwMode="auto">
          <a:xfrm rot="5400000">
            <a:off x="5241132" y="2385218"/>
            <a:ext cx="1619250" cy="214313"/>
          </a:xfrm>
          <a:prstGeom prst="triangle">
            <a:avLst>
              <a:gd name="adj" fmla="val 50000"/>
            </a:avLst>
          </a:prstGeom>
          <a:solidFill>
            <a:srgbClr val="FF5050"/>
          </a:solidFill>
          <a:ln w="9525">
            <a:noFill/>
            <a:miter lim="800000"/>
            <a:headEnd/>
            <a:tailEnd/>
          </a:ln>
        </p:spPr>
        <p:txBody>
          <a:bodyPr rot="10800000" vert="eaVert" wrap="none" anchor="ctr">
            <a:prstTxWarp prst="textNoShape">
              <a:avLst/>
            </a:prstTxWarp>
          </a:bodyPr>
          <a:lstStyle/>
          <a:p>
            <a:pPr algn="l" defTabSz="457200"/>
            <a:endParaRPr lang="en-US" sz="1800">
              <a:latin typeface="Calibri"/>
              <a:cs typeface="Calibri"/>
            </a:endParaRPr>
          </a:p>
        </p:txBody>
      </p:sp>
      <p:sp>
        <p:nvSpPr>
          <p:cNvPr id="335882" name="AutoShape 24"/>
          <p:cNvSpPr>
            <a:spLocks noChangeArrowheads="1"/>
          </p:cNvSpPr>
          <p:nvPr/>
        </p:nvSpPr>
        <p:spPr bwMode="auto">
          <a:xfrm>
            <a:off x="6923088" y="2073275"/>
            <a:ext cx="1549400" cy="914400"/>
          </a:xfrm>
          <a:prstGeom prst="roundRect">
            <a:avLst>
              <a:gd name="adj" fmla="val 16667"/>
            </a:avLst>
          </a:prstGeom>
          <a:solidFill>
            <a:schemeClr val="accent2"/>
          </a:solidFill>
          <a:ln w="9525">
            <a:solidFill>
              <a:schemeClr val="tx1"/>
            </a:solidFill>
            <a:round/>
            <a:headEnd/>
            <a:tailEnd/>
          </a:ln>
        </p:spPr>
        <p:txBody>
          <a:bodyPr anchor="ctr">
            <a:prstTxWarp prst="textNoShape">
              <a:avLst/>
            </a:prstTxWarp>
          </a:bodyPr>
          <a:lstStyle/>
          <a:p>
            <a:pPr defTabSz="457200"/>
            <a:r>
              <a:rPr lang="en-US" sz="1800" b="1">
                <a:solidFill>
                  <a:schemeClr val="bg1"/>
                </a:solidFill>
                <a:latin typeface="Calibri"/>
                <a:cs typeface="Calibri"/>
              </a:rPr>
              <a:t>37 Projects</a:t>
            </a:r>
          </a:p>
          <a:p>
            <a:pPr defTabSz="457200"/>
            <a:r>
              <a:rPr lang="en-US" sz="1800" b="1">
                <a:solidFill>
                  <a:schemeClr val="bg1"/>
                </a:solidFill>
                <a:latin typeface="Calibri"/>
                <a:cs typeface="Calibri"/>
              </a:rPr>
              <a:t>(avg. $4M)</a:t>
            </a:r>
          </a:p>
          <a:p>
            <a:pPr defTabSz="457200"/>
            <a:r>
              <a:rPr lang="en-US" sz="1800" b="1">
                <a:solidFill>
                  <a:schemeClr val="bg1"/>
                </a:solidFill>
                <a:latin typeface="Calibri"/>
                <a:cs typeface="Calibri"/>
              </a:rPr>
              <a:t>(2-3 years)</a:t>
            </a:r>
          </a:p>
        </p:txBody>
      </p:sp>
      <p:cxnSp>
        <p:nvCxnSpPr>
          <p:cNvPr id="335883" name="AutoShape 25"/>
          <p:cNvCxnSpPr>
            <a:cxnSpLocks noChangeShapeType="1"/>
            <a:endCxn id="210966" idx="1"/>
          </p:cNvCxnSpPr>
          <p:nvPr/>
        </p:nvCxnSpPr>
        <p:spPr bwMode="auto">
          <a:xfrm>
            <a:off x="3733800" y="2517775"/>
            <a:ext cx="614363" cy="1588"/>
          </a:xfrm>
          <a:prstGeom prst="bentConnector3">
            <a:avLst>
              <a:gd name="adj1" fmla="val 49870"/>
            </a:avLst>
          </a:prstGeom>
          <a:noFill/>
          <a:ln w="19050">
            <a:solidFill>
              <a:schemeClr val="tx1"/>
            </a:solidFill>
            <a:miter lim="800000"/>
            <a:headEnd/>
            <a:tailEnd type="triangle" w="med" len="med"/>
          </a:ln>
        </p:spPr>
      </p:cxnSp>
      <p:sp>
        <p:nvSpPr>
          <p:cNvPr id="335884" name="Title"/>
          <p:cNvSpPr txBox="1">
            <a:spLocks noChangeArrowheads="1"/>
          </p:cNvSpPr>
          <p:nvPr/>
        </p:nvSpPr>
        <p:spPr bwMode="auto">
          <a:xfrm>
            <a:off x="7011988" y="1403350"/>
            <a:ext cx="1387249" cy="276999"/>
          </a:xfrm>
          <a:prstGeom prst="rect">
            <a:avLst/>
          </a:prstGeom>
          <a:noFill/>
          <a:ln w="12700">
            <a:noFill/>
            <a:miter lim="800000"/>
            <a:headEnd/>
            <a:tailEnd/>
          </a:ln>
        </p:spPr>
        <p:txBody>
          <a:bodyPr wrap="none" lIns="0" tIns="0" rIns="0" bIns="0">
            <a:prstTxWarp prst="textNoShape">
              <a:avLst/>
            </a:prstTxWarp>
            <a:spAutoFit/>
          </a:bodyPr>
          <a:lstStyle/>
          <a:p>
            <a:pPr algn="l" defTabSz="457200" eaLnBrk="0" hangingPunct="0"/>
            <a:r>
              <a:rPr lang="en-US" sz="1800" b="1">
                <a:latin typeface="Calibri"/>
                <a:cs typeface="Calibri"/>
              </a:rPr>
              <a:t>Final Selection</a:t>
            </a:r>
          </a:p>
        </p:txBody>
      </p:sp>
      <p:sp>
        <p:nvSpPr>
          <p:cNvPr id="335885" name="Line 27"/>
          <p:cNvSpPr>
            <a:spLocks noChangeShapeType="1"/>
          </p:cNvSpPr>
          <p:nvPr/>
        </p:nvSpPr>
        <p:spPr bwMode="auto">
          <a:xfrm flipV="1">
            <a:off x="2057400" y="1660525"/>
            <a:ext cx="0" cy="1905000"/>
          </a:xfrm>
          <a:prstGeom prst="line">
            <a:avLst/>
          </a:prstGeom>
          <a:noFill/>
          <a:ln w="25400">
            <a:solidFill>
              <a:schemeClr val="tx1"/>
            </a:solidFill>
            <a:prstDash val="sysDot"/>
            <a:round/>
            <a:headEnd/>
            <a:tailEnd/>
          </a:ln>
        </p:spPr>
        <p:txBody>
          <a:bodyPr>
            <a:prstTxWarp prst="textNoShape">
              <a:avLst/>
            </a:prstTxWarp>
          </a:bodyPr>
          <a:lstStyle/>
          <a:p>
            <a:endParaRPr lang="en-US" sz="2400">
              <a:latin typeface="Calibri"/>
              <a:cs typeface="Calibri"/>
            </a:endParaRPr>
          </a:p>
        </p:txBody>
      </p:sp>
      <p:sp>
        <p:nvSpPr>
          <p:cNvPr id="335886" name="Line 28"/>
          <p:cNvSpPr>
            <a:spLocks noChangeShapeType="1"/>
          </p:cNvSpPr>
          <p:nvPr/>
        </p:nvSpPr>
        <p:spPr bwMode="auto">
          <a:xfrm flipV="1">
            <a:off x="4019550" y="1449388"/>
            <a:ext cx="0" cy="2138362"/>
          </a:xfrm>
          <a:prstGeom prst="line">
            <a:avLst/>
          </a:prstGeom>
          <a:noFill/>
          <a:ln w="25400">
            <a:solidFill>
              <a:schemeClr val="tx1"/>
            </a:solidFill>
            <a:prstDash val="sysDot"/>
            <a:round/>
            <a:headEnd/>
            <a:tailEnd/>
          </a:ln>
        </p:spPr>
        <p:txBody>
          <a:bodyPr>
            <a:prstTxWarp prst="textNoShape">
              <a:avLst/>
            </a:prstTxWarp>
          </a:bodyPr>
          <a:lstStyle/>
          <a:p>
            <a:endParaRPr lang="en-US" sz="2400">
              <a:latin typeface="Calibri"/>
              <a:cs typeface="Calibri"/>
            </a:endParaRPr>
          </a:p>
        </p:txBody>
      </p:sp>
      <p:sp>
        <p:nvSpPr>
          <p:cNvPr id="335887" name="Line 29"/>
          <p:cNvSpPr>
            <a:spLocks noChangeShapeType="1"/>
          </p:cNvSpPr>
          <p:nvPr/>
        </p:nvSpPr>
        <p:spPr bwMode="auto">
          <a:xfrm flipV="1">
            <a:off x="6400800" y="1462088"/>
            <a:ext cx="0" cy="2136775"/>
          </a:xfrm>
          <a:prstGeom prst="line">
            <a:avLst/>
          </a:prstGeom>
          <a:noFill/>
          <a:ln w="25400">
            <a:solidFill>
              <a:schemeClr val="tx1"/>
            </a:solidFill>
            <a:prstDash val="sysDot"/>
            <a:round/>
            <a:headEnd/>
            <a:tailEnd/>
          </a:ln>
        </p:spPr>
        <p:txBody>
          <a:bodyPr>
            <a:prstTxWarp prst="textNoShape">
              <a:avLst/>
            </a:prstTxWarp>
          </a:bodyPr>
          <a:lstStyle/>
          <a:p>
            <a:endParaRPr lang="en-US" sz="2400">
              <a:latin typeface="Calibri"/>
              <a:cs typeface="Calibri"/>
            </a:endParaRPr>
          </a:p>
        </p:txBody>
      </p:sp>
      <p:sp>
        <p:nvSpPr>
          <p:cNvPr id="335888" name="Title"/>
          <p:cNvSpPr txBox="1">
            <a:spLocks noChangeArrowheads="1"/>
          </p:cNvSpPr>
          <p:nvPr/>
        </p:nvSpPr>
        <p:spPr bwMode="auto">
          <a:xfrm>
            <a:off x="1066800" y="1325563"/>
            <a:ext cx="2435225" cy="276999"/>
          </a:xfrm>
          <a:prstGeom prst="rect">
            <a:avLst/>
          </a:prstGeom>
          <a:noFill/>
          <a:ln w="12700">
            <a:noFill/>
            <a:miter lim="800000"/>
            <a:headEnd/>
            <a:tailEnd/>
          </a:ln>
        </p:spPr>
        <p:txBody>
          <a:bodyPr lIns="0" tIns="0" rIns="0" bIns="0">
            <a:prstTxWarp prst="textNoShape">
              <a:avLst/>
            </a:prstTxWarp>
            <a:spAutoFit/>
          </a:bodyPr>
          <a:lstStyle/>
          <a:p>
            <a:pPr defTabSz="457200" eaLnBrk="0" hangingPunct="0"/>
            <a:r>
              <a:rPr lang="en-US" sz="1800" b="1">
                <a:latin typeface="Calibri"/>
                <a:cs typeface="Calibri"/>
              </a:rPr>
              <a:t>Concept Paper Phase</a:t>
            </a:r>
          </a:p>
        </p:txBody>
      </p:sp>
      <p:sp>
        <p:nvSpPr>
          <p:cNvPr id="335889" name="Text Box 31"/>
          <p:cNvSpPr txBox="1">
            <a:spLocks noChangeArrowheads="1"/>
          </p:cNvSpPr>
          <p:nvPr/>
        </p:nvSpPr>
        <p:spPr bwMode="auto">
          <a:xfrm>
            <a:off x="4191000" y="3321050"/>
            <a:ext cx="2005677" cy="923330"/>
          </a:xfrm>
          <a:prstGeom prst="rect">
            <a:avLst/>
          </a:prstGeom>
          <a:noFill/>
          <a:ln w="9525">
            <a:noFill/>
            <a:miter lim="800000"/>
            <a:headEnd/>
            <a:tailEnd/>
          </a:ln>
        </p:spPr>
        <p:txBody>
          <a:bodyPr wrap="none">
            <a:prstTxWarp prst="textNoShape">
              <a:avLst/>
            </a:prstTxWarp>
            <a:spAutoFit/>
          </a:bodyPr>
          <a:lstStyle/>
          <a:p>
            <a:pPr algn="l" defTabSz="457200"/>
            <a:r>
              <a:rPr lang="en-US" sz="1800" b="1">
                <a:latin typeface="Calibri"/>
                <a:cs typeface="Calibri"/>
              </a:rPr>
              <a:t>September – </a:t>
            </a:r>
          </a:p>
          <a:p>
            <a:pPr algn="l" defTabSz="457200"/>
            <a:r>
              <a:rPr lang="en-US" sz="1800" b="1">
                <a:latin typeface="Calibri"/>
                <a:cs typeface="Calibri"/>
              </a:rPr>
              <a:t>Early October 2009</a:t>
            </a:r>
          </a:p>
          <a:p>
            <a:pPr algn="l" defTabSz="457200"/>
            <a:endParaRPr lang="en-US" sz="1800">
              <a:latin typeface="Calibri"/>
              <a:cs typeface="Calibri"/>
            </a:endParaRPr>
          </a:p>
        </p:txBody>
      </p:sp>
      <p:sp>
        <p:nvSpPr>
          <p:cNvPr id="335890" name="Text Box 32"/>
          <p:cNvSpPr txBox="1">
            <a:spLocks noChangeArrowheads="1"/>
          </p:cNvSpPr>
          <p:nvPr/>
        </p:nvSpPr>
        <p:spPr bwMode="auto">
          <a:xfrm>
            <a:off x="2133600" y="3346450"/>
            <a:ext cx="1686542" cy="923330"/>
          </a:xfrm>
          <a:prstGeom prst="rect">
            <a:avLst/>
          </a:prstGeom>
          <a:noFill/>
          <a:ln w="9525">
            <a:noFill/>
            <a:miter lim="800000"/>
            <a:headEnd/>
            <a:tailEnd/>
          </a:ln>
        </p:spPr>
        <p:txBody>
          <a:bodyPr wrap="none">
            <a:prstTxWarp prst="textNoShape">
              <a:avLst/>
            </a:prstTxWarp>
            <a:spAutoFit/>
          </a:bodyPr>
          <a:lstStyle/>
          <a:p>
            <a:pPr algn="l" defTabSz="457200"/>
            <a:r>
              <a:rPr lang="en-US" sz="1800" b="1">
                <a:latin typeface="Calibri"/>
                <a:cs typeface="Calibri"/>
              </a:rPr>
              <a:t>June - July 2009</a:t>
            </a:r>
          </a:p>
          <a:p>
            <a:pPr algn="l" defTabSz="457200"/>
            <a:endParaRPr lang="en-US" sz="1800" b="1">
              <a:latin typeface="Calibri"/>
              <a:cs typeface="Calibri"/>
            </a:endParaRPr>
          </a:p>
          <a:p>
            <a:pPr algn="l" defTabSz="457200"/>
            <a:endParaRPr lang="en-US" sz="1800">
              <a:latin typeface="Calibri"/>
              <a:cs typeface="Calibri"/>
            </a:endParaRPr>
          </a:p>
        </p:txBody>
      </p:sp>
      <p:sp>
        <p:nvSpPr>
          <p:cNvPr id="335891" name="Text Box 33"/>
          <p:cNvSpPr txBox="1">
            <a:spLocks noChangeArrowheads="1"/>
          </p:cNvSpPr>
          <p:nvPr/>
        </p:nvSpPr>
        <p:spPr bwMode="auto">
          <a:xfrm>
            <a:off x="228600" y="3346450"/>
            <a:ext cx="1779416" cy="646331"/>
          </a:xfrm>
          <a:prstGeom prst="rect">
            <a:avLst/>
          </a:prstGeom>
          <a:noFill/>
          <a:ln w="9525">
            <a:noFill/>
            <a:miter lim="800000"/>
            <a:headEnd/>
            <a:tailEnd/>
          </a:ln>
        </p:spPr>
        <p:txBody>
          <a:bodyPr wrap="none">
            <a:prstTxWarp prst="textNoShape">
              <a:avLst/>
            </a:prstTxWarp>
            <a:spAutoFit/>
          </a:bodyPr>
          <a:lstStyle/>
          <a:p>
            <a:pPr algn="l" defTabSz="457200"/>
            <a:r>
              <a:rPr lang="en-US" sz="1800" b="1">
                <a:latin typeface="Calibri"/>
                <a:cs typeface="Calibri"/>
              </a:rPr>
              <a:t>April - June 2009</a:t>
            </a:r>
          </a:p>
          <a:p>
            <a:pPr algn="l" defTabSz="457200"/>
            <a:endParaRPr lang="en-US" sz="1800">
              <a:latin typeface="Calibri"/>
              <a:cs typeface="Calibri"/>
            </a:endParaRPr>
          </a:p>
        </p:txBody>
      </p:sp>
      <p:sp>
        <p:nvSpPr>
          <p:cNvPr id="335892" name="Text Box 34"/>
          <p:cNvSpPr txBox="1">
            <a:spLocks noChangeArrowheads="1"/>
          </p:cNvSpPr>
          <p:nvPr/>
        </p:nvSpPr>
        <p:spPr bwMode="auto">
          <a:xfrm>
            <a:off x="6807200" y="3302000"/>
            <a:ext cx="1580932" cy="923330"/>
          </a:xfrm>
          <a:prstGeom prst="rect">
            <a:avLst/>
          </a:prstGeom>
          <a:noFill/>
          <a:ln w="9525">
            <a:noFill/>
            <a:miter lim="800000"/>
            <a:headEnd/>
            <a:tailEnd/>
          </a:ln>
        </p:spPr>
        <p:txBody>
          <a:bodyPr wrap="none">
            <a:prstTxWarp prst="textNoShape">
              <a:avLst/>
            </a:prstTxWarp>
            <a:spAutoFit/>
          </a:bodyPr>
          <a:lstStyle/>
          <a:p>
            <a:pPr algn="l" defTabSz="457200"/>
            <a:r>
              <a:rPr lang="en-US" sz="1800" b="1">
                <a:latin typeface="Calibri"/>
                <a:cs typeface="Calibri"/>
              </a:rPr>
              <a:t>Announced on </a:t>
            </a:r>
          </a:p>
          <a:p>
            <a:pPr algn="l" defTabSz="457200"/>
            <a:r>
              <a:rPr lang="en-US" sz="1800" b="1">
                <a:latin typeface="Calibri"/>
                <a:cs typeface="Calibri"/>
              </a:rPr>
              <a:t>October 26</a:t>
            </a:r>
          </a:p>
          <a:p>
            <a:pPr algn="l" defTabSz="457200"/>
            <a:endParaRPr lang="en-US" sz="1800">
              <a:latin typeface="Calibri"/>
              <a:cs typeface="Calibri"/>
            </a:endParaRPr>
          </a:p>
        </p:txBody>
      </p:sp>
      <p:sp>
        <p:nvSpPr>
          <p:cNvPr id="210979" name="Rectangle 35"/>
          <p:cNvSpPr>
            <a:spLocks noChangeArrowheads="1"/>
          </p:cNvSpPr>
          <p:nvPr/>
        </p:nvSpPr>
        <p:spPr bwMode="auto">
          <a:xfrm>
            <a:off x="2362200" y="1725613"/>
            <a:ext cx="1371600" cy="1587500"/>
          </a:xfrm>
          <a:prstGeom prst="rect">
            <a:avLst/>
          </a:prstGeom>
          <a:solidFill>
            <a:schemeClr val="bg1"/>
          </a:solidFill>
          <a:ln w="9525">
            <a:solidFill>
              <a:schemeClr val="tx1"/>
            </a:solidFill>
            <a:miter lim="800000"/>
            <a:headEnd/>
            <a:tailEnd/>
          </a:ln>
          <a:effectLst>
            <a:outerShdw blurRad="63500" dist="38099" dir="2700000" algn="ctr" rotWithShape="0">
              <a:srgbClr val="000000">
                <a:alpha val="74997"/>
              </a:srgbClr>
            </a:outerShdw>
          </a:effectLst>
        </p:spPr>
        <p:txBody>
          <a:bodyPr lIns="45720" rIns="45720" anchor="ctr">
            <a:prstTxWarp prst="textNoShape">
              <a:avLst/>
            </a:prstTxWarp>
          </a:bodyPr>
          <a:lstStyle/>
          <a:p>
            <a:pPr defTabSz="457200" eaLnBrk="0" hangingPunct="0"/>
            <a:r>
              <a:rPr lang="en-US" sz="1800" b="1" u="sng">
                <a:latin typeface="Calibri"/>
                <a:cs typeface="Calibri"/>
              </a:rPr>
              <a:t>Review</a:t>
            </a:r>
          </a:p>
          <a:p>
            <a:pPr defTabSz="457200" eaLnBrk="0" hangingPunct="0"/>
            <a:r>
              <a:rPr lang="en-US" sz="1800" b="1">
                <a:latin typeface="Calibri"/>
                <a:cs typeface="Calibri"/>
              </a:rPr>
              <a:t>312</a:t>
            </a:r>
          </a:p>
          <a:p>
            <a:pPr defTabSz="457200" eaLnBrk="0" hangingPunct="0"/>
            <a:r>
              <a:rPr lang="en-US" sz="1800" b="1">
                <a:latin typeface="Calibri"/>
                <a:cs typeface="Calibri"/>
              </a:rPr>
              <a:t>Encouraged</a:t>
            </a:r>
          </a:p>
          <a:p>
            <a:pPr defTabSz="457200" eaLnBrk="0" hangingPunct="0"/>
            <a:r>
              <a:rPr lang="en-US" sz="1800" b="1">
                <a:latin typeface="Calibri"/>
                <a:cs typeface="Calibri"/>
              </a:rPr>
              <a:t>Full </a:t>
            </a:r>
          </a:p>
          <a:p>
            <a:pPr defTabSz="457200" eaLnBrk="0" hangingPunct="0"/>
            <a:r>
              <a:rPr lang="en-US" sz="1800" b="1">
                <a:latin typeface="Calibri"/>
                <a:cs typeface="Calibri"/>
              </a:rPr>
              <a:t>Applications</a:t>
            </a:r>
          </a:p>
        </p:txBody>
      </p:sp>
      <p:grpSp>
        <p:nvGrpSpPr>
          <p:cNvPr id="29" name="Group 28"/>
          <p:cNvGrpSpPr/>
          <p:nvPr/>
        </p:nvGrpSpPr>
        <p:grpSpPr>
          <a:xfrm>
            <a:off x="293688" y="4076700"/>
            <a:ext cx="8404225" cy="2171328"/>
            <a:chOff x="293688" y="4076700"/>
            <a:chExt cx="8404225" cy="2171328"/>
          </a:xfrm>
        </p:grpSpPr>
        <p:grpSp>
          <p:nvGrpSpPr>
            <p:cNvPr id="26" name="Group 25"/>
            <p:cNvGrpSpPr/>
            <p:nvPr/>
          </p:nvGrpSpPr>
          <p:grpSpPr>
            <a:xfrm>
              <a:off x="293688" y="4076700"/>
              <a:ext cx="8404225" cy="621758"/>
              <a:chOff x="293688" y="4076700"/>
              <a:chExt cx="8404225" cy="621758"/>
            </a:xfrm>
          </p:grpSpPr>
          <p:sp>
            <p:nvSpPr>
              <p:cNvPr id="335896" name="Title"/>
              <p:cNvSpPr txBox="1">
                <a:spLocks noChangeArrowheads="1"/>
              </p:cNvSpPr>
              <p:nvPr/>
            </p:nvSpPr>
            <p:spPr bwMode="auto">
              <a:xfrm>
                <a:off x="831273" y="4144460"/>
                <a:ext cx="7100453" cy="553998"/>
              </a:xfrm>
              <a:prstGeom prst="rect">
                <a:avLst/>
              </a:prstGeom>
              <a:noFill/>
              <a:ln w="12700">
                <a:noFill/>
                <a:miter lim="800000"/>
                <a:headEnd/>
                <a:tailEnd/>
              </a:ln>
            </p:spPr>
            <p:txBody>
              <a:bodyPr wrap="square" lIns="0" tIns="0" rIns="0" bIns="0">
                <a:prstTxWarp prst="textNoShape">
                  <a:avLst/>
                </a:prstTxWarp>
                <a:spAutoFit/>
              </a:bodyPr>
              <a:lstStyle/>
              <a:p>
                <a:pPr defTabSz="457200" eaLnBrk="0" hangingPunct="0"/>
                <a:r>
                  <a:rPr lang="en-US" sz="1800" b="1" dirty="0">
                    <a:solidFill>
                      <a:srgbClr val="0000FF"/>
                    </a:solidFill>
                    <a:latin typeface="Calibri"/>
                    <a:cs typeface="Calibri"/>
                  </a:rPr>
                  <a:t>Award </a:t>
                </a:r>
                <a:r>
                  <a:rPr lang="en-US" sz="1800" b="1" dirty="0" smtClean="0">
                    <a:solidFill>
                      <a:srgbClr val="0000FF"/>
                    </a:solidFill>
                    <a:latin typeface="Calibri"/>
                    <a:cs typeface="Calibri"/>
                  </a:rPr>
                  <a:t>Negotiations Completed in 3 months including 3 Uses of  Other Transaction Authorities</a:t>
                </a:r>
                <a:endParaRPr lang="en-US" sz="1800" b="1" dirty="0">
                  <a:solidFill>
                    <a:srgbClr val="0000FF"/>
                  </a:solidFill>
                  <a:latin typeface="Calibri"/>
                  <a:cs typeface="Calibri"/>
                </a:endParaRPr>
              </a:p>
            </p:txBody>
          </p:sp>
          <p:sp>
            <p:nvSpPr>
              <p:cNvPr id="335895" name="Line 23"/>
              <p:cNvSpPr>
                <a:spLocks noChangeShapeType="1"/>
              </p:cNvSpPr>
              <p:nvPr/>
            </p:nvSpPr>
            <p:spPr bwMode="auto">
              <a:xfrm>
                <a:off x="293688" y="4076700"/>
                <a:ext cx="8404225" cy="0"/>
              </a:xfrm>
              <a:prstGeom prst="line">
                <a:avLst/>
              </a:prstGeom>
              <a:noFill/>
              <a:ln w="25400">
                <a:solidFill>
                  <a:schemeClr val="tx1"/>
                </a:solidFill>
                <a:prstDash val="sysDot"/>
                <a:round/>
                <a:headEnd/>
                <a:tailEnd/>
              </a:ln>
              <a:effectLst/>
            </p:spPr>
            <p:txBody>
              <a:bodyPr>
                <a:prstTxWarp prst="textNoShape">
                  <a:avLst/>
                </a:prstTxWarp>
              </a:bodyPr>
              <a:lstStyle/>
              <a:p>
                <a:endParaRPr lang="en-US" sz="2400">
                  <a:latin typeface="Calibri"/>
                  <a:cs typeface="Calibri"/>
                </a:endParaRPr>
              </a:p>
            </p:txBody>
          </p:sp>
        </p:grpSp>
        <p:sp>
          <p:nvSpPr>
            <p:cNvPr id="27" name="Text Box 2"/>
            <p:cNvSpPr txBox="1">
              <a:spLocks noChangeArrowheads="1"/>
            </p:cNvSpPr>
            <p:nvPr/>
          </p:nvSpPr>
          <p:spPr bwMode="auto">
            <a:xfrm>
              <a:off x="311605" y="4986144"/>
              <a:ext cx="8285237" cy="1261884"/>
            </a:xfrm>
            <a:prstGeom prst="rect">
              <a:avLst/>
            </a:prstGeom>
            <a:solidFill>
              <a:schemeClr val="accent2">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wrap="square" lIns="182880" tIns="137160" rIns="182880" bIns="137160">
              <a:spAutoFit/>
            </a:bodyPr>
            <a:lstStyle/>
            <a:p>
              <a:pPr>
                <a:defRPr/>
              </a:pPr>
              <a:r>
                <a:rPr lang="en-US" sz="1600" dirty="0" smtClean="0">
                  <a:solidFill>
                    <a:schemeClr val="tx1"/>
                  </a:solidFill>
                  <a:latin typeface="Calibri"/>
                  <a:ea typeface="Calibri"/>
                  <a:cs typeface="Calibri"/>
                </a:rPr>
                <a:t>“</a:t>
              </a:r>
              <a:r>
                <a:rPr lang="en-US" sz="1600" dirty="0" smtClean="0">
                  <a:solidFill>
                    <a:schemeClr val="tx1"/>
                  </a:solidFill>
                  <a:latin typeface="Calibri"/>
                  <a:cs typeface="Calibri"/>
                </a:rPr>
                <a:t>In my 30 years of doing Government contracting…..I have never seen any government project move from selection to contracts and to actual work with such speed anywhere near what we are seeing out of ARPA-E…..</a:t>
              </a:r>
              <a:r>
                <a:rPr lang="en-US" sz="1600" dirty="0" smtClean="0">
                  <a:solidFill>
                    <a:schemeClr val="tx1"/>
                  </a:solidFill>
                  <a:latin typeface="Calibri"/>
                  <a:ea typeface="Calibri"/>
                  <a:cs typeface="Calibri"/>
                </a:rPr>
                <a:t>”</a:t>
              </a:r>
              <a:r>
                <a:rPr lang="en-US" sz="1600" b="1" i="1" dirty="0" smtClean="0">
                  <a:solidFill>
                    <a:schemeClr val="tx1"/>
                  </a:solidFill>
                  <a:latin typeface="Calibri"/>
                  <a:cs typeface="Calibri"/>
                </a:rPr>
                <a:t>  </a:t>
              </a:r>
              <a:r>
                <a:rPr lang="en-US" sz="1600" dirty="0" smtClean="0">
                  <a:solidFill>
                    <a:schemeClr val="tx1"/>
                  </a:solidFill>
                  <a:latin typeface="Calibri"/>
                  <a:cs typeface="Calibri"/>
                </a:rPr>
                <a:t> </a:t>
              </a:r>
              <a:r>
                <a:rPr lang="en-US" sz="1600" b="1" dirty="0" smtClean="0">
                  <a:solidFill>
                    <a:schemeClr val="tx1"/>
                  </a:solidFill>
                  <a:latin typeface="Calibri"/>
                  <a:cs typeface="Calibri"/>
                </a:rPr>
                <a:t>CEO, Diversified Energy Corporation, Gilbert, AZ - 01/27/10</a:t>
              </a:r>
              <a:endParaRPr lang="en-US" sz="1200" b="1" dirty="0">
                <a:solidFill>
                  <a:schemeClr val="tx1"/>
                </a:solidFill>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Line 5"/>
          <p:cNvSpPr>
            <a:spLocks noChangeShapeType="1"/>
          </p:cNvSpPr>
          <p:nvPr/>
        </p:nvSpPr>
        <p:spPr bwMode="auto">
          <a:xfrm flipV="1">
            <a:off x="-17463" y="3927475"/>
            <a:ext cx="9161463" cy="22225"/>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2" name="Group 66"/>
          <p:cNvGrpSpPr>
            <a:grpSpLocks/>
          </p:cNvGrpSpPr>
          <p:nvPr/>
        </p:nvGrpSpPr>
        <p:grpSpPr bwMode="auto">
          <a:xfrm>
            <a:off x="138113" y="4102100"/>
            <a:ext cx="4473575" cy="2574925"/>
            <a:chOff x="79014" y="3510105"/>
            <a:chExt cx="4471747" cy="2574711"/>
          </a:xfrm>
        </p:grpSpPr>
        <p:sp>
          <p:nvSpPr>
            <p:cNvPr id="12313" name="Text Box 6"/>
            <p:cNvSpPr txBox="1">
              <a:spLocks noChangeArrowheads="1"/>
            </p:cNvSpPr>
            <p:nvPr/>
          </p:nvSpPr>
          <p:spPr bwMode="auto">
            <a:xfrm>
              <a:off x="2026635" y="4570493"/>
              <a:ext cx="2524126" cy="1107904"/>
            </a:xfrm>
            <a:prstGeom prst="rect">
              <a:avLst/>
            </a:prstGeom>
            <a:noFill/>
            <a:ln w="12700">
              <a:noFill/>
              <a:prstDash val="dash"/>
              <a:miter lim="800000"/>
              <a:headEnd/>
              <a:tailEnd/>
            </a:ln>
          </p:spPr>
          <p:txBody>
            <a:bodyPr>
              <a:prstTxWarp prst="textNoShape">
                <a:avLst/>
              </a:prstTxWarp>
              <a:spAutoFit/>
            </a:bodyPr>
            <a:lstStyle/>
            <a:p>
              <a:pPr marL="109538" indent="-109538">
                <a:spcBef>
                  <a:spcPct val="50000"/>
                </a:spcBef>
                <a:buFont typeface="Arial" charset="0"/>
                <a:buChar char="•"/>
              </a:pPr>
              <a:r>
                <a:rPr lang="en-US" sz="1200">
                  <a:latin typeface="Calibri" charset="0"/>
                </a:rPr>
                <a:t>Mimic jet engines, </a:t>
              </a:r>
              <a:br>
                <a:rPr lang="en-US" sz="1200">
                  <a:latin typeface="Calibri" charset="0"/>
                </a:rPr>
              </a:br>
              <a:r>
                <a:rPr lang="en-US" sz="1200">
                  <a:latin typeface="Calibri" charset="0"/>
                </a:rPr>
                <a:t>not propellers, for wind turbine</a:t>
              </a:r>
            </a:p>
            <a:p>
              <a:pPr marL="109538" indent="-109538">
                <a:spcBef>
                  <a:spcPct val="50000"/>
                </a:spcBef>
                <a:buFont typeface="Arial" charset="0"/>
                <a:buChar char="•"/>
              </a:pPr>
              <a:r>
                <a:rPr lang="en-US" sz="1200">
                  <a:latin typeface="Calibri" charset="0"/>
                  <a:sym typeface="Wingdings" charset="2"/>
                </a:rPr>
                <a:t>40% lower cost expected vs. horizontal axis wind turbines (HAWT)</a:t>
              </a:r>
              <a:endParaRPr lang="en-US" sz="1200">
                <a:latin typeface="Calibri" charset="0"/>
              </a:endParaRPr>
            </a:p>
          </p:txBody>
        </p:sp>
        <p:sp>
          <p:nvSpPr>
            <p:cNvPr id="12314" name="Rectangle 2"/>
            <p:cNvSpPr>
              <a:spLocks noChangeArrowheads="1"/>
            </p:cNvSpPr>
            <p:nvPr/>
          </p:nvSpPr>
          <p:spPr bwMode="auto">
            <a:xfrm>
              <a:off x="209550" y="3510105"/>
              <a:ext cx="4217987" cy="614362"/>
            </a:xfrm>
            <a:prstGeom prst="rect">
              <a:avLst/>
            </a:prstGeom>
            <a:noFill/>
            <a:ln w="9525">
              <a:noFill/>
              <a:miter lim="800000"/>
              <a:headEnd/>
              <a:tailEnd/>
            </a:ln>
          </p:spPr>
          <p:txBody>
            <a:bodyPr anchor="ctr">
              <a:prstTxWarp prst="textNoShape">
                <a:avLst/>
              </a:prstTxWarp>
            </a:bodyPr>
            <a:lstStyle/>
            <a:p>
              <a:r>
                <a:rPr lang="en-US" sz="1600" dirty="0">
                  <a:solidFill>
                    <a:srgbClr val="10B002"/>
                  </a:solidFill>
                  <a:ea typeface="Arial" charset="0"/>
                  <a:cs typeface="Arial" charset="0"/>
                </a:rPr>
                <a:t>Breakthrough High Efficiency Mixer/Ejector Wind Turbine (MEWT) –  </a:t>
              </a:r>
              <a:r>
                <a:rPr lang="en-US" sz="1600" dirty="0" err="1">
                  <a:solidFill>
                    <a:srgbClr val="10B002"/>
                  </a:solidFill>
                  <a:ea typeface="Arial" charset="0"/>
                  <a:cs typeface="Arial" charset="0"/>
                </a:rPr>
                <a:t>FloDesign</a:t>
              </a:r>
              <a:r>
                <a:rPr lang="en-US" sz="1600" dirty="0">
                  <a:solidFill>
                    <a:srgbClr val="10B002"/>
                  </a:solidFill>
                  <a:ea typeface="Arial" charset="0"/>
                  <a:cs typeface="Arial" charset="0"/>
                </a:rPr>
                <a:t> Wind Turbine Corp.</a:t>
              </a:r>
            </a:p>
          </p:txBody>
        </p:sp>
        <p:pic>
          <p:nvPicPr>
            <p:cNvPr id="12315" name="Picture 2"/>
            <p:cNvPicPr>
              <a:picLocks noChangeAspect="1" noChangeArrowheads="1"/>
            </p:cNvPicPr>
            <p:nvPr/>
          </p:nvPicPr>
          <p:blipFill>
            <a:blip r:embed="rId3"/>
            <a:srcRect l="8333" t="9866" r="10417" b="11203"/>
            <a:stretch>
              <a:fillRect/>
            </a:stretch>
          </p:blipFill>
          <p:spPr bwMode="auto">
            <a:xfrm>
              <a:off x="79014" y="4431959"/>
              <a:ext cx="2014538" cy="1652857"/>
            </a:xfrm>
            <a:prstGeom prst="rect">
              <a:avLst/>
            </a:prstGeom>
            <a:noFill/>
            <a:ln w="9525">
              <a:noFill/>
              <a:miter lim="800000"/>
              <a:headEnd/>
              <a:tailEnd/>
            </a:ln>
          </p:spPr>
        </p:pic>
      </p:grpSp>
      <p:sp>
        <p:nvSpPr>
          <p:cNvPr id="12292" name="Rectangle 28"/>
          <p:cNvSpPr>
            <a:spLocks noChangeArrowheads="1"/>
          </p:cNvSpPr>
          <p:nvPr/>
        </p:nvSpPr>
        <p:spPr bwMode="auto">
          <a:xfrm>
            <a:off x="4668838" y="77788"/>
            <a:ext cx="184150" cy="646112"/>
          </a:xfrm>
          <a:prstGeom prst="rect">
            <a:avLst/>
          </a:prstGeom>
          <a:noFill/>
          <a:ln w="9525">
            <a:noFill/>
            <a:miter lim="800000"/>
            <a:headEnd/>
            <a:tailEnd/>
          </a:ln>
        </p:spPr>
        <p:txBody>
          <a:bodyPr wrap="none">
            <a:prstTxWarp prst="textNoShape">
              <a:avLst/>
            </a:prstTxWarp>
            <a:spAutoFit/>
          </a:bodyPr>
          <a:lstStyle/>
          <a:p>
            <a:endParaRPr lang="en-US">
              <a:solidFill>
                <a:srgbClr val="10B002"/>
              </a:solidFill>
            </a:endParaRPr>
          </a:p>
          <a:p>
            <a:endParaRPr lang="en-US">
              <a:solidFill>
                <a:srgbClr val="4F6228"/>
              </a:solidFill>
            </a:endParaRPr>
          </a:p>
        </p:txBody>
      </p:sp>
      <p:sp>
        <p:nvSpPr>
          <p:cNvPr id="12293" name="Line 6"/>
          <p:cNvSpPr>
            <a:spLocks noChangeShapeType="1"/>
          </p:cNvSpPr>
          <p:nvPr/>
        </p:nvSpPr>
        <p:spPr bwMode="auto">
          <a:xfrm flipH="1">
            <a:off x="4432300" y="3962400"/>
            <a:ext cx="28575" cy="289560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3" name="Group 27"/>
          <p:cNvGrpSpPr>
            <a:grpSpLocks/>
          </p:cNvGrpSpPr>
          <p:nvPr/>
        </p:nvGrpSpPr>
        <p:grpSpPr bwMode="auto">
          <a:xfrm>
            <a:off x="4679950" y="4024313"/>
            <a:ext cx="4359275" cy="2595562"/>
            <a:chOff x="4680081" y="3829653"/>
            <a:chExt cx="4360198" cy="2596436"/>
          </a:xfrm>
        </p:grpSpPr>
        <p:pic>
          <p:nvPicPr>
            <p:cNvPr id="12308" name="Picture 37"/>
            <p:cNvPicPr>
              <a:picLocks noChangeAspect="1" noChangeArrowheads="1"/>
            </p:cNvPicPr>
            <p:nvPr/>
          </p:nvPicPr>
          <p:blipFill>
            <a:blip r:embed="rId4"/>
            <a:srcRect/>
            <a:stretch>
              <a:fillRect/>
            </a:stretch>
          </p:blipFill>
          <p:spPr bwMode="auto">
            <a:xfrm>
              <a:off x="4680081" y="4471981"/>
              <a:ext cx="2853015" cy="1400919"/>
            </a:xfrm>
            <a:prstGeom prst="rect">
              <a:avLst/>
            </a:prstGeom>
            <a:noFill/>
            <a:ln w="9525">
              <a:noFill/>
              <a:miter lim="800000"/>
              <a:headEnd/>
              <a:tailEnd/>
            </a:ln>
          </p:spPr>
        </p:pic>
        <p:sp>
          <p:nvSpPr>
            <p:cNvPr id="12309" name="TextBox 30"/>
            <p:cNvSpPr txBox="1">
              <a:spLocks noChangeArrowheads="1"/>
            </p:cNvSpPr>
            <p:nvPr/>
          </p:nvSpPr>
          <p:spPr bwMode="auto">
            <a:xfrm>
              <a:off x="4880141" y="5964424"/>
              <a:ext cx="2646878" cy="461665"/>
            </a:xfrm>
            <a:prstGeom prst="rect">
              <a:avLst/>
            </a:prstGeom>
            <a:noFill/>
            <a:ln w="9525">
              <a:noFill/>
              <a:miter lim="800000"/>
              <a:headEnd/>
              <a:tailEnd/>
            </a:ln>
          </p:spPr>
          <p:txBody>
            <a:bodyPr wrap="none">
              <a:prstTxWarp prst="textNoShape">
                <a:avLst/>
              </a:prstTxWarp>
              <a:spAutoFit/>
            </a:bodyPr>
            <a:lstStyle/>
            <a:p>
              <a:r>
                <a:rPr lang="en-US" sz="1200">
                  <a:latin typeface="Arial Narrow" charset="0"/>
                </a:rPr>
                <a:t>Lithium Ion Laptop Battery:  $2000/kW-hr</a:t>
              </a:r>
            </a:p>
            <a:p>
              <a:r>
                <a:rPr lang="en-US" sz="1200">
                  <a:latin typeface="Arial Narrow" charset="0"/>
                </a:rPr>
                <a:t>Lithium Ion Car Battery:        $1000/kW-hr</a:t>
              </a:r>
            </a:p>
          </p:txBody>
        </p:sp>
        <p:sp>
          <p:nvSpPr>
            <p:cNvPr id="12310" name="TextBox 32"/>
            <p:cNvSpPr txBox="1">
              <a:spLocks noChangeArrowheads="1"/>
            </p:cNvSpPr>
            <p:nvPr/>
          </p:nvSpPr>
          <p:spPr bwMode="auto">
            <a:xfrm>
              <a:off x="7593985" y="5033644"/>
              <a:ext cx="1446294" cy="523309"/>
            </a:xfrm>
            <a:prstGeom prst="rect">
              <a:avLst/>
            </a:prstGeom>
            <a:noFill/>
            <a:ln w="9525">
              <a:noFill/>
              <a:miter lim="800000"/>
              <a:headEnd/>
              <a:tailEnd/>
            </a:ln>
          </p:spPr>
          <p:txBody>
            <a:bodyPr wrap="none">
              <a:prstTxWarp prst="textNoShape">
                <a:avLst/>
              </a:prstTxWarp>
              <a:spAutoFit/>
            </a:bodyPr>
            <a:lstStyle/>
            <a:p>
              <a:r>
                <a:rPr lang="en-US" sz="1400">
                  <a:ea typeface="Arial" charset="0"/>
                  <a:cs typeface="Arial" charset="0"/>
                </a:rPr>
                <a:t>Potential Cost:</a:t>
              </a:r>
            </a:p>
            <a:p>
              <a:r>
                <a:rPr lang="en-US" sz="1400">
                  <a:ea typeface="Arial" charset="0"/>
                  <a:cs typeface="Arial" charset="0"/>
                </a:rPr>
                <a:t>$50/kW-hr </a:t>
              </a:r>
            </a:p>
          </p:txBody>
        </p:sp>
        <p:sp>
          <p:nvSpPr>
            <p:cNvPr id="12311" name="TextBox 33"/>
            <p:cNvSpPr txBox="1">
              <a:spLocks noChangeArrowheads="1"/>
            </p:cNvSpPr>
            <p:nvPr/>
          </p:nvSpPr>
          <p:spPr bwMode="auto">
            <a:xfrm>
              <a:off x="4680081" y="3829653"/>
              <a:ext cx="4297553" cy="338611"/>
            </a:xfrm>
            <a:prstGeom prst="rect">
              <a:avLst/>
            </a:prstGeom>
            <a:noFill/>
            <a:ln w="9525">
              <a:noFill/>
              <a:miter lim="800000"/>
              <a:headEnd/>
              <a:tailEnd/>
            </a:ln>
          </p:spPr>
          <p:txBody>
            <a:bodyPr>
              <a:prstTxWarp prst="textNoShape">
                <a:avLst/>
              </a:prstTxWarp>
              <a:spAutoFit/>
            </a:bodyPr>
            <a:lstStyle/>
            <a:p>
              <a:r>
                <a:rPr lang="en-US" sz="1600" dirty="0">
                  <a:solidFill>
                    <a:srgbClr val="10B002"/>
                  </a:solidFill>
                </a:rPr>
                <a:t>Grid-Level </a:t>
              </a:r>
              <a:r>
                <a:rPr lang="en-US" sz="1600" dirty="0" smtClean="0">
                  <a:solidFill>
                    <a:srgbClr val="10B002"/>
                  </a:solidFill>
                </a:rPr>
                <a:t>Electricity Storage </a:t>
              </a:r>
              <a:r>
                <a:rPr lang="en-US" sz="1600" dirty="0">
                  <a:solidFill>
                    <a:srgbClr val="10B002"/>
                  </a:solidFill>
                </a:rPr>
                <a:t>- MIT</a:t>
              </a:r>
            </a:p>
          </p:txBody>
        </p:sp>
        <p:sp>
          <p:nvSpPr>
            <p:cNvPr id="41" name="TextBox 40"/>
            <p:cNvSpPr txBox="1"/>
            <p:nvPr/>
          </p:nvSpPr>
          <p:spPr>
            <a:xfrm>
              <a:off x="7020551" y="4256834"/>
              <a:ext cx="1819660" cy="460530"/>
            </a:xfrm>
            <a:prstGeom prst="rect">
              <a:avLst/>
            </a:prstGeom>
            <a:noFill/>
          </p:spPr>
          <p:txBody>
            <a:bodyPr wrap="none">
              <a:spAutoFit/>
            </a:bodyPr>
            <a:lstStyle/>
            <a:p>
              <a:pPr>
                <a:defRPr/>
              </a:pPr>
              <a:r>
                <a:rPr lang="en-US" sz="1200" dirty="0">
                  <a:latin typeface="+mj-lt"/>
                  <a:ea typeface="+mn-ea"/>
                  <a:cs typeface="+mn-cs"/>
                </a:rPr>
                <a:t>Megawatts of storage </a:t>
              </a:r>
            </a:p>
            <a:p>
              <a:pPr>
                <a:defRPr/>
              </a:pPr>
              <a:r>
                <a:rPr lang="en-US" sz="1200" dirty="0">
                  <a:latin typeface="+mj-lt"/>
                  <a:ea typeface="+mn-ea"/>
                  <a:cs typeface="+mn-cs"/>
                </a:rPr>
                <a:t>For several hours</a:t>
              </a:r>
            </a:p>
          </p:txBody>
        </p:sp>
      </p:grpSp>
      <p:sp>
        <p:nvSpPr>
          <p:cNvPr id="48" name="TextBox 47"/>
          <p:cNvSpPr txBox="1"/>
          <p:nvPr/>
        </p:nvSpPr>
        <p:spPr>
          <a:xfrm>
            <a:off x="0" y="0"/>
            <a:ext cx="4878910" cy="954107"/>
          </a:xfrm>
          <a:prstGeom prst="rect">
            <a:avLst/>
          </a:prstGeom>
          <a:noFill/>
        </p:spPr>
        <p:txBody>
          <a:bodyPr wrap="none">
            <a:spAutoFit/>
          </a:bodyPr>
          <a:lstStyle/>
          <a:p>
            <a:pPr>
              <a:defRPr/>
            </a:pPr>
            <a:r>
              <a:rPr lang="en-US" sz="2800" cap="all" dirty="0">
                <a:solidFill>
                  <a:schemeClr val="bg1"/>
                </a:solidFill>
                <a:latin typeface="Calibri"/>
                <a:cs typeface="Calibri"/>
              </a:rPr>
              <a:t>Examples from First Round </a:t>
            </a:r>
          </a:p>
          <a:p>
            <a:pPr>
              <a:defRPr/>
            </a:pPr>
            <a:r>
              <a:rPr lang="en-US" sz="2800" cap="all" dirty="0">
                <a:solidFill>
                  <a:schemeClr val="bg1"/>
                </a:solidFill>
                <a:latin typeface="Calibri"/>
                <a:cs typeface="Calibri"/>
              </a:rPr>
              <a:t>of Funding</a:t>
            </a:r>
          </a:p>
        </p:txBody>
      </p:sp>
      <p:grpSp>
        <p:nvGrpSpPr>
          <p:cNvPr id="4" name="Group 24"/>
          <p:cNvGrpSpPr>
            <a:grpSpLocks/>
          </p:cNvGrpSpPr>
          <p:nvPr/>
        </p:nvGrpSpPr>
        <p:grpSpPr bwMode="auto">
          <a:xfrm>
            <a:off x="0" y="1254125"/>
            <a:ext cx="9421813" cy="2646363"/>
            <a:chOff x="0" y="3548490"/>
            <a:chExt cx="9422529" cy="3186437"/>
          </a:xfrm>
        </p:grpSpPr>
        <p:pic>
          <p:nvPicPr>
            <p:cNvPr id="12298" name="Picture 4"/>
            <p:cNvPicPr>
              <a:picLocks noChangeAspect="1" noChangeArrowheads="1"/>
            </p:cNvPicPr>
            <p:nvPr/>
          </p:nvPicPr>
          <p:blipFill>
            <a:blip r:embed="rId5"/>
            <a:srcRect/>
            <a:stretch>
              <a:fillRect/>
            </a:stretch>
          </p:blipFill>
          <p:spPr bwMode="auto">
            <a:xfrm>
              <a:off x="4759429" y="3656514"/>
              <a:ext cx="989397" cy="332053"/>
            </a:xfrm>
            <a:prstGeom prst="rect">
              <a:avLst/>
            </a:prstGeom>
            <a:noFill/>
            <a:ln w="9525">
              <a:noFill/>
              <a:round/>
              <a:headEnd/>
              <a:tailEnd/>
            </a:ln>
          </p:spPr>
        </p:pic>
        <p:sp>
          <p:nvSpPr>
            <p:cNvPr id="32" name="Rectangle 2"/>
            <p:cNvSpPr txBox="1">
              <a:spLocks noChangeArrowheads="1"/>
            </p:cNvSpPr>
            <p:nvPr/>
          </p:nvSpPr>
          <p:spPr bwMode="auto">
            <a:xfrm>
              <a:off x="5590013" y="3619215"/>
              <a:ext cx="3832516" cy="370827"/>
            </a:xfrm>
            <a:prstGeom prst="rect">
              <a:avLst/>
            </a:prstGeom>
          </p:spPr>
          <p:txBody>
            <a:bodyPr anchor="ctr">
              <a:spAutoFit/>
            </a:bodyPr>
            <a:lstStyle/>
            <a:p>
              <a:pPr algn="ctr" fontAlgn="auto">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latin typeface="+mj-lt"/>
                  <a:ea typeface="+mj-ea"/>
                  <a:cs typeface="+mj-cs"/>
                </a:rPr>
                <a:t>GreenGenes</a:t>
              </a:r>
              <a:r>
                <a:rPr lang="en-GB" sz="1400" baseline="30000" dirty="0">
                  <a:latin typeface="+mj-lt"/>
                  <a:ea typeface="+mj-ea"/>
                  <a:cs typeface="+mj-cs"/>
                </a:rPr>
                <a:t>TM</a:t>
              </a:r>
              <a:r>
                <a:rPr lang="en-GB" sz="1400" dirty="0">
                  <a:latin typeface="+mj-lt"/>
                  <a:ea typeface="+mj-ea"/>
                  <a:cs typeface="+mj-cs"/>
                </a:rPr>
                <a:t> Technology</a:t>
              </a:r>
            </a:p>
          </p:txBody>
        </p:sp>
        <p:pic>
          <p:nvPicPr>
            <p:cNvPr id="12300" name="Picture 62"/>
            <p:cNvPicPr>
              <a:picLocks noChangeAspect="1"/>
            </p:cNvPicPr>
            <p:nvPr/>
          </p:nvPicPr>
          <p:blipFill>
            <a:blip r:embed="rId6"/>
            <a:srcRect/>
            <a:stretch>
              <a:fillRect/>
            </a:stretch>
          </p:blipFill>
          <p:spPr bwMode="auto">
            <a:xfrm>
              <a:off x="4667559" y="4344465"/>
              <a:ext cx="4291012" cy="1665287"/>
            </a:xfrm>
            <a:prstGeom prst="rect">
              <a:avLst/>
            </a:prstGeom>
            <a:noFill/>
            <a:ln w="9525">
              <a:noFill/>
              <a:miter lim="800000"/>
              <a:headEnd/>
              <a:tailEnd/>
            </a:ln>
          </p:spPr>
        </p:pic>
        <p:sp>
          <p:nvSpPr>
            <p:cNvPr id="12301" name="TextBox 63"/>
            <p:cNvSpPr txBox="1">
              <a:spLocks noChangeArrowheads="1"/>
            </p:cNvSpPr>
            <p:nvPr/>
          </p:nvSpPr>
          <p:spPr bwMode="auto">
            <a:xfrm>
              <a:off x="5149814" y="5993575"/>
              <a:ext cx="4018267" cy="703313"/>
            </a:xfrm>
            <a:prstGeom prst="rect">
              <a:avLst/>
            </a:prstGeom>
            <a:noFill/>
            <a:ln w="9525">
              <a:noFill/>
              <a:miter lim="800000"/>
              <a:headEnd/>
              <a:tailEnd/>
            </a:ln>
          </p:spPr>
          <p:txBody>
            <a:bodyPr>
              <a:prstTxWarp prst="textNoShape">
                <a:avLst/>
              </a:prstTxWarp>
              <a:spAutoFit/>
            </a:bodyPr>
            <a:lstStyle/>
            <a:p>
              <a:r>
                <a:rPr lang="en-US" sz="1600"/>
                <a:t>Plant produces all the enzymes &amp; chews itself from the inside!!</a:t>
              </a:r>
            </a:p>
          </p:txBody>
        </p:sp>
        <p:sp>
          <p:nvSpPr>
            <p:cNvPr id="12302" name="TextBox 36"/>
            <p:cNvSpPr txBox="1">
              <a:spLocks noChangeArrowheads="1"/>
            </p:cNvSpPr>
            <p:nvPr/>
          </p:nvSpPr>
          <p:spPr bwMode="auto">
            <a:xfrm>
              <a:off x="1254220" y="3857579"/>
              <a:ext cx="3008542" cy="703313"/>
            </a:xfrm>
            <a:prstGeom prst="rect">
              <a:avLst/>
            </a:prstGeom>
            <a:noFill/>
            <a:ln w="9525">
              <a:noFill/>
              <a:miter lim="800000"/>
              <a:headEnd/>
              <a:tailEnd/>
            </a:ln>
          </p:spPr>
          <p:txBody>
            <a:bodyPr>
              <a:prstTxWarp prst="textNoShape">
                <a:avLst/>
              </a:prstTxWarp>
              <a:spAutoFit/>
            </a:bodyPr>
            <a:lstStyle/>
            <a:p>
              <a:r>
                <a:rPr lang="en-US" sz="1600"/>
                <a:t>Artificial Cellulose Breakdown is Expensive ($$)</a:t>
              </a:r>
            </a:p>
          </p:txBody>
        </p:sp>
        <p:cxnSp>
          <p:nvCxnSpPr>
            <p:cNvPr id="39" name="Straight Arrow Connector 38"/>
            <p:cNvCxnSpPr>
              <a:cxnSpLocks noChangeShapeType="1"/>
            </p:cNvCxnSpPr>
            <p:nvPr/>
          </p:nvCxnSpPr>
          <p:spPr bwMode="auto">
            <a:xfrm rot="16200000" flipH="1">
              <a:off x="1718662" y="4609262"/>
              <a:ext cx="345978" cy="36516"/>
            </a:xfrm>
            <a:prstGeom prst="straightConnector1">
              <a:avLst/>
            </a:prstGeom>
            <a:noFill/>
            <a:ln w="25400">
              <a:solidFill>
                <a:srgbClr val="529810"/>
              </a:solidFill>
              <a:round/>
              <a:headEnd/>
              <a:tailEnd type="arrow" w="med" len="med"/>
            </a:ln>
            <a:effectLst>
              <a:outerShdw dist="20000" dir="5400000" rotWithShape="0">
                <a:srgbClr val="808080">
                  <a:alpha val="37999"/>
                </a:srgbClr>
              </a:outerShdw>
            </a:effectLst>
          </p:spPr>
        </p:cxnSp>
        <p:pic>
          <p:nvPicPr>
            <p:cNvPr id="12304" name="Picture 42" descr="nature07190-f1.2.jpg"/>
            <p:cNvPicPr>
              <a:picLocks noChangeAspect="1"/>
            </p:cNvPicPr>
            <p:nvPr/>
          </p:nvPicPr>
          <p:blipFill>
            <a:blip r:embed="rId7"/>
            <a:srcRect/>
            <a:stretch>
              <a:fillRect/>
            </a:stretch>
          </p:blipFill>
          <p:spPr bwMode="auto">
            <a:xfrm>
              <a:off x="0" y="4819539"/>
              <a:ext cx="4441479" cy="1915388"/>
            </a:xfrm>
            <a:prstGeom prst="rect">
              <a:avLst/>
            </a:prstGeom>
            <a:noFill/>
            <a:ln w="9525">
              <a:noFill/>
              <a:miter lim="800000"/>
              <a:headEnd/>
              <a:tailEnd/>
            </a:ln>
          </p:spPr>
        </p:pic>
        <p:sp>
          <p:nvSpPr>
            <p:cNvPr id="12305" name="TextBox 44"/>
            <p:cNvSpPr txBox="1">
              <a:spLocks noChangeArrowheads="1"/>
            </p:cNvSpPr>
            <p:nvPr/>
          </p:nvSpPr>
          <p:spPr bwMode="auto">
            <a:xfrm>
              <a:off x="0" y="3548490"/>
              <a:ext cx="2021042" cy="407080"/>
            </a:xfrm>
            <a:prstGeom prst="rect">
              <a:avLst/>
            </a:prstGeom>
            <a:noFill/>
            <a:ln w="9525">
              <a:noFill/>
              <a:miter lim="800000"/>
              <a:headEnd/>
              <a:tailEnd/>
            </a:ln>
          </p:spPr>
          <p:txBody>
            <a:bodyPr>
              <a:prstTxWarp prst="textNoShape">
                <a:avLst/>
              </a:prstTxWarp>
              <a:spAutoFit/>
            </a:bodyPr>
            <a:lstStyle/>
            <a:p>
              <a:r>
                <a:rPr lang="en-US" sz="1600">
                  <a:solidFill>
                    <a:srgbClr val="10B002"/>
                  </a:solidFill>
                </a:rPr>
                <a:t>Cellulosic Biofuels</a:t>
              </a:r>
            </a:p>
          </p:txBody>
        </p:sp>
        <p:pic>
          <p:nvPicPr>
            <p:cNvPr id="12306" name="Picture 41" descr="cow grazing.jpg"/>
            <p:cNvPicPr>
              <a:picLocks noChangeAspect="1"/>
            </p:cNvPicPr>
            <p:nvPr/>
          </p:nvPicPr>
          <p:blipFill>
            <a:blip r:embed="rId8"/>
            <a:srcRect/>
            <a:stretch>
              <a:fillRect/>
            </a:stretch>
          </p:blipFill>
          <p:spPr bwMode="auto">
            <a:xfrm>
              <a:off x="282059" y="3972529"/>
              <a:ext cx="1003390" cy="1154139"/>
            </a:xfrm>
            <a:prstGeom prst="rect">
              <a:avLst/>
            </a:prstGeom>
            <a:noFill/>
            <a:ln w="9525">
              <a:noFill/>
              <a:miter lim="800000"/>
              <a:headEnd/>
              <a:tailEnd/>
            </a:ln>
          </p:spPr>
        </p:pic>
        <p:sp>
          <p:nvSpPr>
            <p:cNvPr id="12307" name="TextBox 48"/>
            <p:cNvSpPr txBox="1">
              <a:spLocks noChangeArrowheads="1"/>
            </p:cNvSpPr>
            <p:nvPr/>
          </p:nvSpPr>
          <p:spPr bwMode="auto">
            <a:xfrm>
              <a:off x="5062923" y="4080489"/>
              <a:ext cx="3341941" cy="407080"/>
            </a:xfrm>
            <a:prstGeom prst="rect">
              <a:avLst/>
            </a:prstGeom>
            <a:noFill/>
            <a:ln w="9525">
              <a:noFill/>
              <a:miter lim="800000"/>
              <a:headEnd/>
              <a:tailEnd/>
            </a:ln>
          </p:spPr>
          <p:txBody>
            <a:bodyPr>
              <a:prstTxWarp prst="textNoShape">
                <a:avLst/>
              </a:prstTxWarp>
              <a:spAutoFit/>
            </a:bodyPr>
            <a:lstStyle/>
            <a:p>
              <a:r>
                <a:rPr lang="en-US" sz="1600">
                  <a:solidFill>
                    <a:srgbClr val="262673"/>
                  </a:solidFill>
                </a:rPr>
                <a:t>Putting the cow inside the plant!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508000" y="-44450"/>
            <a:ext cx="5357813" cy="1143000"/>
          </a:xfrm>
          <a:prstGeom prst="rect">
            <a:avLst/>
          </a:prstGeom>
        </p:spPr>
        <p:txBody>
          <a:bodyPr anchor="t"/>
          <a:lstStyle/>
          <a:p>
            <a:r>
              <a:rPr lang="en-US" sz="2400" cap="all" dirty="0" smtClean="0">
                <a:solidFill>
                  <a:srgbClr val="FFFFFF"/>
                </a:solidFill>
                <a:latin typeface="Calibri"/>
                <a:cs typeface="Calibri"/>
              </a:rPr>
              <a:t/>
            </a:r>
            <a:br>
              <a:rPr lang="en-US" sz="2400" cap="all" dirty="0" smtClean="0">
                <a:solidFill>
                  <a:srgbClr val="FFFFFF"/>
                </a:solidFill>
                <a:latin typeface="Calibri"/>
                <a:cs typeface="Calibri"/>
              </a:rPr>
            </a:br>
            <a:r>
              <a:rPr lang="en-US" sz="2400" cap="all" dirty="0" smtClean="0">
                <a:solidFill>
                  <a:srgbClr val="FFFFFF"/>
                </a:solidFill>
                <a:latin typeface="Calibri"/>
                <a:cs typeface="Calibri"/>
              </a:rPr>
              <a:t>What  is  an  ARPA-E  Project?</a:t>
            </a:r>
          </a:p>
        </p:txBody>
      </p:sp>
      <p:grpSp>
        <p:nvGrpSpPr>
          <p:cNvPr id="2" name="Group 10"/>
          <p:cNvGrpSpPr/>
          <p:nvPr/>
        </p:nvGrpSpPr>
        <p:grpSpPr>
          <a:xfrm>
            <a:off x="1114059" y="1154545"/>
            <a:ext cx="3405620" cy="2558618"/>
            <a:chOff x="1114059" y="1154545"/>
            <a:chExt cx="3405620" cy="2558618"/>
          </a:xfrm>
        </p:grpSpPr>
        <p:sp>
          <p:nvSpPr>
            <p:cNvPr id="35846" name="Freeform 6"/>
            <p:cNvSpPr>
              <a:spLocks/>
            </p:cNvSpPr>
            <p:nvPr/>
          </p:nvSpPr>
          <p:spPr bwMode="auto">
            <a:xfrm>
              <a:off x="1114059" y="1154545"/>
              <a:ext cx="3405620" cy="2558618"/>
            </a:xfrm>
            <a:custGeom>
              <a:avLst/>
              <a:gdLst/>
              <a:ahLst/>
              <a:cxnLst>
                <a:cxn ang="0">
                  <a:pos x="0" y="0"/>
                </a:cxn>
                <a:cxn ang="0">
                  <a:pos x="1382" y="0"/>
                </a:cxn>
                <a:cxn ang="0">
                  <a:pos x="1383" y="573"/>
                </a:cxn>
                <a:cxn ang="0">
                  <a:pos x="1473" y="519"/>
                </a:cxn>
                <a:cxn ang="0">
                  <a:pos x="1473" y="867"/>
                </a:cxn>
                <a:cxn ang="0">
                  <a:pos x="1383" y="807"/>
                </a:cxn>
                <a:cxn ang="0">
                  <a:pos x="1382" y="1382"/>
                </a:cxn>
                <a:cxn ang="0">
                  <a:pos x="886" y="1382"/>
                </a:cxn>
                <a:cxn ang="0">
                  <a:pos x="927" y="1311"/>
                </a:cxn>
                <a:cxn ang="0">
                  <a:pos x="461" y="1311"/>
                </a:cxn>
                <a:cxn ang="0">
                  <a:pos x="501" y="1382"/>
                </a:cxn>
                <a:cxn ang="0">
                  <a:pos x="0" y="1382"/>
                </a:cxn>
                <a:cxn ang="0">
                  <a:pos x="0" y="0"/>
                </a:cxn>
              </a:cxnLst>
              <a:rect l="0" t="0" r="r" b="b"/>
              <a:pathLst>
                <a:path w="1473" h="1382">
                  <a:moveTo>
                    <a:pt x="0" y="0"/>
                  </a:moveTo>
                  <a:lnTo>
                    <a:pt x="1382" y="0"/>
                  </a:lnTo>
                  <a:lnTo>
                    <a:pt x="1383" y="573"/>
                  </a:lnTo>
                  <a:lnTo>
                    <a:pt x="1473" y="519"/>
                  </a:lnTo>
                  <a:lnTo>
                    <a:pt x="1473" y="867"/>
                  </a:lnTo>
                  <a:lnTo>
                    <a:pt x="1383" y="807"/>
                  </a:lnTo>
                  <a:lnTo>
                    <a:pt x="1382" y="1382"/>
                  </a:lnTo>
                  <a:lnTo>
                    <a:pt x="886" y="1382"/>
                  </a:lnTo>
                  <a:lnTo>
                    <a:pt x="927" y="1311"/>
                  </a:lnTo>
                  <a:lnTo>
                    <a:pt x="461" y="1311"/>
                  </a:lnTo>
                  <a:lnTo>
                    <a:pt x="501" y="1382"/>
                  </a:lnTo>
                  <a:lnTo>
                    <a:pt x="0" y="1382"/>
                  </a:lnTo>
                  <a:lnTo>
                    <a:pt x="0" y="0"/>
                  </a:lnTo>
                  <a:close/>
                </a:path>
              </a:pathLst>
            </a:custGeom>
            <a:solidFill>
              <a:srgbClr val="CCFFFF"/>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400">
                <a:latin typeface="Calibri"/>
                <a:cs typeface="Calibri"/>
              </a:endParaRPr>
            </a:p>
          </p:txBody>
        </p:sp>
        <p:sp>
          <p:nvSpPr>
            <p:cNvPr id="53254" name="Text Box 283"/>
            <p:cNvSpPr txBox="1">
              <a:spLocks noChangeArrowheads="1"/>
            </p:cNvSpPr>
            <p:nvPr/>
          </p:nvSpPr>
          <p:spPr bwMode="auto">
            <a:xfrm>
              <a:off x="1211014" y="1952257"/>
              <a:ext cx="3046411" cy="707886"/>
            </a:xfrm>
            <a:prstGeom prst="rect">
              <a:avLst/>
            </a:prstGeom>
            <a:noFill/>
            <a:ln w="9525">
              <a:noFill/>
              <a:miter lim="800000"/>
              <a:headEnd/>
              <a:tailEnd/>
            </a:ln>
          </p:spPr>
          <p:txBody>
            <a:bodyPr wrap="square">
              <a:spAutoFit/>
            </a:bodyPr>
            <a:lstStyle/>
            <a:p>
              <a:pPr marL="231775" indent="-231775" eaLnBrk="0" hangingPunct="0"/>
              <a:r>
                <a:rPr lang="en-US" sz="2000" dirty="0">
                  <a:solidFill>
                    <a:schemeClr val="tx1"/>
                  </a:solidFill>
                  <a:latin typeface="Calibri"/>
                  <a:cs typeface="Calibri"/>
                </a:rPr>
                <a:t>High Impact on ARPA-E</a:t>
              </a:r>
            </a:p>
            <a:p>
              <a:pPr marL="231775" indent="-231775" eaLnBrk="0" hangingPunct="0"/>
              <a:r>
                <a:rPr lang="en-US" sz="2000" dirty="0">
                  <a:solidFill>
                    <a:schemeClr val="tx1"/>
                  </a:solidFill>
                  <a:latin typeface="Calibri"/>
                  <a:cs typeface="Calibri"/>
                </a:rPr>
                <a:t>Mission Areas</a:t>
              </a:r>
              <a:r>
                <a:rPr lang="en-US" sz="1800" dirty="0" smtClean="0">
                  <a:solidFill>
                    <a:schemeClr val="tx1"/>
                  </a:solidFill>
                  <a:latin typeface="Calibri"/>
                  <a:cs typeface="Calibri"/>
                </a:rPr>
                <a:t> </a:t>
              </a:r>
              <a:endParaRPr lang="en-US" sz="1800" dirty="0">
                <a:solidFill>
                  <a:schemeClr val="tx1"/>
                </a:solidFill>
                <a:latin typeface="Calibri"/>
                <a:cs typeface="Calibri"/>
              </a:endParaRPr>
            </a:p>
          </p:txBody>
        </p:sp>
      </p:grpSp>
      <p:grpSp>
        <p:nvGrpSpPr>
          <p:cNvPr id="3" name="Group 11"/>
          <p:cNvGrpSpPr/>
          <p:nvPr/>
        </p:nvGrpSpPr>
        <p:grpSpPr>
          <a:xfrm>
            <a:off x="4664363" y="1177636"/>
            <a:ext cx="3232727" cy="2664114"/>
            <a:chOff x="4664363" y="1177636"/>
            <a:chExt cx="3232727" cy="2664114"/>
          </a:xfrm>
        </p:grpSpPr>
        <p:sp>
          <p:nvSpPr>
            <p:cNvPr id="35849" name="Freeform 9"/>
            <p:cNvSpPr>
              <a:spLocks/>
            </p:cNvSpPr>
            <p:nvPr/>
          </p:nvSpPr>
          <p:spPr bwMode="auto">
            <a:xfrm flipH="1" flipV="1">
              <a:off x="4664363" y="1177636"/>
              <a:ext cx="3232727" cy="2664114"/>
            </a:xfrm>
            <a:custGeom>
              <a:avLst/>
              <a:gdLst/>
              <a:ahLst/>
              <a:cxnLst>
                <a:cxn ang="0">
                  <a:pos x="0" y="1464"/>
                </a:cxn>
                <a:cxn ang="0">
                  <a:pos x="0" y="82"/>
                </a:cxn>
                <a:cxn ang="0">
                  <a:pos x="565" y="78"/>
                </a:cxn>
                <a:cxn ang="0">
                  <a:pos x="517" y="0"/>
                </a:cxn>
                <a:cxn ang="0">
                  <a:pos x="871" y="3"/>
                </a:cxn>
                <a:cxn ang="0">
                  <a:pos x="817" y="78"/>
                </a:cxn>
                <a:cxn ang="0">
                  <a:pos x="1382" y="82"/>
                </a:cxn>
                <a:cxn ang="0">
                  <a:pos x="1382" y="578"/>
                </a:cxn>
                <a:cxn ang="0">
                  <a:pos x="1311" y="537"/>
                </a:cxn>
                <a:cxn ang="0">
                  <a:pos x="1311" y="1003"/>
                </a:cxn>
                <a:cxn ang="0">
                  <a:pos x="1382" y="963"/>
                </a:cxn>
                <a:cxn ang="0">
                  <a:pos x="1382" y="1464"/>
                </a:cxn>
                <a:cxn ang="0">
                  <a:pos x="0" y="1464"/>
                </a:cxn>
              </a:cxnLst>
              <a:rect l="0" t="0" r="r" b="b"/>
              <a:pathLst>
                <a:path w="1382" h="1464">
                  <a:moveTo>
                    <a:pt x="0" y="1464"/>
                  </a:moveTo>
                  <a:lnTo>
                    <a:pt x="0" y="82"/>
                  </a:lnTo>
                  <a:lnTo>
                    <a:pt x="565" y="78"/>
                  </a:lnTo>
                  <a:lnTo>
                    <a:pt x="517" y="0"/>
                  </a:lnTo>
                  <a:lnTo>
                    <a:pt x="871" y="3"/>
                  </a:lnTo>
                  <a:lnTo>
                    <a:pt x="817" y="78"/>
                  </a:lnTo>
                  <a:lnTo>
                    <a:pt x="1382" y="82"/>
                  </a:lnTo>
                  <a:lnTo>
                    <a:pt x="1382" y="578"/>
                  </a:lnTo>
                  <a:lnTo>
                    <a:pt x="1311" y="537"/>
                  </a:lnTo>
                  <a:lnTo>
                    <a:pt x="1311" y="1003"/>
                  </a:lnTo>
                  <a:lnTo>
                    <a:pt x="1382" y="963"/>
                  </a:lnTo>
                  <a:lnTo>
                    <a:pt x="1382" y="1464"/>
                  </a:lnTo>
                  <a:lnTo>
                    <a:pt x="0" y="1464"/>
                  </a:lnTo>
                  <a:close/>
                </a:path>
              </a:pathLst>
            </a:custGeom>
            <a:solidFill>
              <a:srgbClr val="CCFFCC"/>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000">
                <a:latin typeface="Calibri"/>
                <a:cs typeface="Calibri"/>
              </a:endParaRPr>
            </a:p>
          </p:txBody>
        </p:sp>
        <p:sp>
          <p:nvSpPr>
            <p:cNvPr id="53255" name="Text Box 283"/>
            <p:cNvSpPr txBox="1">
              <a:spLocks noChangeArrowheads="1"/>
            </p:cNvSpPr>
            <p:nvPr/>
          </p:nvSpPr>
          <p:spPr bwMode="auto">
            <a:xfrm>
              <a:off x="4865844" y="1850716"/>
              <a:ext cx="3019858" cy="1292662"/>
            </a:xfrm>
            <a:prstGeom prst="rect">
              <a:avLst/>
            </a:prstGeom>
            <a:noFill/>
            <a:ln w="9525">
              <a:noFill/>
              <a:miter lim="800000"/>
              <a:headEnd/>
              <a:tailEnd/>
            </a:ln>
          </p:spPr>
          <p:txBody>
            <a:bodyPr wrap="square">
              <a:spAutoFit/>
            </a:bodyPr>
            <a:lstStyle/>
            <a:p>
              <a:pPr marL="231775" indent="-231775" eaLnBrk="0" hangingPunct="0"/>
              <a:r>
                <a:rPr lang="en-US" sz="2000" dirty="0">
                  <a:solidFill>
                    <a:schemeClr val="tx1"/>
                  </a:solidFill>
                  <a:latin typeface="Calibri"/>
                  <a:cs typeface="Calibri"/>
                </a:rPr>
                <a:t>Disruptive, Innovative</a:t>
              </a:r>
            </a:p>
            <a:p>
              <a:pPr eaLnBrk="0" hangingPunct="0"/>
              <a:r>
                <a:rPr lang="en-US" sz="2000" dirty="0">
                  <a:solidFill>
                    <a:schemeClr val="tx1"/>
                  </a:solidFill>
                  <a:latin typeface="Calibri"/>
                  <a:cs typeface="Calibri"/>
                </a:rPr>
                <a:t>Technical </a:t>
              </a:r>
              <a:r>
                <a:rPr lang="en-US" sz="2000" dirty="0" smtClean="0">
                  <a:solidFill>
                    <a:schemeClr val="tx1"/>
                  </a:solidFill>
                  <a:latin typeface="Calibri"/>
                  <a:cs typeface="Calibri"/>
                </a:rPr>
                <a:t>Approaches &amp; New Learning Curves </a:t>
              </a:r>
            </a:p>
            <a:p>
              <a:pPr marL="231775" indent="-231775" eaLnBrk="0" hangingPunct="0">
                <a:buFontTx/>
                <a:buChar char="•"/>
              </a:pPr>
              <a:endParaRPr lang="en-US" sz="1800" b="0" dirty="0">
                <a:solidFill>
                  <a:schemeClr val="tx1"/>
                </a:solidFill>
                <a:latin typeface="Calibri"/>
                <a:cs typeface="Calibri"/>
              </a:endParaRPr>
            </a:p>
          </p:txBody>
        </p:sp>
      </p:grpSp>
      <p:grpSp>
        <p:nvGrpSpPr>
          <p:cNvPr id="4" name="Group 13"/>
          <p:cNvGrpSpPr/>
          <p:nvPr/>
        </p:nvGrpSpPr>
        <p:grpSpPr>
          <a:xfrm>
            <a:off x="1131455" y="3806825"/>
            <a:ext cx="3219883" cy="2785630"/>
            <a:chOff x="1131455" y="3806825"/>
            <a:chExt cx="3219883" cy="2785630"/>
          </a:xfrm>
        </p:grpSpPr>
        <p:sp>
          <p:nvSpPr>
            <p:cNvPr id="35847" name="Freeform 7"/>
            <p:cNvSpPr>
              <a:spLocks/>
            </p:cNvSpPr>
            <p:nvPr/>
          </p:nvSpPr>
          <p:spPr bwMode="auto">
            <a:xfrm>
              <a:off x="1131455" y="3806825"/>
              <a:ext cx="3219883" cy="2785630"/>
            </a:xfrm>
            <a:custGeom>
              <a:avLst/>
              <a:gdLst/>
              <a:ahLst/>
              <a:cxnLst>
                <a:cxn ang="0">
                  <a:pos x="0" y="1464"/>
                </a:cxn>
                <a:cxn ang="0">
                  <a:pos x="0" y="82"/>
                </a:cxn>
                <a:cxn ang="0">
                  <a:pos x="565" y="78"/>
                </a:cxn>
                <a:cxn ang="0">
                  <a:pos x="517" y="0"/>
                </a:cxn>
                <a:cxn ang="0">
                  <a:pos x="871" y="3"/>
                </a:cxn>
                <a:cxn ang="0">
                  <a:pos x="817" y="78"/>
                </a:cxn>
                <a:cxn ang="0">
                  <a:pos x="1382" y="82"/>
                </a:cxn>
                <a:cxn ang="0">
                  <a:pos x="1382" y="578"/>
                </a:cxn>
                <a:cxn ang="0">
                  <a:pos x="1311" y="537"/>
                </a:cxn>
                <a:cxn ang="0">
                  <a:pos x="1311" y="1003"/>
                </a:cxn>
                <a:cxn ang="0">
                  <a:pos x="1382" y="963"/>
                </a:cxn>
                <a:cxn ang="0">
                  <a:pos x="1382" y="1464"/>
                </a:cxn>
                <a:cxn ang="0">
                  <a:pos x="0" y="1464"/>
                </a:cxn>
              </a:cxnLst>
              <a:rect l="0" t="0" r="r" b="b"/>
              <a:pathLst>
                <a:path w="1382" h="1464">
                  <a:moveTo>
                    <a:pt x="0" y="1464"/>
                  </a:moveTo>
                  <a:lnTo>
                    <a:pt x="0" y="82"/>
                  </a:lnTo>
                  <a:lnTo>
                    <a:pt x="565" y="78"/>
                  </a:lnTo>
                  <a:lnTo>
                    <a:pt x="517" y="0"/>
                  </a:lnTo>
                  <a:lnTo>
                    <a:pt x="871" y="3"/>
                  </a:lnTo>
                  <a:lnTo>
                    <a:pt x="817" y="78"/>
                  </a:lnTo>
                  <a:lnTo>
                    <a:pt x="1382" y="82"/>
                  </a:lnTo>
                  <a:lnTo>
                    <a:pt x="1382" y="578"/>
                  </a:lnTo>
                  <a:lnTo>
                    <a:pt x="1311" y="537"/>
                  </a:lnTo>
                  <a:lnTo>
                    <a:pt x="1311" y="1003"/>
                  </a:lnTo>
                  <a:lnTo>
                    <a:pt x="1382" y="963"/>
                  </a:lnTo>
                  <a:lnTo>
                    <a:pt x="1382" y="1464"/>
                  </a:lnTo>
                  <a:lnTo>
                    <a:pt x="0" y="1464"/>
                  </a:lnTo>
                  <a:close/>
                </a:path>
              </a:pathLst>
            </a:custGeom>
            <a:solidFill>
              <a:srgbClr val="CCFFCC"/>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000">
                <a:latin typeface="Calibri"/>
                <a:cs typeface="Calibri"/>
              </a:endParaRPr>
            </a:p>
          </p:txBody>
        </p:sp>
        <p:sp>
          <p:nvSpPr>
            <p:cNvPr id="53256" name="Text Box 283"/>
            <p:cNvSpPr txBox="1">
              <a:spLocks noChangeArrowheads="1"/>
            </p:cNvSpPr>
            <p:nvPr/>
          </p:nvSpPr>
          <p:spPr bwMode="auto">
            <a:xfrm>
              <a:off x="1213862" y="4349412"/>
              <a:ext cx="2804714" cy="1323439"/>
            </a:xfrm>
            <a:prstGeom prst="rect">
              <a:avLst/>
            </a:prstGeom>
            <a:noFill/>
            <a:ln w="9525">
              <a:noFill/>
              <a:miter lim="800000"/>
              <a:headEnd/>
              <a:tailEnd/>
            </a:ln>
          </p:spPr>
          <p:txBody>
            <a:bodyPr wrap="square">
              <a:spAutoFit/>
            </a:bodyPr>
            <a:lstStyle/>
            <a:p>
              <a:pPr eaLnBrk="0" hangingPunct="0"/>
              <a:r>
                <a:rPr lang="en-US" sz="2000" dirty="0">
                  <a:solidFill>
                    <a:schemeClr val="tx1"/>
                  </a:solidFill>
                  <a:latin typeface="Calibri"/>
                  <a:cs typeface="Calibri"/>
                </a:rPr>
                <a:t>Best-in-class People &amp; </a:t>
              </a:r>
              <a:r>
                <a:rPr lang="en-US" sz="2000" dirty="0" smtClean="0">
                  <a:solidFill>
                    <a:schemeClr val="tx1"/>
                  </a:solidFill>
                  <a:latin typeface="Calibri"/>
                  <a:cs typeface="Calibri"/>
                </a:rPr>
                <a:t>Teams; Attract the US Intellectual Horsepower to Energy</a:t>
              </a:r>
              <a:endParaRPr lang="en-US" sz="2000" dirty="0">
                <a:solidFill>
                  <a:schemeClr val="tx1"/>
                </a:solidFill>
                <a:latin typeface="Calibri"/>
                <a:cs typeface="Calibri"/>
              </a:endParaRPr>
            </a:p>
          </p:txBody>
        </p:sp>
      </p:grpSp>
      <p:grpSp>
        <p:nvGrpSpPr>
          <p:cNvPr id="5" name="Group 12"/>
          <p:cNvGrpSpPr/>
          <p:nvPr/>
        </p:nvGrpSpPr>
        <p:grpSpPr>
          <a:xfrm>
            <a:off x="4531014" y="3912322"/>
            <a:ext cx="3435350" cy="2622405"/>
            <a:chOff x="4531014" y="3912322"/>
            <a:chExt cx="3366079" cy="2599313"/>
          </a:xfrm>
        </p:grpSpPr>
        <p:sp>
          <p:nvSpPr>
            <p:cNvPr id="35848" name="Freeform 8"/>
            <p:cNvSpPr>
              <a:spLocks/>
            </p:cNvSpPr>
            <p:nvPr/>
          </p:nvSpPr>
          <p:spPr bwMode="auto">
            <a:xfrm rot="-5400000">
              <a:off x="4914397" y="3528939"/>
              <a:ext cx="2599313" cy="3366079"/>
            </a:xfrm>
            <a:custGeom>
              <a:avLst/>
              <a:gdLst/>
              <a:ahLst/>
              <a:cxnLst>
                <a:cxn ang="0">
                  <a:pos x="0" y="1464"/>
                </a:cxn>
                <a:cxn ang="0">
                  <a:pos x="0" y="82"/>
                </a:cxn>
                <a:cxn ang="0">
                  <a:pos x="565" y="78"/>
                </a:cxn>
                <a:cxn ang="0">
                  <a:pos x="517" y="0"/>
                </a:cxn>
                <a:cxn ang="0">
                  <a:pos x="871" y="3"/>
                </a:cxn>
                <a:cxn ang="0">
                  <a:pos x="817" y="78"/>
                </a:cxn>
                <a:cxn ang="0">
                  <a:pos x="1382" y="82"/>
                </a:cxn>
                <a:cxn ang="0">
                  <a:pos x="1382" y="578"/>
                </a:cxn>
                <a:cxn ang="0">
                  <a:pos x="1311" y="537"/>
                </a:cxn>
                <a:cxn ang="0">
                  <a:pos x="1311" y="1003"/>
                </a:cxn>
                <a:cxn ang="0">
                  <a:pos x="1382" y="963"/>
                </a:cxn>
                <a:cxn ang="0">
                  <a:pos x="1382" y="1464"/>
                </a:cxn>
                <a:cxn ang="0">
                  <a:pos x="0" y="1464"/>
                </a:cxn>
              </a:cxnLst>
              <a:rect l="0" t="0" r="r" b="b"/>
              <a:pathLst>
                <a:path w="1382" h="1464">
                  <a:moveTo>
                    <a:pt x="0" y="1464"/>
                  </a:moveTo>
                  <a:lnTo>
                    <a:pt x="0" y="82"/>
                  </a:lnTo>
                  <a:lnTo>
                    <a:pt x="565" y="78"/>
                  </a:lnTo>
                  <a:lnTo>
                    <a:pt x="517" y="0"/>
                  </a:lnTo>
                  <a:lnTo>
                    <a:pt x="871" y="3"/>
                  </a:lnTo>
                  <a:lnTo>
                    <a:pt x="817" y="78"/>
                  </a:lnTo>
                  <a:lnTo>
                    <a:pt x="1382" y="82"/>
                  </a:lnTo>
                  <a:lnTo>
                    <a:pt x="1382" y="578"/>
                  </a:lnTo>
                  <a:lnTo>
                    <a:pt x="1311" y="537"/>
                  </a:lnTo>
                  <a:lnTo>
                    <a:pt x="1311" y="1003"/>
                  </a:lnTo>
                  <a:lnTo>
                    <a:pt x="1382" y="963"/>
                  </a:lnTo>
                  <a:lnTo>
                    <a:pt x="1382" y="1464"/>
                  </a:lnTo>
                  <a:lnTo>
                    <a:pt x="0" y="1464"/>
                  </a:lnTo>
                  <a:close/>
                </a:path>
              </a:pathLst>
            </a:custGeom>
            <a:solidFill>
              <a:srgbClr val="CCFFFF"/>
            </a:solidFill>
            <a:ln w="9525" cmpd="sng">
              <a:solidFill>
                <a:srgbClr val="000000"/>
              </a:solidFill>
              <a:round/>
              <a:headEnd/>
              <a:tailEnd/>
            </a:ln>
            <a:effectLst>
              <a:outerShdw dist="35921" dir="2700000" algn="ctr" rotWithShape="0">
                <a:srgbClr val="000000"/>
              </a:outerShdw>
            </a:effectLst>
          </p:spPr>
          <p:txBody>
            <a:bodyPr wrap="none" anchor="ctr"/>
            <a:lstStyle/>
            <a:p>
              <a:pPr>
                <a:defRPr/>
              </a:pPr>
              <a:endParaRPr lang="en-US" sz="2000">
                <a:latin typeface="Calibri"/>
                <a:cs typeface="Calibri"/>
              </a:endParaRPr>
            </a:p>
          </p:txBody>
        </p:sp>
        <p:sp>
          <p:nvSpPr>
            <p:cNvPr id="53257" name="Text Box 283"/>
            <p:cNvSpPr txBox="1">
              <a:spLocks noChangeArrowheads="1"/>
            </p:cNvSpPr>
            <p:nvPr/>
          </p:nvSpPr>
          <p:spPr bwMode="auto">
            <a:xfrm>
              <a:off x="4826161" y="4455751"/>
              <a:ext cx="3030248" cy="1281279"/>
            </a:xfrm>
            <a:prstGeom prst="rect">
              <a:avLst/>
            </a:prstGeom>
            <a:noFill/>
            <a:ln w="9525">
              <a:noFill/>
              <a:miter lim="800000"/>
              <a:headEnd/>
              <a:tailEnd/>
            </a:ln>
          </p:spPr>
          <p:txBody>
            <a:bodyPr wrap="square">
              <a:spAutoFit/>
            </a:bodyPr>
            <a:lstStyle/>
            <a:p>
              <a:pPr marL="231775" indent="-231775" eaLnBrk="0" hangingPunct="0"/>
              <a:r>
                <a:rPr lang="en-US" sz="2000" dirty="0">
                  <a:solidFill>
                    <a:schemeClr val="tx1"/>
                  </a:solidFill>
                  <a:latin typeface="Calibri"/>
                  <a:cs typeface="Calibri"/>
                </a:rPr>
                <a:t>Strong Impact of ARPA-E</a:t>
              </a:r>
            </a:p>
            <a:p>
              <a:pPr marL="231775" indent="-231775" eaLnBrk="0" hangingPunct="0"/>
              <a:r>
                <a:rPr lang="en-US" sz="2000" dirty="0">
                  <a:solidFill>
                    <a:schemeClr val="tx1"/>
                  </a:solidFill>
                  <a:latin typeface="Calibri"/>
                  <a:cs typeface="Calibri"/>
                </a:rPr>
                <a:t>Funding Relative to Private</a:t>
              </a:r>
            </a:p>
            <a:p>
              <a:pPr marL="231775" indent="-231775" eaLnBrk="0" hangingPunct="0"/>
              <a:r>
                <a:rPr lang="en-US" sz="2000" dirty="0" smtClean="0">
                  <a:solidFill>
                    <a:schemeClr val="tx1"/>
                  </a:solidFill>
                  <a:latin typeface="Calibri"/>
                  <a:cs typeface="Calibri"/>
                </a:rPr>
                <a:t>Sector</a:t>
              </a:r>
            </a:p>
            <a:p>
              <a:pPr marL="231775" indent="-231775" eaLnBrk="0" hangingPunct="0"/>
              <a:endParaRPr lang="en-US" sz="1800" dirty="0">
                <a:solidFill>
                  <a:schemeClr val="tx1"/>
                </a:solidFill>
                <a:latin typeface="Calibri"/>
                <a:cs typeface="Calibri"/>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7793" name="Title 1"/>
          <p:cNvSpPr>
            <a:spLocks noGrp="1"/>
          </p:cNvSpPr>
          <p:nvPr>
            <p:ph type="title"/>
          </p:nvPr>
        </p:nvSpPr>
        <p:spPr>
          <a:xfrm>
            <a:off x="127621" y="113086"/>
            <a:ext cx="7089775" cy="704850"/>
          </a:xfrm>
        </p:spPr>
        <p:txBody>
          <a:bodyPr/>
          <a:lstStyle/>
          <a:p>
            <a:pPr algn="l" eaLnBrk="1" hangingPunct="1"/>
            <a:r>
              <a:rPr lang="en-US" sz="2400" b="1" dirty="0" smtClean="0">
                <a:solidFill>
                  <a:srgbClr val="FFFFFF"/>
                </a:solidFill>
                <a:latin typeface="Calibri"/>
                <a:cs typeface="Calibri"/>
              </a:rPr>
              <a:t>Batteries for Electrical Energy Storage for </a:t>
            </a:r>
            <a:br>
              <a:rPr lang="en-US" sz="2400" b="1" dirty="0" smtClean="0">
                <a:solidFill>
                  <a:srgbClr val="FFFFFF"/>
                </a:solidFill>
                <a:latin typeface="Calibri"/>
                <a:cs typeface="Calibri"/>
              </a:rPr>
            </a:br>
            <a:r>
              <a:rPr lang="en-US" sz="2400" b="1" dirty="0" smtClean="0">
                <a:solidFill>
                  <a:srgbClr val="FFFFFF"/>
                </a:solidFill>
                <a:latin typeface="Calibri"/>
                <a:cs typeface="Calibri"/>
              </a:rPr>
              <a:t>Transportation (BEEST)</a:t>
            </a:r>
          </a:p>
        </p:txBody>
      </p:sp>
      <p:pic>
        <p:nvPicPr>
          <p:cNvPr id="417794" name="Picture 4"/>
          <p:cNvPicPr>
            <a:picLocks noChangeAspect="1" noChangeArrowheads="1"/>
          </p:cNvPicPr>
          <p:nvPr/>
        </p:nvPicPr>
        <p:blipFill>
          <a:blip r:embed="rId2"/>
          <a:srcRect/>
          <a:stretch>
            <a:fillRect/>
          </a:stretch>
        </p:blipFill>
        <p:spPr bwMode="auto">
          <a:xfrm>
            <a:off x="457200" y="1454150"/>
            <a:ext cx="8123238" cy="4965700"/>
          </a:xfrm>
          <a:prstGeom prst="rect">
            <a:avLst/>
          </a:prstGeom>
          <a:noFill/>
          <a:ln w="9525">
            <a:noFill/>
            <a:miter lim="800000"/>
            <a:headEnd/>
            <a:tailEnd/>
          </a:ln>
        </p:spPr>
      </p:pic>
      <p:sp>
        <p:nvSpPr>
          <p:cNvPr id="417795" name="TextBox 4"/>
          <p:cNvSpPr txBox="1">
            <a:spLocks noChangeArrowheads="1"/>
          </p:cNvSpPr>
          <p:nvPr/>
        </p:nvSpPr>
        <p:spPr bwMode="auto">
          <a:xfrm rot="-5400000">
            <a:off x="-716756" y="3044032"/>
            <a:ext cx="3062287" cy="400050"/>
          </a:xfrm>
          <a:prstGeom prst="rect">
            <a:avLst/>
          </a:prstGeom>
          <a:solidFill>
            <a:schemeClr val="bg1"/>
          </a:solidFill>
          <a:ln w="9525">
            <a:noFill/>
            <a:miter lim="800000"/>
            <a:headEnd/>
            <a:tailEnd/>
          </a:ln>
        </p:spPr>
        <p:txBody>
          <a:bodyPr wrap="none">
            <a:spAutoFit/>
          </a:bodyPr>
          <a:lstStyle/>
          <a:p>
            <a:r>
              <a:rPr lang="en-US" sz="2000" b="1"/>
              <a:t>Energy Density (Wh/kg)</a:t>
            </a:r>
          </a:p>
        </p:txBody>
      </p:sp>
      <p:cxnSp>
        <p:nvCxnSpPr>
          <p:cNvPr id="10" name="Straight Connector 9"/>
          <p:cNvCxnSpPr/>
          <p:nvPr/>
        </p:nvCxnSpPr>
        <p:spPr>
          <a:xfrm flipV="1">
            <a:off x="1742642" y="3751696"/>
            <a:ext cx="6489700" cy="238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17797" name="TextBox 10"/>
          <p:cNvSpPr txBox="1">
            <a:spLocks noChangeArrowheads="1"/>
          </p:cNvSpPr>
          <p:nvPr/>
        </p:nvSpPr>
        <p:spPr bwMode="auto">
          <a:xfrm>
            <a:off x="2915739" y="3368701"/>
            <a:ext cx="2003425" cy="646112"/>
          </a:xfrm>
          <a:prstGeom prst="rect">
            <a:avLst/>
          </a:prstGeom>
          <a:noFill/>
          <a:ln w="9525">
            <a:noFill/>
            <a:miter lim="800000"/>
            <a:headEnd/>
            <a:tailEnd/>
          </a:ln>
        </p:spPr>
        <p:txBody>
          <a:bodyPr wrap="none">
            <a:spAutoFit/>
          </a:bodyPr>
          <a:lstStyle/>
          <a:p>
            <a:r>
              <a:rPr lang="en-US" dirty="0">
                <a:solidFill>
                  <a:srgbClr val="FFFFFF"/>
                </a:solidFill>
              </a:rPr>
              <a:t>Practical </a:t>
            </a:r>
          </a:p>
          <a:p>
            <a:r>
              <a:rPr lang="en-US" dirty="0">
                <a:solidFill>
                  <a:srgbClr val="FFFFFF"/>
                </a:solidFill>
              </a:rPr>
              <a:t>Value for Engines</a:t>
            </a:r>
          </a:p>
        </p:txBody>
      </p:sp>
      <p:sp>
        <p:nvSpPr>
          <p:cNvPr id="417798" name="TextBox 11"/>
          <p:cNvSpPr txBox="1">
            <a:spLocks noChangeArrowheads="1"/>
          </p:cNvSpPr>
          <p:nvPr/>
        </p:nvSpPr>
        <p:spPr bwMode="auto">
          <a:xfrm>
            <a:off x="1754188" y="2181225"/>
            <a:ext cx="1831013" cy="769441"/>
          </a:xfrm>
          <a:prstGeom prst="rect">
            <a:avLst/>
          </a:prstGeom>
          <a:noFill/>
          <a:ln w="9525">
            <a:noFill/>
            <a:miter lim="800000"/>
            <a:headEnd/>
            <a:tailEnd/>
          </a:ln>
        </p:spPr>
        <p:txBody>
          <a:bodyPr wrap="none">
            <a:spAutoFit/>
          </a:bodyPr>
          <a:lstStyle/>
          <a:p>
            <a:r>
              <a:rPr lang="en-US" dirty="0" smtClean="0">
                <a:solidFill>
                  <a:srgbClr val="F8FFA5"/>
                </a:solidFill>
              </a:rPr>
              <a:t>Current US</a:t>
            </a:r>
          </a:p>
          <a:p>
            <a:r>
              <a:rPr lang="en-US" dirty="0" smtClean="0">
                <a:solidFill>
                  <a:srgbClr val="F8FFA5"/>
                </a:solidFill>
              </a:rPr>
              <a:t>Investments</a:t>
            </a:r>
            <a:endParaRPr lang="en-US" dirty="0">
              <a:solidFill>
                <a:srgbClr val="F8FFA5"/>
              </a:solidFill>
            </a:endParaRPr>
          </a:p>
        </p:txBody>
      </p:sp>
      <p:cxnSp>
        <p:nvCxnSpPr>
          <p:cNvPr id="14" name="Straight Arrow Connector 13"/>
          <p:cNvCxnSpPr/>
          <p:nvPr/>
        </p:nvCxnSpPr>
        <p:spPr>
          <a:xfrm rot="5400000">
            <a:off x="1829594" y="3688556"/>
            <a:ext cx="1720850" cy="1588"/>
          </a:xfrm>
          <a:prstGeom prst="straightConnector1">
            <a:avLst/>
          </a:prstGeom>
          <a:ln>
            <a:solidFill>
              <a:srgbClr val="F8FFA5"/>
            </a:solidFill>
            <a:tailEnd type="arrow"/>
          </a:ln>
        </p:spPr>
        <p:style>
          <a:lnRef idx="2">
            <a:schemeClr val="accent1"/>
          </a:lnRef>
          <a:fillRef idx="0">
            <a:schemeClr val="accent1"/>
          </a:fillRef>
          <a:effectRef idx="1">
            <a:schemeClr val="accent1"/>
          </a:effectRef>
          <a:fontRef idx="minor">
            <a:schemeClr val="tx1"/>
          </a:fontRef>
        </p:style>
      </p:cxnSp>
      <p:sp>
        <p:nvSpPr>
          <p:cNvPr id="15" name="Left Brace 14"/>
          <p:cNvSpPr/>
          <p:nvPr/>
        </p:nvSpPr>
        <p:spPr>
          <a:xfrm rot="5400000">
            <a:off x="5437981" y="302420"/>
            <a:ext cx="460375" cy="4017962"/>
          </a:xfrm>
          <a:prstGeom prst="leftBrace">
            <a:avLst>
              <a:gd name="adj1" fmla="val 57438"/>
              <a:gd name="adj2" fmla="val 49104"/>
            </a:avLst>
          </a:prstGeom>
          <a:ln>
            <a:solidFill>
              <a:srgbClr val="8AFF09"/>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17801" name="TextBox 15"/>
          <p:cNvSpPr txBox="1">
            <a:spLocks noChangeArrowheads="1"/>
          </p:cNvSpPr>
          <p:nvPr/>
        </p:nvSpPr>
        <p:spPr bwMode="auto">
          <a:xfrm>
            <a:off x="4432300" y="1712913"/>
            <a:ext cx="2813090" cy="430887"/>
          </a:xfrm>
          <a:prstGeom prst="rect">
            <a:avLst/>
          </a:prstGeom>
          <a:noFill/>
          <a:ln w="9525">
            <a:noFill/>
            <a:miter lim="800000"/>
            <a:headEnd/>
            <a:tailEnd/>
          </a:ln>
        </p:spPr>
        <p:txBody>
          <a:bodyPr wrap="none">
            <a:spAutoFit/>
          </a:bodyPr>
          <a:lstStyle/>
          <a:p>
            <a:r>
              <a:rPr lang="en-US" b="1" dirty="0" smtClean="0">
                <a:solidFill>
                  <a:srgbClr val="8AFF09"/>
                </a:solidFill>
              </a:rPr>
              <a:t>ARPA</a:t>
            </a:r>
            <a:r>
              <a:rPr lang="en-US" b="1" dirty="0">
                <a:solidFill>
                  <a:srgbClr val="8AFF09"/>
                </a:solidFill>
              </a:rPr>
              <a:t>-E Investment</a:t>
            </a:r>
          </a:p>
        </p:txBody>
      </p:sp>
      <p:sp>
        <p:nvSpPr>
          <p:cNvPr id="417803" name="Text Box 15"/>
          <p:cNvSpPr txBox="1">
            <a:spLocks noChangeArrowheads="1"/>
          </p:cNvSpPr>
          <p:nvPr/>
        </p:nvSpPr>
        <p:spPr bwMode="auto">
          <a:xfrm>
            <a:off x="3892550" y="2541588"/>
            <a:ext cx="2544763" cy="646112"/>
          </a:xfrm>
          <a:prstGeom prst="rect">
            <a:avLst/>
          </a:prstGeom>
          <a:noFill/>
          <a:ln w="9525">
            <a:noFill/>
            <a:miter lim="800000"/>
            <a:headEnd/>
            <a:tailEnd/>
          </a:ln>
        </p:spPr>
        <p:txBody>
          <a:bodyPr wrap="none">
            <a:spAutoFit/>
          </a:bodyPr>
          <a:lstStyle/>
          <a:p>
            <a:r>
              <a:rPr lang="en-US">
                <a:solidFill>
                  <a:srgbClr val="8AFF09"/>
                </a:solidFill>
                <a:latin typeface="Calibri" pitchFamily="34" charset="0"/>
              </a:rPr>
              <a:t>Novel Architectures/</a:t>
            </a:r>
          </a:p>
          <a:p>
            <a:r>
              <a:rPr lang="en-US">
                <a:solidFill>
                  <a:srgbClr val="8AFF09"/>
                </a:solidFill>
                <a:latin typeface="Calibri" pitchFamily="34" charset="0"/>
              </a:rPr>
              <a:t>Manufacturing Processes</a:t>
            </a:r>
          </a:p>
        </p:txBody>
      </p:sp>
      <p:sp>
        <p:nvSpPr>
          <p:cNvPr id="19" name="TextBox 18"/>
          <p:cNvSpPr txBox="1">
            <a:spLocks noChangeArrowheads="1"/>
          </p:cNvSpPr>
          <p:nvPr/>
        </p:nvSpPr>
        <p:spPr bwMode="auto">
          <a:xfrm>
            <a:off x="4032250" y="6051550"/>
            <a:ext cx="3327400" cy="368300"/>
          </a:xfrm>
          <a:prstGeom prst="rect">
            <a:avLst/>
          </a:prstGeom>
          <a:noFill/>
          <a:ln w="9525">
            <a:noFill/>
            <a:miter lim="800000"/>
            <a:headEnd/>
            <a:tailEnd/>
          </a:ln>
        </p:spPr>
        <p:txBody>
          <a:bodyPr wrap="none">
            <a:spAutoFit/>
          </a:bodyPr>
          <a:lstStyle/>
          <a:p>
            <a:pPr>
              <a:defRPr/>
            </a:pPr>
            <a:r>
              <a:rPr lang="en-US" i="1" dirty="0">
                <a:solidFill>
                  <a:schemeClr val="tx2">
                    <a:lumMod val="75000"/>
                  </a:schemeClr>
                </a:solidFill>
                <a:latin typeface="Calibri" pitchFamily="34" charset="0"/>
              </a:rPr>
              <a:t>Japanese </a:t>
            </a:r>
            <a:r>
              <a:rPr lang="en-US" i="1" dirty="0" err="1">
                <a:solidFill>
                  <a:schemeClr val="tx2">
                    <a:lumMod val="75000"/>
                  </a:schemeClr>
                </a:solidFill>
                <a:latin typeface="Calibri" pitchFamily="34" charset="0"/>
              </a:rPr>
              <a:t>govt</a:t>
            </a:r>
            <a:r>
              <a:rPr lang="en-US" i="1" dirty="0">
                <a:solidFill>
                  <a:schemeClr val="tx2">
                    <a:lumMod val="75000"/>
                  </a:schemeClr>
                </a:solidFill>
                <a:latin typeface="Calibri" pitchFamily="34" charset="0"/>
              </a:rPr>
              <a:t> investing $60M/yr </a:t>
            </a:r>
          </a:p>
        </p:txBody>
      </p:sp>
      <p:sp>
        <p:nvSpPr>
          <p:cNvPr id="20" name="Left Brace 19"/>
          <p:cNvSpPr/>
          <p:nvPr/>
        </p:nvSpPr>
        <p:spPr>
          <a:xfrm rot="16200000" flipV="1">
            <a:off x="5549900" y="4054476"/>
            <a:ext cx="230187" cy="4011612"/>
          </a:xfrm>
          <a:prstGeom prst="leftBrace">
            <a:avLst>
              <a:gd name="adj1" fmla="val 57438"/>
              <a:gd name="adj2" fmla="val 49104"/>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2"/>
          <p:cNvGrpSpPr/>
          <p:nvPr/>
        </p:nvGrpSpPr>
        <p:grpSpPr>
          <a:xfrm>
            <a:off x="0" y="934720"/>
            <a:ext cx="8965476" cy="5713354"/>
            <a:chOff x="0" y="934720"/>
            <a:chExt cx="8965476" cy="5713354"/>
          </a:xfrm>
        </p:grpSpPr>
        <p:sp>
          <p:nvSpPr>
            <p:cNvPr id="33" name="Oval 32"/>
            <p:cNvSpPr/>
            <p:nvPr/>
          </p:nvSpPr>
          <p:spPr bwMode="auto">
            <a:xfrm rot="20042955">
              <a:off x="4685010" y="2013186"/>
              <a:ext cx="3856364" cy="2116466"/>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3620653" y="3871757"/>
              <a:ext cx="1219200" cy="960581"/>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864392" y="4440583"/>
              <a:ext cx="3398981" cy="220749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7319556" y="934720"/>
              <a:ext cx="1645920" cy="836029"/>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5" name="Straight Arrow Connector 4"/>
            <p:cNvCxnSpPr/>
            <p:nvPr/>
          </p:nvCxnSpPr>
          <p:spPr bwMode="auto">
            <a:xfrm rot="16200000" flipV="1">
              <a:off x="-1079500" y="4073801"/>
              <a:ext cx="4107226" cy="85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978408" y="6131709"/>
              <a:ext cx="7424187" cy="219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836576" y="4996350"/>
              <a:ext cx="1755648" cy="923330"/>
            </a:xfrm>
            <a:prstGeom prst="rect">
              <a:avLst/>
            </a:prstGeom>
            <a:noFill/>
          </p:spPr>
          <p:txBody>
            <a:bodyPr wrap="square" rtlCol="0">
              <a:spAutoFit/>
            </a:bodyPr>
            <a:lstStyle/>
            <a:p>
              <a:pPr algn="ctr"/>
              <a:r>
                <a:rPr lang="en-US" sz="1800" b="1" dirty="0" smtClean="0"/>
                <a:t>AMAT/A123/</a:t>
              </a:r>
            </a:p>
            <a:p>
              <a:pPr algn="ctr"/>
              <a:r>
                <a:rPr lang="en-US" sz="1800" dirty="0" smtClean="0"/>
                <a:t>LBNL</a:t>
              </a:r>
              <a:endParaRPr lang="en-US" sz="1800" b="1" dirty="0" smtClean="0"/>
            </a:p>
            <a:p>
              <a:pPr algn="ctr"/>
              <a:r>
                <a:rPr lang="en-US" sz="1800" b="1" dirty="0" smtClean="0"/>
                <a:t>(Li Ion Mfg)</a:t>
              </a:r>
              <a:endParaRPr lang="en-US" sz="1800" b="1" dirty="0"/>
            </a:p>
          </p:txBody>
        </p:sp>
        <p:sp>
          <p:nvSpPr>
            <p:cNvPr id="12" name="TextBox 11"/>
            <p:cNvSpPr txBox="1"/>
            <p:nvPr/>
          </p:nvSpPr>
          <p:spPr>
            <a:xfrm>
              <a:off x="7698555" y="973375"/>
              <a:ext cx="984283" cy="600164"/>
            </a:xfrm>
            <a:prstGeom prst="rect">
              <a:avLst/>
            </a:prstGeom>
            <a:noFill/>
          </p:spPr>
          <p:txBody>
            <a:bodyPr wrap="none" rtlCol="0">
              <a:spAutoFit/>
            </a:bodyPr>
            <a:lstStyle/>
            <a:p>
              <a:pPr algn="ctr"/>
              <a:r>
                <a:rPr lang="en-US" sz="1100" b="1" dirty="0" smtClean="0"/>
                <a:t>Recapping</a:t>
              </a:r>
            </a:p>
            <a:p>
              <a:pPr algn="ctr"/>
              <a:r>
                <a:rPr lang="en-US" sz="1100" b="1" dirty="0" smtClean="0"/>
                <a:t>Stanford</a:t>
              </a:r>
            </a:p>
            <a:p>
              <a:pPr algn="ctr"/>
              <a:r>
                <a:rPr lang="en-US" sz="1100" b="1" dirty="0" smtClean="0"/>
                <a:t>(Capacitive)</a:t>
              </a:r>
            </a:p>
          </p:txBody>
        </p:sp>
        <p:sp>
          <p:nvSpPr>
            <p:cNvPr id="13" name="TextBox 12"/>
            <p:cNvSpPr txBox="1"/>
            <p:nvPr/>
          </p:nvSpPr>
          <p:spPr>
            <a:xfrm>
              <a:off x="2261749" y="4761969"/>
              <a:ext cx="1755648" cy="1200329"/>
            </a:xfrm>
            <a:prstGeom prst="rect">
              <a:avLst/>
            </a:prstGeom>
            <a:noFill/>
          </p:spPr>
          <p:txBody>
            <a:bodyPr wrap="square" rtlCol="0">
              <a:spAutoFit/>
            </a:bodyPr>
            <a:lstStyle/>
            <a:p>
              <a:pPr algn="ctr"/>
              <a:r>
                <a:rPr lang="en-US" sz="1800" b="1" dirty="0" smtClean="0"/>
                <a:t>Planar Energy Devices</a:t>
              </a:r>
            </a:p>
            <a:p>
              <a:pPr algn="ctr"/>
              <a:r>
                <a:rPr lang="en-US" sz="1800" b="1" dirty="0" smtClean="0"/>
                <a:t>(Solid State Li-Ion)</a:t>
              </a:r>
              <a:endParaRPr lang="en-US" sz="1800" b="1" dirty="0"/>
            </a:p>
          </p:txBody>
        </p:sp>
        <p:sp>
          <p:nvSpPr>
            <p:cNvPr id="14" name="TextBox 13"/>
            <p:cNvSpPr txBox="1"/>
            <p:nvPr/>
          </p:nvSpPr>
          <p:spPr>
            <a:xfrm>
              <a:off x="6800009" y="2126717"/>
              <a:ext cx="1152144" cy="1477328"/>
            </a:xfrm>
            <a:prstGeom prst="rect">
              <a:avLst/>
            </a:prstGeom>
            <a:noFill/>
          </p:spPr>
          <p:txBody>
            <a:bodyPr wrap="square" rtlCol="0">
              <a:spAutoFit/>
            </a:bodyPr>
            <a:lstStyle/>
            <a:p>
              <a:pPr algn="ctr"/>
              <a:r>
                <a:rPr lang="en-US" sz="1800" b="1" dirty="0" err="1" smtClean="0"/>
                <a:t>PolyPlus</a:t>
              </a:r>
              <a:endParaRPr lang="en-US" sz="1800" b="1" dirty="0" smtClean="0"/>
            </a:p>
            <a:p>
              <a:pPr algn="ctr"/>
              <a:r>
                <a:rPr lang="en-US" sz="1800" b="1" dirty="0" smtClean="0"/>
                <a:t>(Li-Air)</a:t>
              </a:r>
            </a:p>
            <a:p>
              <a:pPr algn="ctr"/>
              <a:r>
                <a:rPr lang="en-US" sz="1800" b="1" dirty="0" smtClean="0"/>
                <a:t>Missouri Inst of </a:t>
              </a:r>
              <a:r>
                <a:rPr lang="en-US" sz="1800" b="1" dirty="0" err="1" smtClean="0"/>
                <a:t>Sci</a:t>
              </a:r>
              <a:r>
                <a:rPr lang="en-US" sz="1800" b="1" dirty="0" smtClean="0"/>
                <a:t>/Tech</a:t>
              </a:r>
            </a:p>
          </p:txBody>
        </p:sp>
        <p:sp>
          <p:nvSpPr>
            <p:cNvPr id="16" name="TextBox 15"/>
            <p:cNvSpPr txBox="1"/>
            <p:nvPr/>
          </p:nvSpPr>
          <p:spPr>
            <a:xfrm>
              <a:off x="5378925" y="3407750"/>
              <a:ext cx="1152144" cy="923330"/>
            </a:xfrm>
            <a:prstGeom prst="rect">
              <a:avLst/>
            </a:prstGeom>
            <a:noFill/>
          </p:spPr>
          <p:txBody>
            <a:bodyPr wrap="square" rtlCol="0">
              <a:spAutoFit/>
            </a:bodyPr>
            <a:lstStyle/>
            <a:p>
              <a:pPr algn="ctr"/>
              <a:r>
                <a:rPr lang="en-US" sz="1800" b="1" dirty="0" err="1" smtClean="0"/>
                <a:t>ReVolt</a:t>
              </a:r>
              <a:r>
                <a:rPr lang="en-US" sz="1800" b="1" dirty="0" smtClean="0"/>
                <a:t> (Zn-Air Flow)</a:t>
              </a:r>
            </a:p>
          </p:txBody>
        </p:sp>
        <p:sp>
          <p:nvSpPr>
            <p:cNvPr id="17" name="TextBox 16"/>
            <p:cNvSpPr txBox="1"/>
            <p:nvPr/>
          </p:nvSpPr>
          <p:spPr>
            <a:xfrm>
              <a:off x="3649287" y="3992474"/>
              <a:ext cx="1152144" cy="646331"/>
            </a:xfrm>
            <a:prstGeom prst="rect">
              <a:avLst/>
            </a:prstGeom>
            <a:noFill/>
          </p:spPr>
          <p:txBody>
            <a:bodyPr wrap="square" rtlCol="0">
              <a:spAutoFit/>
            </a:bodyPr>
            <a:lstStyle/>
            <a:p>
              <a:pPr algn="ctr"/>
              <a:r>
                <a:rPr lang="en-US" sz="1800" b="1" dirty="0" err="1" smtClean="0"/>
                <a:t>Pellion</a:t>
              </a:r>
              <a:r>
                <a:rPr lang="en-US" sz="1800" b="1" dirty="0" smtClean="0"/>
                <a:t> (Mg-Ion)</a:t>
              </a:r>
            </a:p>
          </p:txBody>
        </p:sp>
        <p:sp>
          <p:nvSpPr>
            <p:cNvPr id="18" name="TextBox 17"/>
            <p:cNvSpPr txBox="1"/>
            <p:nvPr/>
          </p:nvSpPr>
          <p:spPr>
            <a:xfrm>
              <a:off x="3415349" y="3271171"/>
              <a:ext cx="1487424" cy="646331"/>
            </a:xfrm>
            <a:prstGeom prst="rect">
              <a:avLst/>
            </a:prstGeom>
            <a:noFill/>
          </p:spPr>
          <p:txBody>
            <a:bodyPr wrap="square" rtlCol="0">
              <a:spAutoFit/>
            </a:bodyPr>
            <a:lstStyle/>
            <a:p>
              <a:pPr algn="ctr"/>
              <a:r>
                <a:rPr lang="en-US" sz="1800" b="1" dirty="0" smtClean="0"/>
                <a:t>MIT</a:t>
              </a:r>
            </a:p>
            <a:p>
              <a:pPr algn="ctr"/>
              <a:r>
                <a:rPr lang="en-US" sz="1800" b="1" dirty="0" smtClean="0"/>
                <a:t>(Flow </a:t>
              </a:r>
              <a:r>
                <a:rPr lang="en-US" sz="1800" b="1" dirty="0" err="1" smtClean="0"/>
                <a:t>Batt</a:t>
              </a:r>
              <a:r>
                <a:rPr lang="en-US" sz="1800" b="1" dirty="0" smtClean="0"/>
                <a:t>)</a:t>
              </a:r>
            </a:p>
          </p:txBody>
        </p:sp>
        <p:sp>
          <p:nvSpPr>
            <p:cNvPr id="22" name="TextBox 21"/>
            <p:cNvSpPr txBox="1"/>
            <p:nvPr/>
          </p:nvSpPr>
          <p:spPr>
            <a:xfrm>
              <a:off x="5180436" y="2687105"/>
              <a:ext cx="1487424" cy="646331"/>
            </a:xfrm>
            <a:prstGeom prst="rect">
              <a:avLst/>
            </a:prstGeom>
            <a:noFill/>
          </p:spPr>
          <p:txBody>
            <a:bodyPr wrap="square" rtlCol="0">
              <a:spAutoFit/>
            </a:bodyPr>
            <a:lstStyle/>
            <a:p>
              <a:pPr algn="ctr"/>
              <a:r>
                <a:rPr lang="en-US" sz="1800" b="1" dirty="0" err="1" smtClean="0"/>
                <a:t>Sion</a:t>
              </a:r>
              <a:r>
                <a:rPr lang="en-US" sz="1800" b="1" dirty="0" smtClean="0"/>
                <a:t> Power</a:t>
              </a:r>
            </a:p>
            <a:p>
              <a:pPr algn="ctr"/>
              <a:r>
                <a:rPr lang="en-US" sz="1800" b="1" dirty="0" smtClean="0"/>
                <a:t>(Li-S)</a:t>
              </a:r>
            </a:p>
          </p:txBody>
        </p:sp>
        <p:sp>
          <p:nvSpPr>
            <p:cNvPr id="26" name="TextBox 25"/>
            <p:cNvSpPr txBox="1"/>
            <p:nvPr/>
          </p:nvSpPr>
          <p:spPr>
            <a:xfrm>
              <a:off x="0" y="2035843"/>
              <a:ext cx="954258" cy="369332"/>
            </a:xfrm>
            <a:prstGeom prst="rect">
              <a:avLst/>
            </a:prstGeom>
            <a:noFill/>
          </p:spPr>
          <p:txBody>
            <a:bodyPr wrap="none" rtlCol="0">
              <a:spAutoFit/>
            </a:bodyPr>
            <a:lstStyle/>
            <a:p>
              <a:r>
                <a:rPr lang="en-US" sz="1800" b="1" dirty="0" smtClean="0"/>
                <a:t>Upside</a:t>
              </a:r>
              <a:endParaRPr lang="en-US" sz="1800" b="1" dirty="0"/>
            </a:p>
          </p:txBody>
        </p:sp>
        <p:sp>
          <p:nvSpPr>
            <p:cNvPr id="27" name="TextBox 26"/>
            <p:cNvSpPr txBox="1"/>
            <p:nvPr/>
          </p:nvSpPr>
          <p:spPr>
            <a:xfrm>
              <a:off x="6644634" y="6270716"/>
              <a:ext cx="1813317" cy="369332"/>
            </a:xfrm>
            <a:prstGeom prst="rect">
              <a:avLst/>
            </a:prstGeom>
            <a:noFill/>
          </p:spPr>
          <p:txBody>
            <a:bodyPr wrap="none" rtlCol="0">
              <a:spAutoFit/>
            </a:bodyPr>
            <a:lstStyle/>
            <a:p>
              <a:r>
                <a:rPr lang="en-US" sz="1800" b="1" dirty="0" smtClean="0"/>
                <a:t>Time to Market</a:t>
              </a:r>
              <a:endParaRPr lang="en-US" sz="1800" b="1" dirty="0"/>
            </a:p>
          </p:txBody>
        </p:sp>
        <p:sp>
          <p:nvSpPr>
            <p:cNvPr id="29" name="TextBox 28"/>
            <p:cNvSpPr txBox="1"/>
            <p:nvPr/>
          </p:nvSpPr>
          <p:spPr>
            <a:xfrm>
              <a:off x="1014509" y="3871756"/>
              <a:ext cx="1757613" cy="338554"/>
            </a:xfrm>
            <a:prstGeom prst="rect">
              <a:avLst/>
            </a:prstGeom>
            <a:noFill/>
          </p:spPr>
          <p:txBody>
            <a:bodyPr wrap="none" rtlCol="0">
              <a:spAutoFit/>
            </a:bodyPr>
            <a:lstStyle/>
            <a:p>
              <a:r>
                <a:rPr lang="en-US" sz="1600" b="1" dirty="0" smtClean="0">
                  <a:solidFill>
                    <a:srgbClr val="529810"/>
                  </a:solidFill>
                  <a:effectLst>
                    <a:outerShdw blurRad="38100" dist="38100" dir="2700000" algn="tl">
                      <a:srgbClr val="000000">
                        <a:alpha val="43137"/>
                      </a:srgbClr>
                    </a:outerShdw>
                  </a:effectLst>
                </a:rPr>
                <a:t>Mfg Innovations</a:t>
              </a:r>
              <a:endParaRPr lang="en-US" sz="1600" b="1" dirty="0">
                <a:solidFill>
                  <a:srgbClr val="529810"/>
                </a:solidFill>
                <a:effectLst>
                  <a:outerShdw blurRad="38100" dist="38100" dir="2700000" algn="tl">
                    <a:srgbClr val="000000">
                      <a:alpha val="43137"/>
                    </a:srgbClr>
                  </a:outerShdw>
                </a:effectLst>
              </a:endParaRPr>
            </a:p>
          </p:txBody>
        </p:sp>
        <p:sp>
          <p:nvSpPr>
            <p:cNvPr id="32" name="TextBox 31"/>
            <p:cNvSpPr txBox="1"/>
            <p:nvPr/>
          </p:nvSpPr>
          <p:spPr>
            <a:xfrm>
              <a:off x="4375939" y="4749210"/>
              <a:ext cx="3006389" cy="646331"/>
            </a:xfrm>
            <a:prstGeom prst="rect">
              <a:avLst/>
            </a:prstGeom>
            <a:noFill/>
          </p:spPr>
          <p:txBody>
            <a:bodyPr wrap="none" rtlCol="0">
              <a:spAutoFit/>
            </a:bodyPr>
            <a:lstStyle/>
            <a:p>
              <a:r>
                <a:rPr lang="en-US" sz="1800" b="1" dirty="0" smtClean="0">
                  <a:solidFill>
                    <a:srgbClr val="FF6600"/>
                  </a:solidFill>
                  <a:effectLst>
                    <a:outerShdw blurRad="38100" dist="38100" dir="2700000" algn="tl">
                      <a:srgbClr val="000000">
                        <a:alpha val="43137"/>
                      </a:srgbClr>
                    </a:outerShdw>
                  </a:effectLst>
                </a:rPr>
                <a:t>Infrastructure Compatible</a:t>
              </a:r>
            </a:p>
            <a:p>
              <a:r>
                <a:rPr lang="en-US" sz="1800" b="1" dirty="0" smtClean="0">
                  <a:solidFill>
                    <a:srgbClr val="FF6600"/>
                  </a:solidFill>
                  <a:effectLst>
                    <a:outerShdw blurRad="38100" dist="38100" dir="2700000" algn="tl">
                      <a:srgbClr val="000000">
                        <a:alpha val="43137"/>
                      </a:srgbClr>
                    </a:outerShdw>
                  </a:effectLst>
                </a:rPr>
                <a:t>High Energy Materials</a:t>
              </a:r>
              <a:endParaRPr lang="en-US" sz="1800" b="1" dirty="0">
                <a:solidFill>
                  <a:srgbClr val="FF6600"/>
                </a:solidFill>
                <a:effectLst>
                  <a:outerShdw blurRad="38100" dist="38100" dir="2700000" algn="tl">
                    <a:srgbClr val="000000">
                      <a:alpha val="43137"/>
                    </a:srgbClr>
                  </a:outerShdw>
                </a:effectLst>
              </a:endParaRPr>
            </a:p>
          </p:txBody>
        </p:sp>
        <p:sp>
          <p:nvSpPr>
            <p:cNvPr id="34" name="TextBox 33"/>
            <p:cNvSpPr txBox="1"/>
            <p:nvPr/>
          </p:nvSpPr>
          <p:spPr>
            <a:xfrm>
              <a:off x="3897902" y="1928160"/>
              <a:ext cx="2172390" cy="369332"/>
            </a:xfrm>
            <a:prstGeom prst="rect">
              <a:avLst/>
            </a:prstGeom>
            <a:noFill/>
          </p:spPr>
          <p:txBody>
            <a:bodyPr wrap="none" rtlCol="0">
              <a:spAutoFit/>
            </a:bodyPr>
            <a:lstStyle/>
            <a:p>
              <a:r>
                <a:rPr lang="en-US" sz="1800" b="1" dirty="0" smtClean="0">
                  <a:solidFill>
                    <a:srgbClr val="FF6600"/>
                  </a:solidFill>
                  <a:effectLst>
                    <a:outerShdw blurRad="38100" dist="38100" dir="2700000" algn="tl">
                      <a:srgbClr val="000000">
                        <a:alpha val="43137"/>
                      </a:srgbClr>
                    </a:outerShdw>
                  </a:effectLst>
                </a:rPr>
                <a:t>Ultra-High Energy</a:t>
              </a:r>
              <a:endParaRPr lang="en-US" sz="1800" b="1" dirty="0">
                <a:solidFill>
                  <a:srgbClr val="FF6600"/>
                </a:solidFill>
                <a:effectLst>
                  <a:outerShdw blurRad="38100" dist="38100" dir="2700000" algn="tl">
                    <a:srgbClr val="000000">
                      <a:alpha val="43137"/>
                    </a:srgbClr>
                  </a:outerShdw>
                </a:effectLst>
              </a:endParaRPr>
            </a:p>
          </p:txBody>
        </p:sp>
      </p:grpSp>
      <p:sp>
        <p:nvSpPr>
          <p:cNvPr id="24" name="TextBox 23"/>
          <p:cNvSpPr txBox="1"/>
          <p:nvPr/>
        </p:nvSpPr>
        <p:spPr>
          <a:xfrm>
            <a:off x="0" y="1122159"/>
            <a:ext cx="7375186" cy="369332"/>
          </a:xfrm>
          <a:prstGeom prst="rect">
            <a:avLst/>
          </a:prstGeom>
          <a:noFill/>
        </p:spPr>
        <p:txBody>
          <a:bodyPr wrap="none" rtlCol="0">
            <a:spAutoFit/>
          </a:bodyPr>
          <a:lstStyle/>
          <a:p>
            <a:r>
              <a:rPr lang="en-US" sz="1800" dirty="0" smtClean="0">
                <a:solidFill>
                  <a:srgbClr val="800000"/>
                </a:solidFill>
                <a:latin typeface="Calibri"/>
                <a:cs typeface="Calibri"/>
              </a:rPr>
              <a:t>Program Director: </a:t>
            </a:r>
            <a:r>
              <a:rPr lang="en-US" sz="1800" b="0" dirty="0" smtClean="0">
                <a:solidFill>
                  <a:srgbClr val="800000"/>
                </a:solidFill>
                <a:latin typeface="Calibri"/>
                <a:cs typeface="Calibri"/>
              </a:rPr>
              <a:t>David Danielson (PhD Materials </a:t>
            </a:r>
            <a:r>
              <a:rPr lang="en-US" sz="1800" b="0" dirty="0" err="1" smtClean="0">
                <a:solidFill>
                  <a:srgbClr val="800000"/>
                </a:solidFill>
                <a:latin typeface="Calibri"/>
                <a:cs typeface="Calibri"/>
              </a:rPr>
              <a:t>Sci</a:t>
            </a:r>
            <a:r>
              <a:rPr lang="en-US" sz="1800" b="0" dirty="0" smtClean="0">
                <a:solidFill>
                  <a:srgbClr val="800000"/>
                </a:solidFill>
                <a:latin typeface="Calibri"/>
                <a:cs typeface="Calibri"/>
              </a:rPr>
              <a:t>, MIT; General Catalyst)</a:t>
            </a:r>
            <a:endParaRPr lang="en-US" sz="1800" b="0" dirty="0">
              <a:solidFill>
                <a:srgbClr val="800000"/>
              </a:solidFill>
              <a:latin typeface="Calibri"/>
              <a:cs typeface="Calibri"/>
            </a:endParaRPr>
          </a:p>
        </p:txBody>
      </p:sp>
      <p:sp>
        <p:nvSpPr>
          <p:cNvPr id="25" name="Title 1"/>
          <p:cNvSpPr txBox="1">
            <a:spLocks/>
          </p:cNvSpPr>
          <p:nvPr/>
        </p:nvSpPr>
        <p:spPr>
          <a:xfrm>
            <a:off x="0" y="0"/>
            <a:ext cx="6097450" cy="1061267"/>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all" spc="0" normalizeH="0" baseline="0" noProof="0" dirty="0" smtClean="0">
                <a:ln>
                  <a:noFill/>
                </a:ln>
                <a:solidFill>
                  <a:schemeClr val="bg1"/>
                </a:solidFill>
                <a:effectLst/>
                <a:uLnTx/>
                <a:uFillTx/>
                <a:latin typeface="+mn-lt"/>
                <a:ea typeface="ＭＳ Ｐゴシック" charset="-128"/>
                <a:cs typeface="Calibri"/>
              </a:rPr>
              <a:t>Batteries for Electrical Energy Storage for Transportation </a:t>
            </a:r>
            <a:br>
              <a:rPr kumimoji="0" lang="en-US" sz="2000" b="1" i="0" u="none" strike="noStrike" kern="0" cap="all" spc="0" normalizeH="0" baseline="0" noProof="0" dirty="0" smtClean="0">
                <a:ln>
                  <a:noFill/>
                </a:ln>
                <a:solidFill>
                  <a:schemeClr val="bg1"/>
                </a:solidFill>
                <a:effectLst/>
                <a:uLnTx/>
                <a:uFillTx/>
                <a:latin typeface="+mn-lt"/>
                <a:ea typeface="ＭＳ Ｐゴシック" charset="-128"/>
                <a:cs typeface="Calibri"/>
              </a:rPr>
            </a:br>
            <a:r>
              <a:rPr kumimoji="0" lang="en-US" sz="2000" b="1" i="0" u="none" strike="noStrike" kern="0" cap="all" spc="0" normalizeH="0" baseline="0" noProof="0" dirty="0" smtClean="0">
                <a:ln>
                  <a:noFill/>
                </a:ln>
                <a:solidFill>
                  <a:schemeClr val="bg1"/>
                </a:solidFill>
                <a:effectLst/>
                <a:uLnTx/>
                <a:uFillTx/>
                <a:latin typeface="+mn-lt"/>
                <a:ea typeface="ＭＳ Ｐゴシック" charset="-128"/>
                <a:cs typeface="Calibri"/>
              </a:rPr>
              <a:t>(BEEST)</a:t>
            </a:r>
          </a:p>
        </p:txBody>
      </p:sp>
      <p:sp>
        <p:nvSpPr>
          <p:cNvPr id="30" name="TextBox 29"/>
          <p:cNvSpPr txBox="1"/>
          <p:nvPr/>
        </p:nvSpPr>
        <p:spPr>
          <a:xfrm>
            <a:off x="1027546" y="1420091"/>
            <a:ext cx="2805545" cy="2142125"/>
          </a:xfrm>
          <a:prstGeom prst="rect">
            <a:avLst/>
          </a:prstGeom>
          <a:solidFill>
            <a:srgbClr val="CBFF5F"/>
          </a:solidFill>
        </p:spPr>
        <p:txBody>
          <a:bodyPr wrap="square" rtlCol="0">
            <a:spAutoFit/>
          </a:bodyPr>
          <a:lstStyle/>
          <a:p>
            <a:pPr marL="177800" lvl="1" indent="-174625">
              <a:spcBef>
                <a:spcPct val="20000"/>
              </a:spcBef>
              <a:buFont typeface="Courier New"/>
              <a:buChar char="o"/>
            </a:pPr>
            <a:r>
              <a:rPr lang="en-US" sz="1800" dirty="0" smtClean="0">
                <a:solidFill>
                  <a:srgbClr val="FF0000"/>
                </a:solidFill>
                <a:latin typeface="Calibri"/>
                <a:cs typeface="Calibri"/>
              </a:rPr>
              <a:t>Cell-level energy density: 400 W-hr/kg </a:t>
            </a:r>
            <a:r>
              <a:rPr lang="en-US" sz="1800" dirty="0" smtClean="0">
                <a:solidFill>
                  <a:srgbClr val="0000FF"/>
                </a:solidFill>
                <a:latin typeface="Calibri"/>
                <a:cs typeface="Calibri"/>
              </a:rPr>
              <a:t>(2.5X higher)</a:t>
            </a:r>
          </a:p>
          <a:p>
            <a:pPr marL="177800" lvl="1" indent="-174625">
              <a:spcBef>
                <a:spcPct val="20000"/>
              </a:spcBef>
              <a:buFont typeface="Courier New"/>
              <a:buChar char="o"/>
            </a:pPr>
            <a:r>
              <a:rPr lang="en-US" sz="1800" dirty="0" smtClean="0">
                <a:solidFill>
                  <a:srgbClr val="FF0000"/>
                </a:solidFill>
                <a:latin typeface="Calibri"/>
                <a:cs typeface="Calibri"/>
              </a:rPr>
              <a:t>Cost: $250/kW-hr </a:t>
            </a:r>
            <a:r>
              <a:rPr lang="en-US" sz="1800" dirty="0" smtClean="0">
                <a:solidFill>
                  <a:srgbClr val="0000FF"/>
                </a:solidFill>
                <a:latin typeface="Calibri"/>
                <a:cs typeface="Calibri"/>
              </a:rPr>
              <a:t>(4X lower)</a:t>
            </a:r>
          </a:p>
          <a:p>
            <a:pPr marL="177800" lvl="1" indent="-174625">
              <a:spcBef>
                <a:spcPct val="20000"/>
              </a:spcBef>
              <a:buFont typeface="Courier New"/>
              <a:buChar char="o"/>
            </a:pPr>
            <a:r>
              <a:rPr lang="en-US" sz="1800" dirty="0" smtClean="0">
                <a:solidFill>
                  <a:srgbClr val="FF0000"/>
                </a:solidFill>
                <a:latin typeface="Calibri"/>
                <a:cs typeface="Calibri"/>
              </a:rPr>
              <a:t>New architectures &amp; manufacturing processes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02785" y="309483"/>
            <a:ext cx="4863230" cy="461665"/>
          </a:xfrm>
          <a:prstGeom prst="rect">
            <a:avLst/>
          </a:prstGeom>
          <a:noFill/>
        </p:spPr>
        <p:txBody>
          <a:bodyPr wrap="none" rtlCol="0">
            <a:spAutoFit/>
          </a:bodyPr>
          <a:lstStyle/>
          <a:p>
            <a:r>
              <a:rPr lang="en-US" sz="2400" cap="all" dirty="0" smtClean="0">
                <a:solidFill>
                  <a:schemeClr val="bg1"/>
                </a:solidFill>
              </a:rPr>
              <a:t>Low-Cost Carbon Capture</a:t>
            </a:r>
            <a:endParaRPr lang="en-US" sz="2400" cap="all" dirty="0">
              <a:solidFill>
                <a:schemeClr val="bg1"/>
              </a:solidFill>
            </a:endParaRPr>
          </a:p>
        </p:txBody>
      </p:sp>
      <p:grpSp>
        <p:nvGrpSpPr>
          <p:cNvPr id="3" name="Group 2"/>
          <p:cNvGrpSpPr/>
          <p:nvPr/>
        </p:nvGrpSpPr>
        <p:grpSpPr>
          <a:xfrm>
            <a:off x="0" y="1397031"/>
            <a:ext cx="8974137" cy="2209105"/>
            <a:chOff x="169863" y="1557826"/>
            <a:chExt cx="8974137" cy="2209105"/>
          </a:xfrm>
        </p:grpSpPr>
        <p:sp>
          <p:nvSpPr>
            <p:cNvPr id="4" name="TextBox 3"/>
            <p:cNvSpPr txBox="1">
              <a:spLocks noChangeArrowheads="1"/>
            </p:cNvSpPr>
            <p:nvPr/>
          </p:nvSpPr>
          <p:spPr bwMode="auto">
            <a:xfrm>
              <a:off x="169863" y="1566863"/>
              <a:ext cx="879217" cy="400110"/>
            </a:xfrm>
            <a:prstGeom prst="rect">
              <a:avLst/>
            </a:prstGeom>
            <a:noFill/>
            <a:ln w="9525">
              <a:noFill/>
              <a:miter lim="800000"/>
              <a:headEnd/>
              <a:tailEnd/>
            </a:ln>
          </p:spPr>
          <p:txBody>
            <a:bodyPr wrap="none">
              <a:spAutoFit/>
            </a:bodyPr>
            <a:lstStyle/>
            <a:p>
              <a:r>
                <a:rPr lang="en-US" sz="2000" b="1">
                  <a:latin typeface="Calibri"/>
                  <a:cs typeface="Calibri"/>
                </a:rPr>
                <a:t>Today:  </a:t>
              </a:r>
            </a:p>
          </p:txBody>
        </p:sp>
        <p:sp>
          <p:nvSpPr>
            <p:cNvPr id="5" name="TextBox 5"/>
            <p:cNvSpPr txBox="1">
              <a:spLocks noChangeArrowheads="1"/>
            </p:cNvSpPr>
            <p:nvPr/>
          </p:nvSpPr>
          <p:spPr bwMode="auto">
            <a:xfrm>
              <a:off x="1339850" y="1612900"/>
              <a:ext cx="1044575" cy="400110"/>
            </a:xfrm>
            <a:prstGeom prst="rect">
              <a:avLst/>
            </a:prstGeom>
            <a:noFill/>
            <a:ln w="9525">
              <a:noFill/>
              <a:miter lim="800000"/>
              <a:headEnd/>
              <a:tailEnd/>
            </a:ln>
          </p:spPr>
          <p:txBody>
            <a:bodyPr>
              <a:spAutoFit/>
            </a:bodyPr>
            <a:lstStyle/>
            <a:p>
              <a:r>
                <a:rPr lang="en-US" sz="2000" dirty="0">
                  <a:latin typeface="Calibri"/>
                  <a:cs typeface="Calibri"/>
                </a:rPr>
                <a:t>CO</a:t>
              </a:r>
              <a:r>
                <a:rPr lang="en-US" sz="2000" baseline="-25000" dirty="0">
                  <a:latin typeface="Calibri"/>
                  <a:cs typeface="Calibri"/>
                </a:rPr>
                <a:t>2 </a:t>
              </a:r>
              <a:r>
                <a:rPr lang="en-US" sz="2000" dirty="0">
                  <a:latin typeface="Calibri"/>
                  <a:cs typeface="Calibri"/>
                </a:rPr>
                <a:t>+</a:t>
              </a:r>
            </a:p>
          </p:txBody>
        </p:sp>
        <p:sp>
          <p:nvSpPr>
            <p:cNvPr id="6" name="Rounded Rectangle 5"/>
            <p:cNvSpPr/>
            <p:nvPr/>
          </p:nvSpPr>
          <p:spPr>
            <a:xfrm>
              <a:off x="2514600" y="1557826"/>
              <a:ext cx="2020888" cy="1195387"/>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smtClean="0">
                  <a:latin typeface="Calibri"/>
                  <a:cs typeface="Calibri"/>
                </a:rPr>
                <a:t>Today’s CO</a:t>
              </a:r>
              <a:r>
                <a:rPr lang="en-US" sz="2000" baseline="-25000" dirty="0" smtClean="0">
                  <a:latin typeface="Calibri"/>
                  <a:cs typeface="Calibri"/>
                </a:rPr>
                <a:t>2</a:t>
              </a:r>
              <a:r>
                <a:rPr lang="en-US" sz="2000" dirty="0" smtClean="0">
                  <a:latin typeface="Calibri"/>
                  <a:cs typeface="Calibri"/>
                </a:rPr>
                <a:t> </a:t>
              </a:r>
            </a:p>
            <a:p>
              <a:pPr algn="ctr">
                <a:defRPr/>
              </a:pPr>
              <a:r>
                <a:rPr lang="en-US" sz="2000" dirty="0" smtClean="0">
                  <a:latin typeface="Calibri"/>
                  <a:cs typeface="Calibri"/>
                </a:rPr>
                <a:t>Binding Chemicals</a:t>
              </a:r>
              <a:endParaRPr lang="en-US" sz="2000" dirty="0">
                <a:latin typeface="Calibri"/>
                <a:cs typeface="Calibri"/>
              </a:endParaRPr>
            </a:p>
          </p:txBody>
        </p:sp>
        <p:cxnSp>
          <p:nvCxnSpPr>
            <p:cNvPr id="7" name="Straight Arrow Connector 6"/>
            <p:cNvCxnSpPr/>
            <p:nvPr/>
          </p:nvCxnSpPr>
          <p:spPr>
            <a:xfrm>
              <a:off x="4700588" y="2145007"/>
              <a:ext cx="1866565" cy="3623"/>
            </a:xfrm>
            <a:prstGeom prst="straightConnector1">
              <a:avLst/>
            </a:prstGeom>
            <a:ln>
              <a:solidFill>
                <a:schemeClr val="accent5">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10"/>
            <p:cNvSpPr txBox="1">
              <a:spLocks noChangeArrowheads="1"/>
            </p:cNvSpPr>
            <p:nvPr/>
          </p:nvSpPr>
          <p:spPr bwMode="auto">
            <a:xfrm>
              <a:off x="4566564" y="1758289"/>
              <a:ext cx="1878815" cy="707886"/>
            </a:xfrm>
            <a:prstGeom prst="rect">
              <a:avLst/>
            </a:prstGeom>
            <a:noFill/>
            <a:ln w="9525">
              <a:noFill/>
              <a:miter lim="800000"/>
              <a:headEnd/>
              <a:tailEnd/>
            </a:ln>
          </p:spPr>
          <p:txBody>
            <a:bodyPr wrap="square">
              <a:spAutoFit/>
            </a:bodyPr>
            <a:lstStyle/>
            <a:p>
              <a:pPr>
                <a:spcAft>
                  <a:spcPts val="1200"/>
                </a:spcAft>
              </a:pPr>
              <a:r>
                <a:rPr lang="en-US" sz="2000" dirty="0">
                  <a:latin typeface="Calibri"/>
                  <a:cs typeface="Calibri"/>
                </a:rPr>
                <a:t>Bind, </a:t>
              </a:r>
              <a:r>
                <a:rPr lang="en-US" sz="2000" dirty="0" smtClean="0">
                  <a:latin typeface="Calibri"/>
                  <a:cs typeface="Calibri"/>
                </a:rPr>
                <a:t>Isolate &amp;</a:t>
              </a:r>
              <a:r>
                <a:rPr lang="en-US" sz="2000" dirty="0">
                  <a:latin typeface="Calibri"/>
                  <a:cs typeface="Calibri"/>
                </a:rPr>
                <a:t> </a:t>
              </a:r>
              <a:r>
                <a:rPr lang="en-US" sz="2000" dirty="0" smtClean="0">
                  <a:latin typeface="Calibri"/>
                  <a:cs typeface="Calibri"/>
                </a:rPr>
                <a:t>Release</a:t>
              </a:r>
              <a:endParaRPr lang="en-US" sz="2000" dirty="0">
                <a:latin typeface="Calibri"/>
                <a:cs typeface="Calibri"/>
              </a:endParaRPr>
            </a:p>
          </p:txBody>
        </p:sp>
        <p:sp>
          <p:nvSpPr>
            <p:cNvPr id="9" name="TextBox 8"/>
            <p:cNvSpPr txBox="1"/>
            <p:nvPr/>
          </p:nvSpPr>
          <p:spPr>
            <a:xfrm>
              <a:off x="6541060" y="1728650"/>
              <a:ext cx="260294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defRPr/>
              </a:pPr>
              <a:r>
                <a:rPr lang="en-US" sz="2000" dirty="0" smtClean="0">
                  <a:solidFill>
                    <a:schemeClr val="tx1"/>
                  </a:solidFill>
                  <a:latin typeface="Calibri"/>
                  <a:cs typeface="Calibri"/>
                </a:rPr>
                <a:t>Cost: $</a:t>
              </a:r>
              <a:r>
                <a:rPr lang="en-US" sz="2000" dirty="0">
                  <a:solidFill>
                    <a:schemeClr val="tx1"/>
                  </a:solidFill>
                  <a:latin typeface="Calibri"/>
                  <a:cs typeface="Calibri"/>
                </a:rPr>
                <a:t>70-100/</a:t>
              </a:r>
              <a:r>
                <a:rPr lang="en-US" sz="2000" dirty="0" smtClean="0">
                  <a:solidFill>
                    <a:schemeClr val="tx1"/>
                  </a:solidFill>
                  <a:latin typeface="Calibri"/>
                  <a:cs typeface="Calibri"/>
                </a:rPr>
                <a:t>tCO</a:t>
              </a:r>
              <a:r>
                <a:rPr lang="en-US" sz="2000" baseline="-25000" dirty="0" smtClean="0">
                  <a:solidFill>
                    <a:schemeClr val="tx1"/>
                  </a:solidFill>
                  <a:latin typeface="Calibri"/>
                  <a:cs typeface="Calibri"/>
                </a:rPr>
                <a:t>2</a:t>
              </a:r>
              <a:r>
                <a:rPr lang="en-US" sz="2000" dirty="0" smtClean="0">
                  <a:solidFill>
                    <a:schemeClr val="tx1"/>
                  </a:solidFill>
                  <a:latin typeface="Calibri"/>
                  <a:cs typeface="Calibri"/>
                </a:rPr>
                <a:t/>
              </a:r>
              <a:br>
                <a:rPr lang="en-US" sz="2000" dirty="0" smtClean="0">
                  <a:solidFill>
                    <a:schemeClr val="tx1"/>
                  </a:solidFill>
                  <a:latin typeface="Calibri"/>
                  <a:cs typeface="Calibri"/>
                </a:rPr>
              </a:br>
              <a:r>
                <a:rPr lang="en-US" sz="2000" dirty="0" smtClean="0">
                  <a:solidFill>
                    <a:schemeClr val="tx1"/>
                  </a:solidFill>
                  <a:latin typeface="Calibri"/>
                  <a:cs typeface="Calibri"/>
                </a:rPr>
                <a:t>Cost Above Price = Loss!</a:t>
              </a:r>
              <a:endParaRPr lang="en-US" sz="2000" dirty="0">
                <a:solidFill>
                  <a:schemeClr val="tx1"/>
                </a:solidFill>
                <a:latin typeface="Calibri"/>
                <a:cs typeface="Calibri"/>
              </a:endParaRPr>
            </a:p>
          </p:txBody>
        </p:sp>
        <p:cxnSp>
          <p:nvCxnSpPr>
            <p:cNvPr id="10" name="Straight Arrow Connector 9"/>
            <p:cNvCxnSpPr/>
            <p:nvPr/>
          </p:nvCxnSpPr>
          <p:spPr>
            <a:xfrm rot="5400000" flipH="1" flipV="1">
              <a:off x="5214445" y="2635882"/>
              <a:ext cx="615950" cy="1587"/>
            </a:xfrm>
            <a:prstGeom prst="straightConnector1">
              <a:avLst/>
            </a:prstGeom>
            <a:ln>
              <a:solidFill>
                <a:schemeClr val="accent5">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23"/>
            <p:cNvSpPr txBox="1">
              <a:spLocks noChangeArrowheads="1"/>
            </p:cNvSpPr>
            <p:nvPr/>
          </p:nvSpPr>
          <p:spPr bwMode="auto">
            <a:xfrm>
              <a:off x="4289672" y="2918009"/>
              <a:ext cx="2672526" cy="400110"/>
            </a:xfrm>
            <a:prstGeom prst="rect">
              <a:avLst/>
            </a:prstGeom>
            <a:noFill/>
            <a:ln w="9525">
              <a:noFill/>
              <a:miter lim="800000"/>
              <a:headEnd/>
              <a:tailEnd/>
            </a:ln>
          </p:spPr>
          <p:txBody>
            <a:bodyPr wrap="none">
              <a:spAutoFit/>
            </a:bodyPr>
            <a:lstStyle/>
            <a:p>
              <a:r>
                <a:rPr lang="en-US" sz="2000" dirty="0">
                  <a:latin typeface="Calibri"/>
                  <a:cs typeface="Calibri"/>
                </a:rPr>
                <a:t>High-Temperature Heat</a:t>
              </a:r>
            </a:p>
          </p:txBody>
        </p:sp>
        <p:sp>
          <p:nvSpPr>
            <p:cNvPr id="12" name="TextBox 11"/>
            <p:cNvSpPr txBox="1"/>
            <p:nvPr/>
          </p:nvSpPr>
          <p:spPr>
            <a:xfrm>
              <a:off x="1976460" y="3366821"/>
              <a:ext cx="3570633" cy="400110"/>
            </a:xfrm>
            <a:prstGeom prst="rect">
              <a:avLst/>
            </a:prstGeom>
            <a:solidFill>
              <a:srgbClr val="CCFFCC"/>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000" dirty="0" smtClean="0">
                  <a:solidFill>
                    <a:schemeClr val="tx1"/>
                  </a:solidFill>
                  <a:latin typeface="Calibri"/>
                  <a:cs typeface="Calibri"/>
                </a:rPr>
                <a:t>Market Price of CO</a:t>
              </a:r>
              <a:r>
                <a:rPr lang="en-US" sz="2000" baseline="-25000" dirty="0" smtClean="0">
                  <a:solidFill>
                    <a:schemeClr val="tx1"/>
                  </a:solidFill>
                  <a:latin typeface="Calibri"/>
                  <a:cs typeface="Calibri"/>
                </a:rPr>
                <a:t>2</a:t>
              </a:r>
              <a:r>
                <a:rPr lang="en-US" sz="2000" dirty="0" smtClean="0">
                  <a:solidFill>
                    <a:schemeClr val="tx1"/>
                  </a:solidFill>
                  <a:latin typeface="Calibri"/>
                  <a:cs typeface="Calibri"/>
                </a:rPr>
                <a:t>: ≈ $30/tCO</a:t>
              </a:r>
              <a:r>
                <a:rPr lang="en-US" sz="2000" baseline="-25000" dirty="0" smtClean="0">
                  <a:solidFill>
                    <a:schemeClr val="tx1"/>
                  </a:solidFill>
                  <a:latin typeface="Calibri"/>
                  <a:cs typeface="Calibri"/>
                </a:rPr>
                <a:t>2</a:t>
              </a:r>
              <a:endParaRPr lang="en-US" sz="2000" baseline="-25000" dirty="0">
                <a:solidFill>
                  <a:schemeClr val="tx1"/>
                </a:solidFill>
                <a:latin typeface="Calibri"/>
                <a:cs typeface="Calibri"/>
              </a:endParaRPr>
            </a:p>
          </p:txBody>
        </p:sp>
        <p:pic>
          <p:nvPicPr>
            <p:cNvPr id="13" name="Picture 12" descr="coalplant3.jpg"/>
            <p:cNvPicPr>
              <a:picLocks noChangeAspect="1"/>
            </p:cNvPicPr>
            <p:nvPr/>
          </p:nvPicPr>
          <p:blipFill>
            <a:blip r:embed="rId2" cstate="print"/>
            <a:stretch>
              <a:fillRect/>
            </a:stretch>
          </p:blipFill>
          <p:spPr>
            <a:xfrm>
              <a:off x="890896" y="2023019"/>
              <a:ext cx="984811" cy="1326759"/>
            </a:xfrm>
            <a:prstGeom prst="rect">
              <a:avLst/>
            </a:prstGeom>
          </p:spPr>
        </p:pic>
      </p:grpSp>
      <p:grpSp>
        <p:nvGrpSpPr>
          <p:cNvPr id="16" name="Group 19"/>
          <p:cNvGrpSpPr/>
          <p:nvPr/>
        </p:nvGrpSpPr>
        <p:grpSpPr>
          <a:xfrm>
            <a:off x="341533" y="3583021"/>
            <a:ext cx="8559659" cy="3112987"/>
            <a:chOff x="341533" y="3583021"/>
            <a:chExt cx="8559659" cy="3112987"/>
          </a:xfrm>
        </p:grpSpPr>
        <p:pic>
          <p:nvPicPr>
            <p:cNvPr id="14" name="Picture 13"/>
            <p:cNvPicPr>
              <a:picLocks noChangeAspect="1"/>
            </p:cNvPicPr>
            <p:nvPr/>
          </p:nvPicPr>
          <p:blipFill>
            <a:blip r:embed="rId3" cstate="print"/>
            <a:stretch>
              <a:fillRect/>
            </a:stretch>
          </p:blipFill>
          <p:spPr>
            <a:xfrm>
              <a:off x="704460" y="3583021"/>
              <a:ext cx="5518622" cy="2926809"/>
            </a:xfrm>
            <a:prstGeom prst="rect">
              <a:avLst/>
            </a:prstGeom>
          </p:spPr>
        </p:pic>
        <p:sp>
          <p:nvSpPr>
            <p:cNvPr id="17" name="TextBox 16"/>
            <p:cNvSpPr txBox="1"/>
            <p:nvPr/>
          </p:nvSpPr>
          <p:spPr>
            <a:xfrm>
              <a:off x="7962313" y="6419009"/>
              <a:ext cx="409694" cy="276999"/>
            </a:xfrm>
            <a:prstGeom prst="rect">
              <a:avLst/>
            </a:prstGeom>
            <a:noFill/>
          </p:spPr>
          <p:txBody>
            <a:bodyPr wrap="square" rtlCol="0">
              <a:spAutoFit/>
            </a:bodyPr>
            <a:lstStyle/>
            <a:p>
              <a:pPr algn="ctr"/>
              <a:fld id="{82F1ECFA-FD53-4E3A-B201-C4F4BCC24EDA}" type="slidenum">
                <a:rPr lang="en-US" sz="1200" b="0" i="0" smtClean="0"/>
                <a:pPr algn="ctr"/>
                <a:t>9</a:t>
              </a:fld>
              <a:endParaRPr lang="en-US" sz="1200" b="0" i="0" dirty="0"/>
            </a:p>
          </p:txBody>
        </p:sp>
        <p:sp>
          <p:nvSpPr>
            <p:cNvPr id="18" name="TextBox 17"/>
            <p:cNvSpPr txBox="1"/>
            <p:nvPr/>
          </p:nvSpPr>
          <p:spPr>
            <a:xfrm>
              <a:off x="341533" y="3681790"/>
              <a:ext cx="4770782" cy="1446550"/>
            </a:xfrm>
            <a:prstGeom prst="rect">
              <a:avLst/>
            </a:prstGeom>
            <a:solidFill>
              <a:schemeClr val="bg1"/>
            </a:solidFill>
          </p:spPr>
          <p:txBody>
            <a:bodyPr wrap="square" rtlCol="0">
              <a:spAutoFit/>
            </a:bodyPr>
            <a:lstStyle/>
            <a:p>
              <a:endParaRPr lang="en-US" dirty="0" smtClean="0"/>
            </a:p>
            <a:p>
              <a:r>
                <a:rPr lang="en-US" dirty="0" smtClean="0"/>
                <a:t>Carbon Capture in Solid Form</a:t>
              </a:r>
            </a:p>
            <a:p>
              <a:endParaRPr lang="en-US" dirty="0" smtClean="0"/>
            </a:p>
            <a:p>
              <a:endParaRPr lang="en-US" dirty="0"/>
            </a:p>
          </p:txBody>
        </p:sp>
        <p:sp>
          <p:nvSpPr>
            <p:cNvPr id="19" name="Rectangle 18"/>
            <p:cNvSpPr/>
            <p:nvPr/>
          </p:nvSpPr>
          <p:spPr bwMode="auto">
            <a:xfrm>
              <a:off x="4173101" y="4599569"/>
              <a:ext cx="1942466" cy="13233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4717417" y="4514193"/>
              <a:ext cx="4183775" cy="430887"/>
            </a:xfrm>
            <a:prstGeom prst="rect">
              <a:avLst/>
            </a:prstGeom>
            <a:noFill/>
          </p:spPr>
          <p:txBody>
            <a:bodyPr wrap="square" rtlCol="0">
              <a:spAutoFit/>
            </a:bodyPr>
            <a:lstStyle/>
            <a:p>
              <a:r>
                <a:rPr lang="en-US" dirty="0" smtClean="0">
                  <a:solidFill>
                    <a:srgbClr val="0000FF"/>
                  </a:solidFill>
                </a:rPr>
                <a:t>Potential Cost = $25-30/tCO</a:t>
              </a:r>
              <a:r>
                <a:rPr lang="en-US" baseline="-25000" dirty="0" smtClean="0">
                  <a:solidFill>
                    <a:srgbClr val="0000FF"/>
                  </a:solidFill>
                </a:rPr>
                <a:t>2</a:t>
              </a:r>
              <a:endParaRPr lang="en-US" baseline="-25000" dirty="0">
                <a:solidFill>
                  <a:srgbClr val="0000FF"/>
                </a:solidFill>
              </a:endParaRPr>
            </a:p>
          </p:txBody>
        </p:sp>
      </p:grpSp>
      <p:sp>
        <p:nvSpPr>
          <p:cNvPr id="20" name="TextBox 19"/>
          <p:cNvSpPr txBox="1"/>
          <p:nvPr/>
        </p:nvSpPr>
        <p:spPr>
          <a:xfrm>
            <a:off x="0" y="1052568"/>
            <a:ext cx="8874945" cy="338554"/>
          </a:xfrm>
          <a:prstGeom prst="rect">
            <a:avLst/>
          </a:prstGeom>
          <a:noFill/>
        </p:spPr>
        <p:txBody>
          <a:bodyPr wrap="none" rtlCol="0">
            <a:spAutoFit/>
          </a:bodyPr>
          <a:lstStyle/>
          <a:p>
            <a:r>
              <a:rPr lang="en-US" sz="1600" dirty="0" smtClean="0">
                <a:solidFill>
                  <a:srgbClr val="800000"/>
                </a:solidFill>
                <a:latin typeface="Calibri"/>
                <a:cs typeface="Calibri"/>
              </a:rPr>
              <a:t>Program Director: </a:t>
            </a:r>
            <a:r>
              <a:rPr lang="en-US" sz="1600" b="0" dirty="0" smtClean="0">
                <a:solidFill>
                  <a:srgbClr val="800000"/>
                </a:solidFill>
                <a:latin typeface="Calibri"/>
                <a:cs typeface="Calibri"/>
              </a:rPr>
              <a:t>Mark </a:t>
            </a:r>
            <a:r>
              <a:rPr lang="en-US" sz="1600" b="0" dirty="0" err="1" smtClean="0">
                <a:solidFill>
                  <a:srgbClr val="800000"/>
                </a:solidFill>
                <a:latin typeface="Calibri"/>
                <a:cs typeface="Calibri"/>
              </a:rPr>
              <a:t>Hartney</a:t>
            </a:r>
            <a:r>
              <a:rPr lang="en-US" sz="1600" b="0" dirty="0" smtClean="0">
                <a:solidFill>
                  <a:srgbClr val="800000"/>
                </a:solidFill>
                <a:latin typeface="Calibri"/>
                <a:cs typeface="Calibri"/>
              </a:rPr>
              <a:t> (PhD </a:t>
            </a:r>
            <a:r>
              <a:rPr lang="en-US" sz="1600" b="0" dirty="0" err="1" smtClean="0">
                <a:solidFill>
                  <a:srgbClr val="800000"/>
                </a:solidFill>
                <a:latin typeface="Calibri"/>
                <a:cs typeface="Calibri"/>
              </a:rPr>
              <a:t>Chem</a:t>
            </a:r>
            <a:r>
              <a:rPr lang="en-US" sz="1600" b="0" dirty="0" smtClean="0">
                <a:solidFill>
                  <a:srgbClr val="800000"/>
                </a:solidFill>
                <a:latin typeface="Calibri"/>
                <a:cs typeface="Calibri"/>
              </a:rPr>
              <a:t> </a:t>
            </a:r>
            <a:r>
              <a:rPr lang="en-US" sz="1600" b="0" dirty="0" err="1" smtClean="0">
                <a:solidFill>
                  <a:srgbClr val="800000"/>
                </a:solidFill>
                <a:latin typeface="Calibri"/>
                <a:cs typeface="Calibri"/>
              </a:rPr>
              <a:t>Engr</a:t>
            </a:r>
            <a:r>
              <a:rPr lang="en-US" sz="1600" b="0" dirty="0" smtClean="0">
                <a:solidFill>
                  <a:srgbClr val="800000"/>
                </a:solidFill>
                <a:latin typeface="Calibri"/>
                <a:cs typeface="Calibri"/>
              </a:rPr>
              <a:t>, UC Berkeley, DARPA, Lincoln Labs, Bell Labs, Flex Tech)</a:t>
            </a:r>
            <a:endParaRPr lang="en-US" sz="1600" b="0" dirty="0">
              <a:solidFill>
                <a:srgbClr val="800000"/>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APLZytpYwEWzx_ezlm8.hg"/>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38301</TotalTime>
  <Words>1640</Words>
  <Application>Microsoft Macintosh PowerPoint</Application>
  <PresentationFormat>On-screen Show (4:3)</PresentationFormat>
  <Paragraphs>258</Paragraphs>
  <Slides>19</Slides>
  <Notes>6</Notes>
  <HiddenSlides>0</HiddenSlides>
  <MMClips>0</MMClips>
  <ScaleCrop>false</ScaleCrop>
  <HeadingPairs>
    <vt:vector size="6" baseType="variant">
      <vt:variant>
        <vt:lpstr>Design Template</vt:lpstr>
      </vt:variant>
      <vt:variant>
        <vt:i4>2</vt:i4>
      </vt:variant>
      <vt:variant>
        <vt:lpstr>Links</vt:lpstr>
      </vt:variant>
      <vt:variant>
        <vt:i4>1</vt:i4>
      </vt:variant>
      <vt:variant>
        <vt:lpstr>Slide Titles</vt:lpstr>
      </vt:variant>
      <vt:variant>
        <vt:i4>19</vt:i4>
      </vt:variant>
    </vt:vector>
  </HeadingPairs>
  <TitlesOfParts>
    <vt:vector size="22" baseType="lpstr">
      <vt:lpstr>1_Custom Design</vt:lpstr>
      <vt:lpstr>1_Default Design</vt:lpstr>
      <vt:lpstr>???</vt:lpstr>
      <vt:lpstr>Advanced Research Projects Agency – Energy  (ARPA-E)</vt:lpstr>
      <vt:lpstr>Slide 2</vt:lpstr>
      <vt:lpstr> CREATION OF ARPA-E</vt:lpstr>
      <vt:lpstr>Slide 4</vt:lpstr>
      <vt:lpstr>Slide 5</vt:lpstr>
      <vt:lpstr> What  is  an  ARPA-E  Project?</vt:lpstr>
      <vt:lpstr>Batteries for Electrical Energy Storage for  Transportation (BEEST)</vt:lpstr>
      <vt:lpstr>Slide 8</vt:lpstr>
      <vt:lpstr>Slide 9</vt:lpstr>
      <vt:lpstr>Electrofuels</vt:lpstr>
      <vt:lpstr>Electrofuels approach is non-photosynthetic, modular, and solutions can be mixed- and- matched</vt:lpstr>
      <vt:lpstr>Slide 12</vt:lpstr>
      <vt:lpstr>Slide 13</vt:lpstr>
      <vt:lpstr>Statistics</vt:lpstr>
      <vt:lpstr>Doe  organizational chart</vt:lpstr>
      <vt:lpstr>Arpa-e  Team</vt:lpstr>
      <vt:lpstr>ARPA-E Fellows Program</vt:lpstr>
      <vt:lpstr>MANAGING  EXPECTATIONS</vt:lpstr>
      <vt:lpstr> ARPA-E ENERGY INNOVATION  SUMMIT </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eXCITE</dc:creator>
  <cp:lastModifiedBy>Arun Maumdar</cp:lastModifiedBy>
  <cp:revision>974</cp:revision>
  <cp:lastPrinted>2010-03-04T23:09:56Z</cp:lastPrinted>
  <dcterms:created xsi:type="dcterms:W3CDTF">2010-09-21T04:28:21Z</dcterms:created>
  <dcterms:modified xsi:type="dcterms:W3CDTF">2010-09-21T04:28:55Z</dcterms:modified>
</cp:coreProperties>
</file>