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ppt/slideLayouts/slideLayout13.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0.xml" ContentType="application/vnd.openxmlformats-officedocument.presentationml.slideLayout+xml"/>
  <Default Extension="vml" ContentType="application/vnd.openxmlformats-officedocument.vmlDrawing"/>
  <Default Extension="gif" ContentType="image/gif"/>
  <Default Extension="tiff" ContentType="image/tiff"/>
  <Override PartName="/ppt/notesSlides/notesSlide6.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Default Extension="bin" ContentType="application/vnd.openxmlformats-officedocument.oleObject"/>
  <Override PartName="/ppt/notesSlides/notesSlide3.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6"/>
  </p:notesMasterIdLst>
  <p:handoutMasterIdLst>
    <p:handoutMasterId r:id="rId17"/>
  </p:handoutMasterIdLst>
  <p:sldIdLst>
    <p:sldId id="303" r:id="rId2"/>
    <p:sldId id="314" r:id="rId3"/>
    <p:sldId id="304" r:id="rId4"/>
    <p:sldId id="305" r:id="rId5"/>
    <p:sldId id="317" r:id="rId6"/>
    <p:sldId id="306" r:id="rId7"/>
    <p:sldId id="316" r:id="rId8"/>
    <p:sldId id="315" r:id="rId9"/>
    <p:sldId id="319" r:id="rId10"/>
    <p:sldId id="318" r:id="rId11"/>
    <p:sldId id="321" r:id="rId12"/>
    <p:sldId id="320" r:id="rId13"/>
    <p:sldId id="307" r:id="rId14"/>
    <p:sldId id="313" r:id="rId15"/>
  </p:sldIdLst>
  <p:sldSz cx="9144000" cy="6858000" type="screen4x3"/>
  <p:notesSz cx="7010400" cy="9296400"/>
  <p:defaultTextStyle>
    <a:defPPr>
      <a:defRPr lang="en-US"/>
    </a:defPPr>
    <a:lvl1pPr algn="l" rtl="0" fontAlgn="base">
      <a:spcBef>
        <a:spcPct val="0"/>
      </a:spcBef>
      <a:spcAft>
        <a:spcPct val="0"/>
      </a:spcAft>
      <a:defRPr kern="1200">
        <a:solidFill>
          <a:schemeClr val="tx1"/>
        </a:solidFill>
        <a:latin typeface="Arial" pitchFamily="34" charset="0"/>
        <a:ea typeface="+mn-ea"/>
        <a:cs typeface="+mn-cs"/>
      </a:defRPr>
    </a:lvl1pPr>
    <a:lvl2pPr marL="457200" algn="l" rtl="0" fontAlgn="base">
      <a:spcBef>
        <a:spcPct val="0"/>
      </a:spcBef>
      <a:spcAft>
        <a:spcPct val="0"/>
      </a:spcAft>
      <a:defRPr kern="1200">
        <a:solidFill>
          <a:schemeClr val="tx1"/>
        </a:solidFill>
        <a:latin typeface="Arial" pitchFamily="34" charset="0"/>
        <a:ea typeface="+mn-ea"/>
        <a:cs typeface="+mn-cs"/>
      </a:defRPr>
    </a:lvl2pPr>
    <a:lvl3pPr marL="914400" algn="l" rtl="0" fontAlgn="base">
      <a:spcBef>
        <a:spcPct val="0"/>
      </a:spcBef>
      <a:spcAft>
        <a:spcPct val="0"/>
      </a:spcAft>
      <a:defRPr kern="1200">
        <a:solidFill>
          <a:schemeClr val="tx1"/>
        </a:solidFill>
        <a:latin typeface="Arial" pitchFamily="34" charset="0"/>
        <a:ea typeface="+mn-ea"/>
        <a:cs typeface="+mn-cs"/>
      </a:defRPr>
    </a:lvl3pPr>
    <a:lvl4pPr marL="1371600" algn="l" rtl="0" fontAlgn="base">
      <a:spcBef>
        <a:spcPct val="0"/>
      </a:spcBef>
      <a:spcAft>
        <a:spcPct val="0"/>
      </a:spcAft>
      <a:defRPr kern="1200">
        <a:solidFill>
          <a:schemeClr val="tx1"/>
        </a:solidFill>
        <a:latin typeface="Arial" pitchFamily="34" charset="0"/>
        <a:ea typeface="+mn-ea"/>
        <a:cs typeface="+mn-cs"/>
      </a:defRPr>
    </a:lvl4pPr>
    <a:lvl5pPr marL="1828800" algn="l" rtl="0" fontAlgn="base">
      <a:spcBef>
        <a:spcPct val="0"/>
      </a:spcBef>
      <a:spcAft>
        <a:spcPct val="0"/>
      </a:spcAft>
      <a:defRPr kern="1200">
        <a:solidFill>
          <a:schemeClr val="tx1"/>
        </a:solidFill>
        <a:latin typeface="Arial" pitchFamily="34" charset="0"/>
        <a:ea typeface="+mn-ea"/>
        <a:cs typeface="+mn-cs"/>
      </a:defRPr>
    </a:lvl5pPr>
    <a:lvl6pPr marL="2286000" algn="l" defTabSz="914400" rtl="0" eaLnBrk="1" latinLnBrk="0" hangingPunct="1">
      <a:defRPr kern="1200">
        <a:solidFill>
          <a:schemeClr val="tx1"/>
        </a:solidFill>
        <a:latin typeface="Arial" pitchFamily="34" charset="0"/>
        <a:ea typeface="+mn-ea"/>
        <a:cs typeface="+mn-cs"/>
      </a:defRPr>
    </a:lvl6pPr>
    <a:lvl7pPr marL="2743200" algn="l" defTabSz="914400" rtl="0" eaLnBrk="1" latinLnBrk="0" hangingPunct="1">
      <a:defRPr kern="1200">
        <a:solidFill>
          <a:schemeClr val="tx1"/>
        </a:solidFill>
        <a:latin typeface="Arial" pitchFamily="34" charset="0"/>
        <a:ea typeface="+mn-ea"/>
        <a:cs typeface="+mn-cs"/>
      </a:defRPr>
    </a:lvl7pPr>
    <a:lvl8pPr marL="3200400" algn="l" defTabSz="914400" rtl="0" eaLnBrk="1" latinLnBrk="0" hangingPunct="1">
      <a:defRPr kern="1200">
        <a:solidFill>
          <a:schemeClr val="tx1"/>
        </a:solidFill>
        <a:latin typeface="Arial" pitchFamily="34" charset="0"/>
        <a:ea typeface="+mn-ea"/>
        <a:cs typeface="+mn-cs"/>
      </a:defRPr>
    </a:lvl8pPr>
    <a:lvl9pPr marL="3657600" algn="l" defTabSz="914400" rtl="0" eaLnBrk="1" latinLnBrk="0" hangingPunct="1">
      <a:defRPr kern="1200">
        <a:solidFill>
          <a:schemeClr val="tx1"/>
        </a:solidFill>
        <a:latin typeface="Arial" pitchFamily="34"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6600"/>
    <a:srgbClr val="28AA34"/>
  </p:clrMru>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1513" autoAdjust="0"/>
    <p:restoredTop sz="89594" autoAdjust="0"/>
  </p:normalViewPr>
  <p:slideViewPr>
    <p:cSldViewPr>
      <p:cViewPr varScale="1">
        <p:scale>
          <a:sx n="92" d="100"/>
          <a:sy n="92" d="100"/>
        </p:scale>
        <p:origin x="-252" y="-96"/>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notesViewPr>
    <p:cSldViewPr>
      <p:cViewPr>
        <p:scale>
          <a:sx n="100" d="100"/>
          <a:sy n="100" d="100"/>
        </p:scale>
        <p:origin x="-816" y="648"/>
      </p:cViewPr>
      <p:guideLst>
        <p:guide orient="horz" pos="2928"/>
        <p:guide pos="2208"/>
      </p:guideLst>
    </p:cSldViewPr>
  </p:notes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8.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3037840" cy="464820"/>
          </a:xfrm>
          <a:prstGeom prst="rect">
            <a:avLst/>
          </a:prstGeom>
        </p:spPr>
        <p:txBody>
          <a:bodyPr vert="horz" lIns="93167" tIns="46584" rIns="93167" bIns="46584" rtlCol="0"/>
          <a:lstStyle>
            <a:lvl1pPr algn="l" fontAlgn="auto">
              <a:spcBef>
                <a:spcPts val="0"/>
              </a:spcBef>
              <a:spcAft>
                <a:spcPts val="0"/>
              </a:spcAft>
              <a:defRPr sz="1200">
                <a:latin typeface="+mn-lt"/>
              </a:defRPr>
            </a:lvl1pPr>
          </a:lstStyle>
          <a:p>
            <a:pPr>
              <a:defRPr/>
            </a:pPr>
            <a:endParaRPr lang="en-US" dirty="0"/>
          </a:p>
        </p:txBody>
      </p:sp>
      <p:sp>
        <p:nvSpPr>
          <p:cNvPr id="3" name="Date Placeholder 2"/>
          <p:cNvSpPr>
            <a:spLocks noGrp="1"/>
          </p:cNvSpPr>
          <p:nvPr>
            <p:ph type="dt" sz="quarter" idx="1"/>
          </p:nvPr>
        </p:nvSpPr>
        <p:spPr>
          <a:xfrm>
            <a:off x="3970938" y="0"/>
            <a:ext cx="3037840" cy="464820"/>
          </a:xfrm>
          <a:prstGeom prst="rect">
            <a:avLst/>
          </a:prstGeom>
        </p:spPr>
        <p:txBody>
          <a:bodyPr vert="horz" lIns="93167" tIns="46584" rIns="93167" bIns="46584" rtlCol="0"/>
          <a:lstStyle>
            <a:lvl1pPr algn="r" fontAlgn="auto">
              <a:spcBef>
                <a:spcPts val="0"/>
              </a:spcBef>
              <a:spcAft>
                <a:spcPts val="0"/>
              </a:spcAft>
              <a:defRPr sz="1200">
                <a:latin typeface="+mn-lt"/>
              </a:defRPr>
            </a:lvl1pPr>
          </a:lstStyle>
          <a:p>
            <a:pPr>
              <a:defRPr/>
            </a:pPr>
            <a:fld id="{01933470-C82D-4D91-BC44-EDDF0F3DAA3C}" type="datetimeFigureOut">
              <a:rPr lang="en-US"/>
              <a:pPr>
                <a:defRPr/>
              </a:pPr>
              <a:t>10/4/2011</a:t>
            </a:fld>
            <a:endParaRPr lang="en-US" dirty="0"/>
          </a:p>
        </p:txBody>
      </p:sp>
      <p:sp>
        <p:nvSpPr>
          <p:cNvPr id="4" name="Footer Placeholder 3"/>
          <p:cNvSpPr>
            <a:spLocks noGrp="1"/>
          </p:cNvSpPr>
          <p:nvPr>
            <p:ph type="ftr" sz="quarter" idx="2"/>
          </p:nvPr>
        </p:nvSpPr>
        <p:spPr>
          <a:xfrm>
            <a:off x="1" y="8829967"/>
            <a:ext cx="3037840" cy="464820"/>
          </a:xfrm>
          <a:prstGeom prst="rect">
            <a:avLst/>
          </a:prstGeom>
        </p:spPr>
        <p:txBody>
          <a:bodyPr vert="horz" lIns="93167" tIns="46584" rIns="93167" bIns="46584" rtlCol="0" anchor="b"/>
          <a:lstStyle>
            <a:lvl1pPr algn="l" fontAlgn="auto">
              <a:spcBef>
                <a:spcPts val="0"/>
              </a:spcBef>
              <a:spcAft>
                <a:spcPts val="0"/>
              </a:spcAft>
              <a:defRPr sz="1200">
                <a:latin typeface="+mn-lt"/>
              </a:defRPr>
            </a:lvl1pPr>
          </a:lstStyle>
          <a:p>
            <a:pPr>
              <a:defRPr/>
            </a:pPr>
            <a:endParaRPr lang="en-US" dirty="0"/>
          </a:p>
        </p:txBody>
      </p:sp>
      <p:sp>
        <p:nvSpPr>
          <p:cNvPr id="5" name="Slide Number Placeholder 4"/>
          <p:cNvSpPr>
            <a:spLocks noGrp="1"/>
          </p:cNvSpPr>
          <p:nvPr>
            <p:ph type="sldNum" sz="quarter" idx="3"/>
          </p:nvPr>
        </p:nvSpPr>
        <p:spPr>
          <a:xfrm>
            <a:off x="3970938" y="8829967"/>
            <a:ext cx="3037840" cy="464820"/>
          </a:xfrm>
          <a:prstGeom prst="rect">
            <a:avLst/>
          </a:prstGeom>
        </p:spPr>
        <p:txBody>
          <a:bodyPr vert="horz" lIns="93167" tIns="46584" rIns="93167" bIns="46584" rtlCol="0" anchor="b"/>
          <a:lstStyle>
            <a:lvl1pPr algn="r" fontAlgn="auto">
              <a:spcBef>
                <a:spcPts val="0"/>
              </a:spcBef>
              <a:spcAft>
                <a:spcPts val="0"/>
              </a:spcAft>
              <a:defRPr sz="1200">
                <a:latin typeface="+mn-lt"/>
              </a:defRPr>
            </a:lvl1pPr>
          </a:lstStyle>
          <a:p>
            <a:pPr>
              <a:defRPr/>
            </a:pPr>
            <a:fld id="{CDC09BA1-F2D0-444F-980D-8F03A3EE7AE6}" type="slidenum">
              <a:rPr lang="en-US"/>
              <a:pPr>
                <a:defRPr/>
              </a:pPr>
              <a:t>‹#›</a:t>
            </a:fld>
            <a:endParaRPr lang="en-US" dirty="0"/>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3037840" cy="464820"/>
          </a:xfrm>
          <a:prstGeom prst="rect">
            <a:avLst/>
          </a:prstGeom>
        </p:spPr>
        <p:txBody>
          <a:bodyPr vert="horz" lIns="93167" tIns="46584" rIns="93167" bIns="46584" rtlCol="0"/>
          <a:lstStyle>
            <a:lvl1pPr algn="l" fontAlgn="auto">
              <a:spcBef>
                <a:spcPts val="0"/>
              </a:spcBef>
              <a:spcAft>
                <a:spcPts val="0"/>
              </a:spcAft>
              <a:defRPr sz="1200">
                <a:latin typeface="+mn-lt"/>
              </a:defRPr>
            </a:lvl1pPr>
          </a:lstStyle>
          <a:p>
            <a:pPr>
              <a:defRPr/>
            </a:pPr>
            <a:endParaRPr lang="en-US" dirty="0"/>
          </a:p>
        </p:txBody>
      </p:sp>
      <p:sp>
        <p:nvSpPr>
          <p:cNvPr id="3" name="Date Placeholder 2"/>
          <p:cNvSpPr>
            <a:spLocks noGrp="1"/>
          </p:cNvSpPr>
          <p:nvPr>
            <p:ph type="dt" idx="1"/>
          </p:nvPr>
        </p:nvSpPr>
        <p:spPr>
          <a:xfrm>
            <a:off x="3970938" y="0"/>
            <a:ext cx="3037840" cy="464820"/>
          </a:xfrm>
          <a:prstGeom prst="rect">
            <a:avLst/>
          </a:prstGeom>
        </p:spPr>
        <p:txBody>
          <a:bodyPr vert="horz" lIns="93167" tIns="46584" rIns="93167" bIns="46584" rtlCol="0"/>
          <a:lstStyle>
            <a:lvl1pPr algn="r" fontAlgn="auto">
              <a:spcBef>
                <a:spcPts val="0"/>
              </a:spcBef>
              <a:spcAft>
                <a:spcPts val="0"/>
              </a:spcAft>
              <a:defRPr sz="1200">
                <a:latin typeface="+mn-lt"/>
              </a:defRPr>
            </a:lvl1pPr>
          </a:lstStyle>
          <a:p>
            <a:pPr>
              <a:defRPr/>
            </a:pPr>
            <a:fld id="{D1BB9D18-7567-4D19-8665-5AE6C32131D1}" type="datetimeFigureOut">
              <a:rPr lang="en-US"/>
              <a:pPr>
                <a:defRPr/>
              </a:pPr>
              <a:t>10/4/2011</a:t>
            </a:fld>
            <a:endParaRPr lang="en-US" dirty="0"/>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67" tIns="46584" rIns="93167" bIns="46584" rtlCol="0" anchor="ctr"/>
          <a:lstStyle/>
          <a:p>
            <a:pPr lvl="0"/>
            <a:endParaRPr lang="en-US" noProof="0" dirty="0"/>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67" tIns="46584" rIns="93167" bIns="46584"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6" name="Footer Placeholder 5"/>
          <p:cNvSpPr>
            <a:spLocks noGrp="1"/>
          </p:cNvSpPr>
          <p:nvPr>
            <p:ph type="ftr" sz="quarter" idx="4"/>
          </p:nvPr>
        </p:nvSpPr>
        <p:spPr>
          <a:xfrm>
            <a:off x="1" y="8829967"/>
            <a:ext cx="3037840" cy="464820"/>
          </a:xfrm>
          <a:prstGeom prst="rect">
            <a:avLst/>
          </a:prstGeom>
        </p:spPr>
        <p:txBody>
          <a:bodyPr vert="horz" lIns="93167" tIns="46584" rIns="93167" bIns="46584" rtlCol="0" anchor="b"/>
          <a:lstStyle>
            <a:lvl1pPr algn="l" fontAlgn="auto">
              <a:spcBef>
                <a:spcPts val="0"/>
              </a:spcBef>
              <a:spcAft>
                <a:spcPts val="0"/>
              </a:spcAft>
              <a:defRPr sz="1200">
                <a:latin typeface="+mn-lt"/>
              </a:defRPr>
            </a:lvl1pPr>
          </a:lstStyle>
          <a:p>
            <a:pPr>
              <a:defRPr/>
            </a:pPr>
            <a:r>
              <a:rPr lang="en-US" dirty="0"/>
              <a:t>June 13-15, 2011</a:t>
            </a:r>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67" tIns="46584" rIns="93167" bIns="46584" rtlCol="0" anchor="b"/>
          <a:lstStyle>
            <a:lvl1pPr algn="r" fontAlgn="auto">
              <a:spcBef>
                <a:spcPts val="0"/>
              </a:spcBef>
              <a:spcAft>
                <a:spcPts val="0"/>
              </a:spcAft>
              <a:defRPr sz="1200">
                <a:latin typeface="+mn-lt"/>
              </a:defRPr>
            </a:lvl1pPr>
          </a:lstStyle>
          <a:p>
            <a:pPr>
              <a:defRPr/>
            </a:pPr>
            <a:fld id="{7349337F-5096-4607-B08E-5CD7BA64E5E0}" type="slidenum">
              <a:rPr lang="en-US"/>
              <a:pPr>
                <a:defRPr/>
              </a:pPr>
              <a:t>‹#›</a:t>
            </a:fld>
            <a:endParaRPr lang="en-US" dirty="0"/>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eaLnBrk="0" fontAlgn="base" hangingPunct="0">
              <a:spcBef>
                <a:spcPct val="0"/>
              </a:spcBef>
              <a:spcAft>
                <a:spcPct val="0"/>
              </a:spcAft>
              <a:defRPr/>
            </a:pPr>
            <a:fld id="{FEA9218E-DF19-4926-A71D-58FD76F123C2}" type="slidenum">
              <a:rPr lang="en-US" smtClean="0"/>
              <a:pPr eaLnBrk="0" fontAlgn="base" hangingPunct="0">
                <a:spcBef>
                  <a:spcPct val="0"/>
                </a:spcBef>
                <a:spcAft>
                  <a:spcPct val="0"/>
                </a:spcAft>
                <a:defRPr/>
              </a:pPr>
              <a:t>1</a:t>
            </a:fld>
            <a:endParaRPr lang="en-US" dirty="0" smtClean="0"/>
          </a:p>
        </p:txBody>
      </p:sp>
      <p:sp>
        <p:nvSpPr>
          <p:cNvPr id="38915"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38916"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smtClean="0">
              <a:latin typeface="Arial" pitchFamily="34"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7349337F-5096-4607-B08E-5CD7BA64E5E0}" type="slidenum">
              <a:rPr lang="en-US" smtClean="0"/>
              <a:pPr>
                <a:defRPr/>
              </a:pPr>
              <a:t>4</a:t>
            </a:fld>
            <a:endParaRPr 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7349337F-5096-4607-B08E-5CD7BA64E5E0}" type="slidenum">
              <a:rPr lang="en-US" smtClean="0"/>
              <a:pPr>
                <a:defRPr/>
              </a:pPr>
              <a:t>5</a:t>
            </a:fld>
            <a:endParaRPr lang="en-U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Slide Image Placeholder 1"/>
          <p:cNvSpPr>
            <a:spLocks noGrp="1" noRot="1" noChangeAspect="1" noTextEdit="1"/>
          </p:cNvSpPr>
          <p:nvPr>
            <p:ph type="sldImg"/>
          </p:nvPr>
        </p:nvSpPr>
        <p:spPr bwMode="auto">
          <a:noFill/>
          <a:ln>
            <a:solidFill>
              <a:srgbClr val="000000"/>
            </a:solidFill>
            <a:miter lim="800000"/>
            <a:headEnd/>
            <a:tailEnd/>
          </a:ln>
        </p:spPr>
      </p:sp>
      <p:sp>
        <p:nvSpPr>
          <p:cNvPr id="41987"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dirty="0" smtClean="0"/>
          </a:p>
        </p:txBody>
      </p:sp>
      <p:sp>
        <p:nvSpPr>
          <p:cNvPr id="4" name="Slide Number Placeholder 3"/>
          <p:cNvSpPr>
            <a:spLocks noGrp="1"/>
          </p:cNvSpPr>
          <p:nvPr>
            <p:ph type="sldNum" sz="quarter" idx="5"/>
          </p:nvPr>
        </p:nvSpPr>
        <p:spPr/>
        <p:txBody>
          <a:bodyPr/>
          <a:lstStyle/>
          <a:p>
            <a:pPr>
              <a:defRPr/>
            </a:pPr>
            <a:fld id="{04AD7BCB-E992-47C4-9DB8-4314B90EB651}" type="slidenum">
              <a:rPr lang="en-US" smtClean="0"/>
              <a:pPr>
                <a:defRPr/>
              </a:pPr>
              <a:t>6</a:t>
            </a:fld>
            <a:endParaRPr lang="en-US"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7349337F-5096-4607-B08E-5CD7BA64E5E0}" type="slidenum">
              <a:rPr lang="en-US" smtClean="0"/>
              <a:pPr>
                <a:defRPr/>
              </a:pPr>
              <a:t>8</a:t>
            </a:fld>
            <a:endParaRPr lang="en-US"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7349337F-5096-4607-B08E-5CD7BA64E5E0}" type="slidenum">
              <a:rPr lang="en-US" smtClean="0"/>
              <a:pPr>
                <a:defRPr/>
              </a:pPr>
              <a:t>13</a:t>
            </a:fld>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6.jpe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jpe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3082F47E-A9F9-4782-8BF9-7C8190EEAB4B}" type="slidenum">
              <a:rPr lang="en-US"/>
              <a:pPr>
                <a:defRPr/>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EBC2DFE2-DA44-445A-8F65-877A57CEE70D}" type="slidenum">
              <a:rPr lang="en-US"/>
              <a:pPr>
                <a:defRPr/>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5AA199A1-9C1F-47AA-92F3-D746AA7DE0AB}" type="slidenum">
              <a:rPr lang="en-US"/>
              <a:pPr>
                <a:defRPr/>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Title Slide">
    <p:spTree>
      <p:nvGrpSpPr>
        <p:cNvPr id="1" name=""/>
        <p:cNvGrpSpPr/>
        <p:nvPr/>
      </p:nvGrpSpPr>
      <p:grpSpPr>
        <a:xfrm>
          <a:off x="0" y="0"/>
          <a:ext cx="0" cy="0"/>
          <a:chOff x="0" y="0"/>
          <a:chExt cx="0" cy="0"/>
        </a:xfrm>
      </p:grpSpPr>
      <p:pic>
        <p:nvPicPr>
          <p:cNvPr id="4" name="Picture 21" descr="clouds.png"/>
          <p:cNvPicPr>
            <a:picLocks noChangeAspect="1"/>
          </p:cNvPicPr>
          <p:nvPr userDrawn="1"/>
        </p:nvPicPr>
        <p:blipFill>
          <a:blip r:embed="rId2" cstate="print"/>
          <a:srcRect l="19649" t="20390" r="16382" b="14767"/>
          <a:stretch>
            <a:fillRect/>
          </a:stretch>
        </p:blipFill>
        <p:spPr bwMode="auto">
          <a:xfrm>
            <a:off x="0" y="1211263"/>
            <a:ext cx="1150938" cy="1184275"/>
          </a:xfrm>
          <a:prstGeom prst="rect">
            <a:avLst/>
          </a:prstGeom>
          <a:noFill/>
          <a:ln w="9525">
            <a:noFill/>
            <a:miter lim="800000"/>
            <a:headEnd/>
            <a:tailEnd/>
          </a:ln>
        </p:spPr>
      </p:pic>
      <p:grpSp>
        <p:nvGrpSpPr>
          <p:cNvPr id="5" name="Group 17"/>
          <p:cNvGrpSpPr>
            <a:grpSpLocks/>
          </p:cNvGrpSpPr>
          <p:nvPr userDrawn="1"/>
        </p:nvGrpSpPr>
        <p:grpSpPr bwMode="auto">
          <a:xfrm>
            <a:off x="0" y="6056313"/>
            <a:ext cx="9145588" cy="806450"/>
            <a:chOff x="0" y="6634186"/>
            <a:chExt cx="9145770" cy="228600"/>
          </a:xfrm>
        </p:grpSpPr>
        <p:sp>
          <p:nvSpPr>
            <p:cNvPr id="6" name="Rectangle 15"/>
            <p:cNvSpPr/>
            <p:nvPr userDrawn="1"/>
          </p:nvSpPr>
          <p:spPr bwMode="auto">
            <a:xfrm>
              <a:off x="2360660" y="6634186"/>
              <a:ext cx="6785110" cy="228600"/>
            </a:xfrm>
            <a:prstGeom prst="rect">
              <a:avLst/>
            </a:prstGeom>
            <a:solidFill>
              <a:schemeClr val="accent3"/>
            </a:solidFill>
            <a:ln w="9525" cap="flat" cmpd="sng" algn="ctr">
              <a:noFill/>
              <a:prstDash val="solid"/>
              <a:round/>
              <a:headEnd type="none" w="med" len="med"/>
              <a:tailEnd type="none" w="med" len="med"/>
            </a:ln>
            <a:effectLst/>
          </p:spPr>
          <p:txBody>
            <a:bodyPr/>
            <a:lstStyle/>
            <a:p>
              <a:pPr eaLnBrk="0" fontAlgn="auto" hangingPunct="0">
                <a:spcBef>
                  <a:spcPts val="0"/>
                </a:spcBef>
                <a:spcAft>
                  <a:spcPts val="0"/>
                </a:spcAft>
                <a:defRPr/>
              </a:pPr>
              <a:endParaRPr lang="en-US" dirty="0"/>
            </a:p>
          </p:txBody>
        </p:sp>
        <p:sp>
          <p:nvSpPr>
            <p:cNvPr id="7" name="Rectangle 16"/>
            <p:cNvSpPr/>
            <p:nvPr userDrawn="1"/>
          </p:nvSpPr>
          <p:spPr bwMode="auto">
            <a:xfrm>
              <a:off x="0" y="6634186"/>
              <a:ext cx="2333671" cy="228600"/>
            </a:xfrm>
            <a:prstGeom prst="rect">
              <a:avLst/>
            </a:prstGeom>
            <a:solidFill>
              <a:schemeClr val="accent3"/>
            </a:solidFill>
            <a:ln w="9525" cap="flat" cmpd="sng" algn="ctr">
              <a:noFill/>
              <a:prstDash val="solid"/>
              <a:round/>
              <a:headEnd type="none" w="med" len="med"/>
              <a:tailEnd type="none" w="med" len="med"/>
            </a:ln>
            <a:effectLst/>
          </p:spPr>
          <p:txBody>
            <a:bodyPr/>
            <a:lstStyle/>
            <a:p>
              <a:pPr eaLnBrk="0" fontAlgn="auto" hangingPunct="0">
                <a:spcBef>
                  <a:spcPts val="0"/>
                </a:spcBef>
                <a:spcAft>
                  <a:spcPts val="0"/>
                </a:spcAft>
                <a:defRPr/>
              </a:pPr>
              <a:endParaRPr lang="en-US" dirty="0"/>
            </a:p>
          </p:txBody>
        </p:sp>
      </p:grpSp>
      <p:sp>
        <p:nvSpPr>
          <p:cNvPr id="8" name="TextBox 44"/>
          <p:cNvSpPr txBox="1"/>
          <p:nvPr userDrawn="1"/>
        </p:nvSpPr>
        <p:spPr>
          <a:xfrm>
            <a:off x="2362200" y="6172200"/>
            <a:ext cx="1504950" cy="590550"/>
          </a:xfrm>
          <a:prstGeom prst="rect">
            <a:avLst/>
          </a:prstGeom>
          <a:noFill/>
        </p:spPr>
        <p:txBody>
          <a:bodyPr>
            <a:spAutoFit/>
          </a:bodyPr>
          <a:lstStyle/>
          <a:p>
            <a:pPr eaLnBrk="0" fontAlgn="auto" hangingPunct="0">
              <a:lnSpc>
                <a:spcPct val="90000"/>
              </a:lnSpc>
              <a:spcBef>
                <a:spcPts val="0"/>
              </a:spcBef>
              <a:spcAft>
                <a:spcPts val="0"/>
              </a:spcAft>
              <a:defRPr/>
            </a:pPr>
            <a:r>
              <a:rPr lang="en-US" b="1" dirty="0">
                <a:solidFill>
                  <a:schemeClr val="bg1"/>
                </a:solidFill>
                <a:latin typeface="+mn-lt"/>
              </a:rPr>
              <a:t>Office </a:t>
            </a:r>
            <a:br>
              <a:rPr lang="en-US" b="1" dirty="0">
                <a:solidFill>
                  <a:schemeClr val="bg1"/>
                </a:solidFill>
                <a:latin typeface="+mn-lt"/>
              </a:rPr>
            </a:br>
            <a:r>
              <a:rPr lang="en-US" b="1" dirty="0">
                <a:solidFill>
                  <a:schemeClr val="bg1"/>
                </a:solidFill>
                <a:latin typeface="+mn-lt"/>
              </a:rPr>
              <a:t>of Science</a:t>
            </a:r>
          </a:p>
        </p:txBody>
      </p:sp>
      <p:sp>
        <p:nvSpPr>
          <p:cNvPr id="9" name="TextBox 46"/>
          <p:cNvSpPr txBox="1"/>
          <p:nvPr userDrawn="1"/>
        </p:nvSpPr>
        <p:spPr>
          <a:xfrm>
            <a:off x="5362575" y="6305550"/>
            <a:ext cx="3629025" cy="425450"/>
          </a:xfrm>
          <a:prstGeom prst="rect">
            <a:avLst/>
          </a:prstGeom>
          <a:noFill/>
        </p:spPr>
        <p:txBody>
          <a:bodyPr>
            <a:spAutoFit/>
          </a:bodyPr>
          <a:lstStyle/>
          <a:p>
            <a:pPr algn="r" eaLnBrk="0" fontAlgn="auto" hangingPunct="0">
              <a:lnSpc>
                <a:spcPct val="90000"/>
              </a:lnSpc>
              <a:spcBef>
                <a:spcPts val="0"/>
              </a:spcBef>
              <a:spcAft>
                <a:spcPts val="0"/>
              </a:spcAft>
              <a:defRPr/>
            </a:pPr>
            <a:r>
              <a:rPr lang="en-US" sz="1200" b="1" dirty="0">
                <a:solidFill>
                  <a:schemeClr val="bg1"/>
                </a:solidFill>
                <a:latin typeface="+mn-lt"/>
              </a:rPr>
              <a:t>Office of Biological </a:t>
            </a:r>
            <a:br>
              <a:rPr lang="en-US" sz="1200" b="1" dirty="0">
                <a:solidFill>
                  <a:schemeClr val="bg1"/>
                </a:solidFill>
                <a:latin typeface="+mn-lt"/>
              </a:rPr>
            </a:br>
            <a:r>
              <a:rPr lang="en-US" sz="1200" b="1" dirty="0">
                <a:solidFill>
                  <a:schemeClr val="bg1"/>
                </a:solidFill>
                <a:latin typeface="+mn-lt"/>
              </a:rPr>
              <a:t>and Environmental Research</a:t>
            </a:r>
          </a:p>
        </p:txBody>
      </p:sp>
      <p:pic>
        <p:nvPicPr>
          <p:cNvPr id="10" name="Picture 18" descr="New_DOE_Logo_BLACK.png"/>
          <p:cNvPicPr>
            <a:picLocks noChangeAspect="1"/>
          </p:cNvPicPr>
          <p:nvPr userDrawn="1"/>
        </p:nvPicPr>
        <p:blipFill>
          <a:blip r:embed="rId3" cstate="print"/>
          <a:srcRect/>
          <a:stretch>
            <a:fillRect/>
          </a:stretch>
        </p:blipFill>
        <p:spPr bwMode="auto">
          <a:xfrm>
            <a:off x="150813" y="6229350"/>
            <a:ext cx="2070100" cy="498475"/>
          </a:xfrm>
          <a:prstGeom prst="rect">
            <a:avLst/>
          </a:prstGeom>
          <a:noFill/>
          <a:ln w="9525">
            <a:noFill/>
            <a:miter lim="800000"/>
            <a:headEnd/>
            <a:tailEnd/>
          </a:ln>
        </p:spPr>
      </p:pic>
      <p:pic>
        <p:nvPicPr>
          <p:cNvPr id="11" name="Picture 38" descr="pict1.png"/>
          <p:cNvPicPr>
            <a:picLocks noChangeAspect="1"/>
          </p:cNvPicPr>
          <p:nvPr userDrawn="1"/>
        </p:nvPicPr>
        <p:blipFill>
          <a:blip r:embed="rId4" cstate="print"/>
          <a:srcRect l="9306" b="6178"/>
          <a:stretch>
            <a:fillRect/>
          </a:stretch>
        </p:blipFill>
        <p:spPr bwMode="auto">
          <a:xfrm>
            <a:off x="0" y="0"/>
            <a:ext cx="1154113" cy="1182688"/>
          </a:xfrm>
          <a:prstGeom prst="rect">
            <a:avLst/>
          </a:prstGeom>
          <a:noFill/>
          <a:ln w="9525">
            <a:noFill/>
            <a:miter lim="800000"/>
            <a:headEnd/>
            <a:tailEnd/>
          </a:ln>
        </p:spPr>
      </p:pic>
      <p:pic>
        <p:nvPicPr>
          <p:cNvPr id="12" name="Picture 40" descr="pict3.png"/>
          <p:cNvPicPr>
            <a:picLocks noChangeAspect="1"/>
          </p:cNvPicPr>
          <p:nvPr userDrawn="1"/>
        </p:nvPicPr>
        <p:blipFill>
          <a:blip r:embed="rId5" cstate="print">
            <a:lum bright="14000" contrast="38000"/>
          </a:blip>
          <a:srcRect l="9306" b="6711"/>
          <a:stretch>
            <a:fillRect/>
          </a:stretch>
        </p:blipFill>
        <p:spPr bwMode="auto">
          <a:xfrm>
            <a:off x="0" y="3633788"/>
            <a:ext cx="1162050" cy="1174750"/>
          </a:xfrm>
          <a:prstGeom prst="rect">
            <a:avLst/>
          </a:prstGeom>
          <a:noFill/>
          <a:ln w="9525">
            <a:noFill/>
            <a:miter lim="800000"/>
            <a:headEnd/>
            <a:tailEnd/>
          </a:ln>
        </p:spPr>
      </p:pic>
      <p:pic>
        <p:nvPicPr>
          <p:cNvPr id="13" name="Picture 14" descr="procholorococcus marinus cropped.tif"/>
          <p:cNvPicPr>
            <a:picLocks noChangeAspect="1"/>
          </p:cNvPicPr>
          <p:nvPr userDrawn="1"/>
        </p:nvPicPr>
        <p:blipFill>
          <a:blip r:embed="rId6" cstate="print"/>
          <a:srcRect l="40152" t="17851" r="5042" b="1501"/>
          <a:stretch>
            <a:fillRect/>
          </a:stretch>
        </p:blipFill>
        <p:spPr bwMode="auto">
          <a:xfrm>
            <a:off x="0" y="4843463"/>
            <a:ext cx="1160463" cy="1176337"/>
          </a:xfrm>
          <a:prstGeom prst="rect">
            <a:avLst/>
          </a:prstGeom>
          <a:noFill/>
          <a:ln w="9525">
            <a:noFill/>
            <a:miter lim="800000"/>
            <a:headEnd/>
            <a:tailEnd/>
          </a:ln>
        </p:spPr>
      </p:pic>
      <p:pic>
        <p:nvPicPr>
          <p:cNvPr id="14" name="Picture 23" descr="129762-97_face.png"/>
          <p:cNvPicPr>
            <a:picLocks noChangeAspect="1"/>
          </p:cNvPicPr>
          <p:nvPr userDrawn="1"/>
        </p:nvPicPr>
        <p:blipFill>
          <a:blip r:embed="rId7" cstate="print"/>
          <a:srcRect l="33418" t="12767" r="33000" b="52560"/>
          <a:stretch>
            <a:fillRect/>
          </a:stretch>
        </p:blipFill>
        <p:spPr bwMode="auto">
          <a:xfrm>
            <a:off x="0" y="2424113"/>
            <a:ext cx="1157288" cy="1181100"/>
          </a:xfrm>
          <a:prstGeom prst="rect">
            <a:avLst/>
          </a:prstGeom>
          <a:noFill/>
          <a:ln w="9525">
            <a:noFill/>
            <a:miter lim="800000"/>
            <a:headEnd/>
            <a:tailEnd/>
          </a:ln>
        </p:spPr>
      </p:pic>
      <p:sp>
        <p:nvSpPr>
          <p:cNvPr id="160991" name="Rectangle 223"/>
          <p:cNvSpPr>
            <a:spLocks noGrp="1" noChangeArrowheads="1"/>
          </p:cNvSpPr>
          <p:nvPr>
            <p:ph type="subTitle" idx="1"/>
          </p:nvPr>
        </p:nvSpPr>
        <p:spPr>
          <a:xfrm>
            <a:off x="1317330" y="2700382"/>
            <a:ext cx="3073400" cy="646331"/>
          </a:xfrm>
        </p:spPr>
        <p:txBody>
          <a:bodyPr/>
          <a:lstStyle>
            <a:lvl1pPr marL="0" indent="0" algn="l">
              <a:buFont typeface="Symbol" pitchFamily="18" charset="2"/>
              <a:buNone/>
              <a:defRPr sz="2000"/>
            </a:lvl1pPr>
          </a:lstStyle>
          <a:p>
            <a:r>
              <a:rPr lang="en-US" dirty="0"/>
              <a:t>Click to edit Master subtitle style</a:t>
            </a:r>
          </a:p>
        </p:txBody>
      </p:sp>
      <p:sp>
        <p:nvSpPr>
          <p:cNvPr id="36" name="Title 35"/>
          <p:cNvSpPr>
            <a:spLocks noGrp="1"/>
          </p:cNvSpPr>
          <p:nvPr>
            <p:ph type="title"/>
          </p:nvPr>
        </p:nvSpPr>
        <p:spPr>
          <a:xfrm>
            <a:off x="1317329" y="1102891"/>
            <a:ext cx="6377629" cy="929485"/>
          </a:xfrm>
        </p:spPr>
        <p:txBody>
          <a:bodyPr/>
          <a:lstStyle>
            <a:lvl1pPr>
              <a:defRPr sz="3200" b="1">
                <a:solidFill>
                  <a:schemeClr val="bg2">
                    <a:lumMod val="10000"/>
                  </a:schemeClr>
                </a:solidFill>
                <a:latin typeface="+mn-lt"/>
              </a:defRPr>
            </a:lvl1pPr>
          </a:lstStyle>
          <a:p>
            <a:r>
              <a:rPr lang="en-US" dirty="0" smtClean="0"/>
              <a:t>Click to edit Master title style</a:t>
            </a:r>
            <a:endParaRPr lang="en-US" dirty="0"/>
          </a:p>
        </p:txBody>
      </p:sp>
      <p:sp>
        <p:nvSpPr>
          <p:cNvPr id="15" name="Date Placeholder 14"/>
          <p:cNvSpPr>
            <a:spLocks noGrp="1"/>
          </p:cNvSpPr>
          <p:nvPr>
            <p:ph type="dt" sz="half" idx="10"/>
          </p:nvPr>
        </p:nvSpPr>
        <p:spPr/>
        <p:txBody>
          <a:bodyPr/>
          <a:lstStyle/>
          <a:p>
            <a:pPr>
              <a:defRPr/>
            </a:pPr>
            <a:endParaRPr lang="en-US" dirty="0"/>
          </a:p>
        </p:txBody>
      </p:sp>
      <p:sp>
        <p:nvSpPr>
          <p:cNvPr id="16" name="Slide Number Placeholder 15"/>
          <p:cNvSpPr>
            <a:spLocks noGrp="1"/>
          </p:cNvSpPr>
          <p:nvPr>
            <p:ph type="sldNum" sz="quarter" idx="11"/>
          </p:nvPr>
        </p:nvSpPr>
        <p:spPr/>
        <p:txBody>
          <a:bodyPr/>
          <a:lstStyle/>
          <a:p>
            <a:pPr>
              <a:defRPr/>
            </a:pPr>
            <a:fld id="{ECD4BD2A-A61B-43C4-A97F-6D47483509E7}" type="slidenum">
              <a:rPr lang="en-US" smtClean="0"/>
              <a:pPr>
                <a:defRPr/>
              </a:pPr>
              <a:t>‹#›</a:t>
            </a:fld>
            <a:endParaRPr lang="en-US" dirty="0"/>
          </a:p>
        </p:txBody>
      </p:sp>
      <p:sp>
        <p:nvSpPr>
          <p:cNvPr id="17" name="Footer Placeholder 16"/>
          <p:cNvSpPr>
            <a:spLocks noGrp="1"/>
          </p:cNvSpPr>
          <p:nvPr>
            <p:ph type="ftr" sz="quarter" idx="12"/>
          </p:nvPr>
        </p:nvSpPr>
        <p:spPr/>
        <p:txBody>
          <a:bodyPr/>
          <a:lstStyle/>
          <a:p>
            <a:pPr>
              <a:defRPr/>
            </a:pPr>
            <a:endParaRPr lang="en-US" dirty="0"/>
          </a:p>
        </p:txBody>
      </p:sp>
    </p:spTree>
  </p:cSld>
  <p:clrMapOvr>
    <a:masterClrMapping/>
  </p:clrMapOvr>
  <p:transition spd="slow"/>
</p:sldLayout>
</file>

<file path=ppt/slideLayouts/slideLayout13.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3" name="Rectangle 7"/>
          <p:cNvSpPr/>
          <p:nvPr userDrawn="1"/>
        </p:nvSpPr>
        <p:spPr bwMode="auto">
          <a:xfrm>
            <a:off x="2360613" y="6634163"/>
            <a:ext cx="6784975" cy="228600"/>
          </a:xfrm>
          <a:prstGeom prst="rect">
            <a:avLst/>
          </a:prstGeom>
          <a:solidFill>
            <a:schemeClr val="accent3"/>
          </a:solidFill>
          <a:ln w="9525" cap="flat" cmpd="sng" algn="ctr">
            <a:noFill/>
            <a:prstDash val="solid"/>
            <a:round/>
            <a:headEnd type="none" w="med" len="med"/>
            <a:tailEnd type="none" w="med" len="med"/>
          </a:ln>
          <a:effectLst/>
        </p:spPr>
        <p:txBody>
          <a:bodyPr/>
          <a:lstStyle/>
          <a:p>
            <a:pPr eaLnBrk="0" fontAlgn="auto" hangingPunct="0">
              <a:spcBef>
                <a:spcPts val="0"/>
              </a:spcBef>
              <a:spcAft>
                <a:spcPts val="0"/>
              </a:spcAft>
              <a:defRPr/>
            </a:pPr>
            <a:endParaRPr lang="en-US" dirty="0"/>
          </a:p>
        </p:txBody>
      </p:sp>
      <p:sp>
        <p:nvSpPr>
          <p:cNvPr id="4" name="Rectangle 8"/>
          <p:cNvSpPr/>
          <p:nvPr userDrawn="1"/>
        </p:nvSpPr>
        <p:spPr bwMode="auto">
          <a:xfrm>
            <a:off x="0" y="6634163"/>
            <a:ext cx="2333625" cy="228600"/>
          </a:xfrm>
          <a:prstGeom prst="rect">
            <a:avLst/>
          </a:prstGeom>
          <a:solidFill>
            <a:schemeClr val="accent3"/>
          </a:solidFill>
          <a:ln w="9525" cap="flat" cmpd="sng" algn="ctr">
            <a:noFill/>
            <a:prstDash val="solid"/>
            <a:round/>
            <a:headEnd type="none" w="med" len="med"/>
            <a:tailEnd type="none" w="med" len="med"/>
          </a:ln>
          <a:effectLst/>
        </p:spPr>
        <p:txBody>
          <a:bodyPr/>
          <a:lstStyle/>
          <a:p>
            <a:pPr eaLnBrk="0" fontAlgn="auto" hangingPunct="0">
              <a:spcBef>
                <a:spcPts val="0"/>
              </a:spcBef>
              <a:spcAft>
                <a:spcPts val="0"/>
              </a:spcAft>
              <a:defRPr/>
            </a:pPr>
            <a:endParaRPr lang="en-US" dirty="0"/>
          </a:p>
        </p:txBody>
      </p:sp>
      <p:sp>
        <p:nvSpPr>
          <p:cNvPr id="5" name="Rectangle 235"/>
          <p:cNvSpPr>
            <a:spLocks noChangeArrowheads="1"/>
          </p:cNvSpPr>
          <p:nvPr/>
        </p:nvSpPr>
        <p:spPr bwMode="auto">
          <a:xfrm>
            <a:off x="2386013" y="6635750"/>
            <a:ext cx="6600825" cy="211138"/>
          </a:xfrm>
          <a:prstGeom prst="rect">
            <a:avLst/>
          </a:prstGeom>
          <a:noFill/>
          <a:ln w="9525" algn="ctr">
            <a:noFill/>
            <a:miter lim="800000"/>
            <a:headEnd/>
            <a:tailEnd/>
          </a:ln>
          <a:effectLst/>
        </p:spPr>
        <p:txBody>
          <a:bodyPr/>
          <a:lstStyle/>
          <a:p>
            <a:pPr marL="171450" indent="-171450" algn="r" eaLnBrk="0" fontAlgn="auto" hangingPunct="0">
              <a:lnSpc>
                <a:spcPct val="90000"/>
              </a:lnSpc>
              <a:spcBef>
                <a:spcPts val="0"/>
              </a:spcBef>
              <a:spcAft>
                <a:spcPts val="0"/>
              </a:spcAft>
              <a:defRPr/>
            </a:pPr>
            <a:r>
              <a:rPr lang="en-US" sz="1200" b="1" dirty="0">
                <a:solidFill>
                  <a:schemeClr val="bg1"/>
                </a:solidFill>
                <a:latin typeface="+mn-lt"/>
                <a:ea typeface="Rod"/>
                <a:cs typeface="Rod"/>
              </a:rPr>
              <a:t>Department of Energy  •  Office of Science  •  Biological and Environmental Research</a:t>
            </a:r>
          </a:p>
        </p:txBody>
      </p:sp>
      <p:sp>
        <p:nvSpPr>
          <p:cNvPr id="6" name="Rectangle 235"/>
          <p:cNvSpPr>
            <a:spLocks noChangeArrowheads="1"/>
          </p:cNvSpPr>
          <p:nvPr userDrawn="1"/>
        </p:nvSpPr>
        <p:spPr bwMode="auto">
          <a:xfrm>
            <a:off x="-34925" y="6646863"/>
            <a:ext cx="2320925" cy="274637"/>
          </a:xfrm>
          <a:prstGeom prst="rect">
            <a:avLst/>
          </a:prstGeom>
          <a:noFill/>
          <a:ln w="9525" algn="ctr">
            <a:noFill/>
            <a:miter lim="800000"/>
            <a:headEnd/>
            <a:tailEnd/>
          </a:ln>
          <a:effectLst/>
        </p:spPr>
        <p:txBody>
          <a:bodyPr/>
          <a:lstStyle/>
          <a:p>
            <a:pPr marL="171450" indent="-171450" eaLnBrk="0" fontAlgn="auto" hangingPunct="0">
              <a:lnSpc>
                <a:spcPct val="90000"/>
              </a:lnSpc>
              <a:spcBef>
                <a:spcPts val="0"/>
              </a:spcBef>
              <a:spcAft>
                <a:spcPts val="0"/>
              </a:spcAft>
              <a:defRPr/>
            </a:pPr>
            <a:r>
              <a:rPr lang="en-US" sz="1200" b="1" dirty="0" smtClean="0">
                <a:solidFill>
                  <a:schemeClr val="bg1"/>
                </a:solidFill>
                <a:latin typeface="+mn-lt"/>
                <a:ea typeface="Rod"/>
                <a:cs typeface="Rod"/>
              </a:rPr>
              <a:t>	BERAC October 2011</a:t>
            </a:r>
            <a:endParaRPr lang="en-US" sz="1200" b="1" dirty="0">
              <a:solidFill>
                <a:schemeClr val="bg1"/>
              </a:solidFill>
              <a:latin typeface="+mn-lt"/>
              <a:ea typeface="Rod"/>
              <a:cs typeface="Rod"/>
            </a:endParaRPr>
          </a:p>
        </p:txBody>
      </p:sp>
      <p:sp>
        <p:nvSpPr>
          <p:cNvPr id="2" name="Content Placeholder 1"/>
          <p:cNvSpPr>
            <a:spLocks noGrp="1"/>
          </p:cNvSpPr>
          <p:nvPr>
            <p:ph/>
          </p:nvPr>
        </p:nvSpPr>
        <p:spPr>
          <a:xfrm>
            <a:off x="457200" y="381000"/>
            <a:ext cx="8229600" cy="5745163"/>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Ovr>
    <a:masterClrMapping/>
  </p:clrMapOvr>
  <p:transition spd="slow"/>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4" name="Rectangle 8"/>
          <p:cNvSpPr/>
          <p:nvPr userDrawn="1"/>
        </p:nvSpPr>
        <p:spPr bwMode="auto">
          <a:xfrm>
            <a:off x="0" y="6634163"/>
            <a:ext cx="2333625" cy="228600"/>
          </a:xfrm>
          <a:prstGeom prst="rect">
            <a:avLst/>
          </a:prstGeom>
          <a:solidFill>
            <a:schemeClr val="accent3"/>
          </a:solidFill>
          <a:ln w="9525" cap="flat" cmpd="sng" algn="ctr">
            <a:noFill/>
            <a:prstDash val="solid"/>
            <a:round/>
            <a:headEnd type="none" w="med" len="med"/>
            <a:tailEnd type="none" w="med" len="med"/>
          </a:ln>
          <a:effectLst/>
        </p:spPr>
        <p:txBody>
          <a:bodyPr/>
          <a:lstStyle/>
          <a:p>
            <a:pPr eaLnBrk="0" fontAlgn="auto" hangingPunct="0">
              <a:spcBef>
                <a:spcPts val="0"/>
              </a:spcBef>
              <a:spcAft>
                <a:spcPts val="0"/>
              </a:spcAft>
              <a:defRPr/>
            </a:pPr>
            <a:endParaRPr lang="en-US" dirty="0"/>
          </a:p>
        </p:txBody>
      </p:sp>
      <p:sp>
        <p:nvSpPr>
          <p:cNvPr id="5" name="Rectangle 235"/>
          <p:cNvSpPr>
            <a:spLocks noChangeArrowheads="1"/>
          </p:cNvSpPr>
          <p:nvPr userDrawn="1"/>
        </p:nvSpPr>
        <p:spPr bwMode="auto">
          <a:xfrm>
            <a:off x="-34925" y="6646863"/>
            <a:ext cx="2320925" cy="274637"/>
          </a:xfrm>
          <a:prstGeom prst="rect">
            <a:avLst/>
          </a:prstGeom>
          <a:noFill/>
          <a:ln w="9525" algn="ctr">
            <a:noFill/>
            <a:miter lim="800000"/>
            <a:headEnd/>
            <a:tailEnd/>
          </a:ln>
          <a:effectLst/>
        </p:spPr>
        <p:txBody>
          <a:bodyPr/>
          <a:lstStyle/>
          <a:p>
            <a:pPr marL="171450" indent="-171450" eaLnBrk="0" fontAlgn="auto" hangingPunct="0">
              <a:lnSpc>
                <a:spcPct val="90000"/>
              </a:lnSpc>
              <a:spcBef>
                <a:spcPts val="0"/>
              </a:spcBef>
              <a:spcAft>
                <a:spcPts val="0"/>
              </a:spcAft>
              <a:defRPr/>
            </a:pPr>
            <a:r>
              <a:rPr lang="en-US" sz="1000" b="0" dirty="0">
                <a:solidFill>
                  <a:schemeClr val="bg1"/>
                </a:solidFill>
                <a:latin typeface="+mn-lt"/>
                <a:ea typeface="Rod"/>
                <a:cs typeface="Rod"/>
              </a:rPr>
              <a:t>	</a:t>
            </a:r>
            <a:r>
              <a:rPr lang="en-US" sz="1200" b="1" dirty="0" smtClean="0">
                <a:solidFill>
                  <a:schemeClr val="bg1"/>
                </a:solidFill>
                <a:latin typeface="+mn-lt"/>
                <a:ea typeface="Rod"/>
                <a:cs typeface="Rod"/>
              </a:rPr>
              <a:t>BERAC</a:t>
            </a:r>
            <a:r>
              <a:rPr lang="en-US" sz="1200" b="1" baseline="0" dirty="0" smtClean="0">
                <a:solidFill>
                  <a:schemeClr val="bg1"/>
                </a:solidFill>
                <a:latin typeface="+mn-lt"/>
                <a:ea typeface="Rod"/>
                <a:cs typeface="Rod"/>
              </a:rPr>
              <a:t> October </a:t>
            </a:r>
            <a:r>
              <a:rPr lang="en-US" sz="1200" b="1" dirty="0" smtClean="0">
                <a:solidFill>
                  <a:schemeClr val="bg1"/>
                </a:solidFill>
                <a:latin typeface="+mn-lt"/>
                <a:ea typeface="Rod"/>
                <a:cs typeface="Rod"/>
              </a:rPr>
              <a:t>2011</a:t>
            </a:r>
            <a:endParaRPr lang="en-US" sz="1200" b="1" dirty="0">
              <a:solidFill>
                <a:schemeClr val="bg1"/>
              </a:solidFill>
              <a:latin typeface="+mn-lt"/>
              <a:ea typeface="Rod"/>
              <a:cs typeface="Rod"/>
            </a:endParaRPr>
          </a:p>
        </p:txBody>
      </p:sp>
      <p:sp>
        <p:nvSpPr>
          <p:cNvPr id="6" name="Rectangle 7"/>
          <p:cNvSpPr/>
          <p:nvPr userDrawn="1"/>
        </p:nvSpPr>
        <p:spPr bwMode="auto">
          <a:xfrm>
            <a:off x="2360613" y="6634163"/>
            <a:ext cx="6784975" cy="228600"/>
          </a:xfrm>
          <a:prstGeom prst="rect">
            <a:avLst/>
          </a:prstGeom>
          <a:solidFill>
            <a:schemeClr val="accent3"/>
          </a:solidFill>
          <a:ln w="9525" cap="flat" cmpd="sng" algn="ctr">
            <a:noFill/>
            <a:prstDash val="solid"/>
            <a:round/>
            <a:headEnd type="none" w="med" len="med"/>
            <a:tailEnd type="none" w="med" len="med"/>
          </a:ln>
          <a:effectLst/>
        </p:spPr>
        <p:txBody>
          <a:bodyPr/>
          <a:lstStyle/>
          <a:p>
            <a:pPr eaLnBrk="0" fontAlgn="auto" hangingPunct="0">
              <a:spcBef>
                <a:spcPts val="0"/>
              </a:spcBef>
              <a:spcAft>
                <a:spcPts val="0"/>
              </a:spcAft>
              <a:defRPr/>
            </a:pPr>
            <a:endParaRPr lang="en-US" dirty="0"/>
          </a:p>
        </p:txBody>
      </p:sp>
      <p:sp>
        <p:nvSpPr>
          <p:cNvPr id="7" name="Rectangle 235"/>
          <p:cNvSpPr>
            <a:spLocks noChangeArrowheads="1"/>
          </p:cNvSpPr>
          <p:nvPr userDrawn="1"/>
        </p:nvSpPr>
        <p:spPr bwMode="auto">
          <a:xfrm>
            <a:off x="2398713" y="6646863"/>
            <a:ext cx="6588125" cy="211137"/>
          </a:xfrm>
          <a:prstGeom prst="rect">
            <a:avLst/>
          </a:prstGeom>
          <a:noFill/>
          <a:ln w="9525" algn="ctr">
            <a:noFill/>
            <a:miter lim="800000"/>
            <a:headEnd/>
            <a:tailEnd/>
          </a:ln>
          <a:effectLst/>
        </p:spPr>
        <p:txBody>
          <a:bodyPr/>
          <a:lstStyle/>
          <a:p>
            <a:pPr marL="171450" indent="-171450" algn="r" eaLnBrk="0" fontAlgn="auto" hangingPunct="0">
              <a:lnSpc>
                <a:spcPct val="90000"/>
              </a:lnSpc>
              <a:spcBef>
                <a:spcPts val="0"/>
              </a:spcBef>
              <a:spcAft>
                <a:spcPts val="0"/>
              </a:spcAft>
              <a:defRPr/>
            </a:pPr>
            <a:r>
              <a:rPr lang="en-US" sz="1200" b="1" dirty="0">
                <a:solidFill>
                  <a:schemeClr val="bg1"/>
                </a:solidFill>
                <a:latin typeface="+mn-lt"/>
                <a:ea typeface="Rod"/>
                <a:cs typeface="Rod"/>
              </a:rPr>
              <a:t>Department of Energy  •  Office of Science  •  Biological and Environmental Research</a:t>
            </a:r>
          </a:p>
        </p:txBody>
      </p:sp>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smtClean="0"/>
              <a:t>Fifth level</a:t>
            </a:r>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10571CDD-B7EC-414F-BC20-AC88F16F409B}" type="slidenum">
              <a:rPr lang="en-US"/>
              <a:pPr>
                <a:defRPr/>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5" name="Rectangle 8"/>
          <p:cNvSpPr/>
          <p:nvPr userDrawn="1"/>
        </p:nvSpPr>
        <p:spPr bwMode="auto">
          <a:xfrm>
            <a:off x="0" y="6634163"/>
            <a:ext cx="2333625" cy="228600"/>
          </a:xfrm>
          <a:prstGeom prst="rect">
            <a:avLst/>
          </a:prstGeom>
          <a:solidFill>
            <a:schemeClr val="accent3"/>
          </a:solidFill>
          <a:ln w="9525" cap="flat" cmpd="sng" algn="ctr">
            <a:noFill/>
            <a:prstDash val="solid"/>
            <a:round/>
            <a:headEnd type="none" w="med" len="med"/>
            <a:tailEnd type="none" w="med" len="med"/>
          </a:ln>
          <a:effectLst/>
        </p:spPr>
        <p:txBody>
          <a:bodyPr/>
          <a:lstStyle/>
          <a:p>
            <a:pPr eaLnBrk="0" fontAlgn="auto" hangingPunct="0">
              <a:spcBef>
                <a:spcPts val="0"/>
              </a:spcBef>
              <a:spcAft>
                <a:spcPts val="0"/>
              </a:spcAft>
              <a:defRPr/>
            </a:pPr>
            <a:endParaRPr lang="en-US" dirty="0"/>
          </a:p>
        </p:txBody>
      </p:sp>
      <p:sp>
        <p:nvSpPr>
          <p:cNvPr id="6" name="Rectangle 5"/>
          <p:cNvSpPr/>
          <p:nvPr userDrawn="1"/>
        </p:nvSpPr>
        <p:spPr bwMode="auto">
          <a:xfrm>
            <a:off x="2360613" y="6634163"/>
            <a:ext cx="6784975" cy="228600"/>
          </a:xfrm>
          <a:prstGeom prst="rect">
            <a:avLst/>
          </a:prstGeom>
          <a:solidFill>
            <a:schemeClr val="accent3"/>
          </a:solidFill>
          <a:ln w="9525" cap="flat" cmpd="sng" algn="ctr">
            <a:noFill/>
            <a:prstDash val="solid"/>
            <a:round/>
            <a:headEnd type="none" w="med" len="med"/>
            <a:tailEnd type="none" w="med" len="med"/>
          </a:ln>
          <a:effectLst/>
        </p:spPr>
        <p:txBody>
          <a:bodyPr/>
          <a:lstStyle/>
          <a:p>
            <a:pPr eaLnBrk="0" fontAlgn="auto" hangingPunct="0">
              <a:spcBef>
                <a:spcPts val="0"/>
              </a:spcBef>
              <a:spcAft>
                <a:spcPts val="0"/>
              </a:spcAft>
              <a:defRPr/>
            </a:pPr>
            <a:endParaRPr lang="en-US" dirty="0"/>
          </a:p>
        </p:txBody>
      </p:sp>
      <p:sp>
        <p:nvSpPr>
          <p:cNvPr id="7" name="Rectangle 235"/>
          <p:cNvSpPr>
            <a:spLocks noChangeArrowheads="1"/>
          </p:cNvSpPr>
          <p:nvPr userDrawn="1"/>
        </p:nvSpPr>
        <p:spPr bwMode="auto">
          <a:xfrm>
            <a:off x="2398713" y="6646863"/>
            <a:ext cx="6588125" cy="211137"/>
          </a:xfrm>
          <a:prstGeom prst="rect">
            <a:avLst/>
          </a:prstGeom>
          <a:noFill/>
          <a:ln w="9525" algn="ctr">
            <a:noFill/>
            <a:miter lim="800000"/>
            <a:headEnd/>
            <a:tailEnd/>
          </a:ln>
          <a:effectLst/>
        </p:spPr>
        <p:txBody>
          <a:bodyPr/>
          <a:lstStyle/>
          <a:p>
            <a:pPr marL="171450" indent="-171450" algn="r" eaLnBrk="0" fontAlgn="auto" hangingPunct="0">
              <a:lnSpc>
                <a:spcPct val="90000"/>
              </a:lnSpc>
              <a:spcBef>
                <a:spcPts val="0"/>
              </a:spcBef>
              <a:spcAft>
                <a:spcPts val="0"/>
              </a:spcAft>
              <a:defRPr/>
            </a:pPr>
            <a:r>
              <a:rPr lang="en-US" sz="1200" b="1" dirty="0">
                <a:solidFill>
                  <a:schemeClr val="bg1"/>
                </a:solidFill>
                <a:latin typeface="+mn-lt"/>
                <a:ea typeface="Rod"/>
                <a:cs typeface="Rod"/>
              </a:rPr>
              <a:t>Department of Energy  •  Office of Science  •  Biological and Environmental Research</a:t>
            </a:r>
          </a:p>
        </p:txBody>
      </p:sp>
      <p:sp>
        <p:nvSpPr>
          <p:cNvPr id="8" name="Rectangle 235"/>
          <p:cNvSpPr>
            <a:spLocks noChangeArrowheads="1"/>
          </p:cNvSpPr>
          <p:nvPr userDrawn="1"/>
        </p:nvSpPr>
        <p:spPr bwMode="auto">
          <a:xfrm>
            <a:off x="-34925" y="6646863"/>
            <a:ext cx="2320925" cy="274637"/>
          </a:xfrm>
          <a:prstGeom prst="rect">
            <a:avLst/>
          </a:prstGeom>
          <a:noFill/>
          <a:ln w="9525" algn="ctr">
            <a:noFill/>
            <a:miter lim="800000"/>
            <a:headEnd/>
            <a:tailEnd/>
          </a:ln>
          <a:effectLst/>
        </p:spPr>
        <p:txBody>
          <a:bodyPr/>
          <a:lstStyle/>
          <a:p>
            <a:pPr marL="171450" indent="-171450" eaLnBrk="0" fontAlgn="auto" hangingPunct="0">
              <a:lnSpc>
                <a:spcPct val="90000"/>
              </a:lnSpc>
              <a:spcBef>
                <a:spcPts val="0"/>
              </a:spcBef>
              <a:spcAft>
                <a:spcPts val="0"/>
              </a:spcAft>
              <a:defRPr/>
            </a:pPr>
            <a:fld id="{C0BFDF7F-2091-42BD-85DF-1CF805A99A6D}" type="slidenum">
              <a:rPr lang="en-US" sz="1000">
                <a:solidFill>
                  <a:schemeClr val="bg1"/>
                </a:solidFill>
                <a:latin typeface="+mn-lt"/>
                <a:ea typeface="Rod"/>
                <a:cs typeface="Rod"/>
              </a:rPr>
              <a:pPr marL="171450" indent="-171450" eaLnBrk="0" fontAlgn="auto" hangingPunct="0">
                <a:lnSpc>
                  <a:spcPct val="90000"/>
                </a:lnSpc>
                <a:spcBef>
                  <a:spcPts val="0"/>
                </a:spcBef>
                <a:spcAft>
                  <a:spcPts val="0"/>
                </a:spcAft>
                <a:defRPr/>
              </a:pPr>
              <a:t>‹#›</a:t>
            </a:fld>
            <a:r>
              <a:rPr lang="en-US" sz="1000" dirty="0">
                <a:solidFill>
                  <a:schemeClr val="bg1"/>
                </a:solidFill>
                <a:latin typeface="+mn-lt"/>
                <a:ea typeface="Rod"/>
                <a:cs typeface="Rod"/>
              </a:rPr>
              <a:t>	 </a:t>
            </a:r>
            <a:r>
              <a:rPr lang="en-US" sz="1200" b="1" dirty="0">
                <a:solidFill>
                  <a:schemeClr val="bg1"/>
                </a:solidFill>
                <a:latin typeface="+mn-lt"/>
                <a:ea typeface="Rod"/>
                <a:cs typeface="Rod"/>
              </a:rPr>
              <a:t>BERAC  February 2010</a:t>
            </a:r>
          </a:p>
        </p:txBody>
      </p:sp>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9" name="Date Placeholder 4"/>
          <p:cNvSpPr>
            <a:spLocks noGrp="1"/>
          </p:cNvSpPr>
          <p:nvPr>
            <p:ph type="dt" sz="half" idx="10"/>
          </p:nvPr>
        </p:nvSpPr>
        <p:spPr/>
        <p:txBody>
          <a:bodyPr/>
          <a:lstStyle>
            <a:lvl1pPr>
              <a:defRPr/>
            </a:lvl1pPr>
          </a:lstStyle>
          <a:p>
            <a:pPr>
              <a:defRPr/>
            </a:pPr>
            <a:endParaRPr lang="en-US" dirty="0"/>
          </a:p>
        </p:txBody>
      </p:sp>
      <p:sp>
        <p:nvSpPr>
          <p:cNvPr id="10" name="Footer Placeholder 5"/>
          <p:cNvSpPr>
            <a:spLocks noGrp="1"/>
          </p:cNvSpPr>
          <p:nvPr>
            <p:ph type="ftr" sz="quarter" idx="11"/>
          </p:nvPr>
        </p:nvSpPr>
        <p:spPr/>
        <p:txBody>
          <a:bodyPr/>
          <a:lstStyle>
            <a:lvl1pPr>
              <a:defRPr/>
            </a:lvl1pPr>
          </a:lstStyle>
          <a:p>
            <a:pPr>
              <a:defRPr/>
            </a:pPr>
            <a:endParaRPr lang="en-US" dirty="0"/>
          </a:p>
        </p:txBody>
      </p:sp>
      <p:sp>
        <p:nvSpPr>
          <p:cNvPr id="11" name="Slide Number Placeholder 6"/>
          <p:cNvSpPr>
            <a:spLocks noGrp="1"/>
          </p:cNvSpPr>
          <p:nvPr>
            <p:ph type="sldNum" sz="quarter" idx="12"/>
          </p:nvPr>
        </p:nvSpPr>
        <p:spPr/>
        <p:txBody>
          <a:bodyPr/>
          <a:lstStyle>
            <a:lvl1pPr>
              <a:defRPr/>
            </a:lvl1pPr>
          </a:lstStyle>
          <a:p>
            <a:pPr>
              <a:defRPr/>
            </a:pPr>
            <a:fld id="{531FA98C-247A-46F9-A17E-E1108870C462}" type="slidenum">
              <a:rPr lang="en-US"/>
              <a:pPr>
                <a:defRPr/>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endParaRPr lang="en-US" dirty="0"/>
          </a:p>
        </p:txBody>
      </p:sp>
      <p:sp>
        <p:nvSpPr>
          <p:cNvPr id="8" name="Footer Placeholder 4"/>
          <p:cNvSpPr>
            <a:spLocks noGrp="1"/>
          </p:cNvSpPr>
          <p:nvPr>
            <p:ph type="ftr" sz="quarter" idx="11"/>
          </p:nvPr>
        </p:nvSpPr>
        <p:spPr/>
        <p:txBody>
          <a:bodyPr/>
          <a:lstStyle>
            <a:lvl1pPr>
              <a:defRPr/>
            </a:lvl1pPr>
          </a:lstStyle>
          <a:p>
            <a:pPr>
              <a:defRPr/>
            </a:pPr>
            <a:endParaRPr lang="en-US" dirty="0"/>
          </a:p>
        </p:txBody>
      </p:sp>
      <p:sp>
        <p:nvSpPr>
          <p:cNvPr id="9" name="Slide Number Placeholder 5"/>
          <p:cNvSpPr>
            <a:spLocks noGrp="1"/>
          </p:cNvSpPr>
          <p:nvPr>
            <p:ph type="sldNum" sz="quarter" idx="12"/>
          </p:nvPr>
        </p:nvSpPr>
        <p:spPr/>
        <p:txBody>
          <a:bodyPr/>
          <a:lstStyle>
            <a:lvl1pPr>
              <a:defRPr/>
            </a:lvl1pPr>
          </a:lstStyle>
          <a:p>
            <a:pPr>
              <a:defRPr/>
            </a:pPr>
            <a:fld id="{015332B0-6110-410B-9E53-9710875950EE}" type="slidenum">
              <a:rPr lang="en-US"/>
              <a:pPr>
                <a:defRPr/>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endParaRPr lang="en-US" dirty="0"/>
          </a:p>
        </p:txBody>
      </p:sp>
      <p:sp>
        <p:nvSpPr>
          <p:cNvPr id="4" name="Footer Placeholder 4"/>
          <p:cNvSpPr>
            <a:spLocks noGrp="1"/>
          </p:cNvSpPr>
          <p:nvPr>
            <p:ph type="ftr" sz="quarter" idx="11"/>
          </p:nvPr>
        </p:nvSpPr>
        <p:spPr/>
        <p:txBody>
          <a:bodyPr/>
          <a:lstStyle>
            <a:lvl1pPr>
              <a:defRPr/>
            </a:lvl1pPr>
          </a:lstStyle>
          <a:p>
            <a:pPr>
              <a:defRPr/>
            </a:pPr>
            <a:endParaRPr lang="en-US" dirty="0"/>
          </a:p>
        </p:txBody>
      </p:sp>
      <p:sp>
        <p:nvSpPr>
          <p:cNvPr id="5" name="Slide Number Placeholder 5"/>
          <p:cNvSpPr>
            <a:spLocks noGrp="1"/>
          </p:cNvSpPr>
          <p:nvPr>
            <p:ph type="sldNum" sz="quarter" idx="12"/>
          </p:nvPr>
        </p:nvSpPr>
        <p:spPr/>
        <p:txBody>
          <a:bodyPr/>
          <a:lstStyle>
            <a:lvl1pPr>
              <a:defRPr/>
            </a:lvl1pPr>
          </a:lstStyle>
          <a:p>
            <a:pPr>
              <a:defRPr/>
            </a:pPr>
            <a:fld id="{2A7A0415-386A-4E84-B7C8-D558A72B042F}" type="slidenum">
              <a:rPr lang="en-US"/>
              <a:pPr>
                <a:defRPr/>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endParaRPr lang="en-US" dirty="0"/>
          </a:p>
        </p:txBody>
      </p:sp>
      <p:sp>
        <p:nvSpPr>
          <p:cNvPr id="3" name="Footer Placeholder 4"/>
          <p:cNvSpPr>
            <a:spLocks noGrp="1"/>
          </p:cNvSpPr>
          <p:nvPr>
            <p:ph type="ftr" sz="quarter" idx="11"/>
          </p:nvPr>
        </p:nvSpPr>
        <p:spPr/>
        <p:txBody>
          <a:bodyPr/>
          <a:lstStyle>
            <a:lvl1pPr>
              <a:defRPr/>
            </a:lvl1pPr>
          </a:lstStyle>
          <a:p>
            <a:pPr>
              <a:defRPr/>
            </a:pPr>
            <a:endParaRPr lang="en-US" dirty="0"/>
          </a:p>
        </p:txBody>
      </p:sp>
      <p:sp>
        <p:nvSpPr>
          <p:cNvPr id="4" name="Slide Number Placeholder 5"/>
          <p:cNvSpPr>
            <a:spLocks noGrp="1"/>
          </p:cNvSpPr>
          <p:nvPr>
            <p:ph type="sldNum" sz="quarter" idx="12"/>
          </p:nvPr>
        </p:nvSpPr>
        <p:spPr/>
        <p:txBody>
          <a:bodyPr/>
          <a:lstStyle>
            <a:lvl1pPr>
              <a:defRPr/>
            </a:lvl1pPr>
          </a:lstStyle>
          <a:p>
            <a:pPr>
              <a:defRPr/>
            </a:pPr>
            <a:fld id="{31782F2B-438B-40BD-A6C3-DEF1FBC8DF24}" type="slidenum">
              <a:rPr lang="en-US"/>
              <a:pPr>
                <a:defRPr/>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dirty="0"/>
          </a:p>
        </p:txBody>
      </p:sp>
      <p:sp>
        <p:nvSpPr>
          <p:cNvPr id="7" name="Slide Number Placeholder 5"/>
          <p:cNvSpPr>
            <a:spLocks noGrp="1"/>
          </p:cNvSpPr>
          <p:nvPr>
            <p:ph type="sldNum" sz="quarter" idx="12"/>
          </p:nvPr>
        </p:nvSpPr>
        <p:spPr/>
        <p:txBody>
          <a:bodyPr/>
          <a:lstStyle>
            <a:lvl1pPr>
              <a:defRPr/>
            </a:lvl1pPr>
          </a:lstStyle>
          <a:p>
            <a:pPr>
              <a:defRPr/>
            </a:pPr>
            <a:fld id="{CCC5EDF1-C7B3-4B42-99FA-DF54A8A4BEDF}" type="slidenum">
              <a:rPr lang="en-US"/>
              <a:pPr>
                <a:defRPr/>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dirty="0"/>
          </a:p>
        </p:txBody>
      </p:sp>
      <p:sp>
        <p:nvSpPr>
          <p:cNvPr id="7" name="Slide Number Placeholder 5"/>
          <p:cNvSpPr>
            <a:spLocks noGrp="1"/>
          </p:cNvSpPr>
          <p:nvPr>
            <p:ph type="sldNum" sz="quarter" idx="12"/>
          </p:nvPr>
        </p:nvSpPr>
        <p:spPr/>
        <p:txBody>
          <a:bodyPr/>
          <a:lstStyle>
            <a:lvl1pPr>
              <a:defRPr/>
            </a:lvl1pPr>
          </a:lstStyle>
          <a:p>
            <a:pPr>
              <a:defRPr/>
            </a:pPr>
            <a:fld id="{C34E6DEE-BA9B-40C7-A739-D843384E3F0B}" type="slidenum">
              <a:rPr lang="en-US"/>
              <a:pPr>
                <a:defRPr/>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defRPr>
            </a:lvl1pPr>
          </a:lstStyle>
          <a:p>
            <a:pPr>
              <a:defRPr/>
            </a:pPr>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defRPr>
            </a:lvl1pPr>
          </a:lstStyle>
          <a:p>
            <a:pPr>
              <a:defRPr/>
            </a:pPr>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defRPr>
            </a:lvl1pPr>
          </a:lstStyle>
          <a:p>
            <a:pPr>
              <a:defRPr/>
            </a:pPr>
            <a:fld id="{ECD4BD2A-A61B-43C4-A97F-6D47483509E7}" type="slidenum">
              <a:rPr lang="en-US"/>
              <a:pPr>
                <a:defRPr/>
              </a:pPr>
              <a:t>‹#›</a:t>
            </a:fld>
            <a:endParaRPr lang="en-US" dirty="0"/>
          </a:p>
        </p:txBody>
      </p:sp>
    </p:spTree>
  </p:cSld>
  <p:clrMap bg1="lt1" tx1="dk1" bg2="lt2" tx2="dk2" accent1="accent1" accent2="accent2" accent3="accent3" accent4="accent4" accent5="accent5" accent6="accent6" hlink="hlink" folHlink="folHlink"/>
  <p:sldLayoutIdLst>
    <p:sldLayoutId id="2147484078" r:id="rId1"/>
    <p:sldLayoutId id="2147484087" r:id="rId2"/>
    <p:sldLayoutId id="2147484079" r:id="rId3"/>
    <p:sldLayoutId id="2147484088" r:id="rId4"/>
    <p:sldLayoutId id="2147484080" r:id="rId5"/>
    <p:sldLayoutId id="2147484081" r:id="rId6"/>
    <p:sldLayoutId id="2147484082" r:id="rId7"/>
    <p:sldLayoutId id="2147484083" r:id="rId8"/>
    <p:sldLayoutId id="2147484084" r:id="rId9"/>
    <p:sldLayoutId id="2147484085" r:id="rId10"/>
    <p:sldLayoutId id="2147484086" r:id="rId11"/>
    <p:sldLayoutId id="2147484091" r:id="rId12"/>
    <p:sldLayoutId id="2147484092" r:id="rId13"/>
  </p:sldLayoutIdLst>
  <p:hf sldNum="0" hdr="0" ft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notesSlide" Target="../notesSlides/notesSlide6.xml"/><Relationship Id="rId1" Type="http://schemas.openxmlformats.org/officeDocument/2006/relationships/slideLayout" Target="../slideLayouts/slideLayout13.xml"/><Relationship Id="rId6" Type="http://schemas.openxmlformats.org/officeDocument/2006/relationships/image" Target="../media/image43.jpeg"/><Relationship Id="rId5" Type="http://schemas.openxmlformats.org/officeDocument/2006/relationships/image" Target="../media/image42.jpeg"/><Relationship Id="rId4" Type="http://schemas.openxmlformats.org/officeDocument/2006/relationships/image" Target="../media/image41.jpe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13.xml"/><Relationship Id="rId1" Type="http://schemas.openxmlformats.org/officeDocument/2006/relationships/vmlDrawing" Target="../drawings/vmlDrawing1.v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8" Type="http://schemas.openxmlformats.org/officeDocument/2006/relationships/image" Target="../media/image14.jpeg"/><Relationship Id="rId13" Type="http://schemas.openxmlformats.org/officeDocument/2006/relationships/image" Target="../media/image19.jpeg"/><Relationship Id="rId18" Type="http://schemas.openxmlformats.org/officeDocument/2006/relationships/image" Target="../media/image24.tiff"/><Relationship Id="rId26" Type="http://schemas.openxmlformats.org/officeDocument/2006/relationships/image" Target="../media/image32.jpeg"/><Relationship Id="rId3" Type="http://schemas.openxmlformats.org/officeDocument/2006/relationships/image" Target="../media/image9.jpeg"/><Relationship Id="rId21" Type="http://schemas.openxmlformats.org/officeDocument/2006/relationships/image" Target="../media/image27.jpeg"/><Relationship Id="rId7" Type="http://schemas.openxmlformats.org/officeDocument/2006/relationships/image" Target="../media/image13.jpeg"/><Relationship Id="rId12" Type="http://schemas.openxmlformats.org/officeDocument/2006/relationships/image" Target="../media/image18.jpeg"/><Relationship Id="rId17" Type="http://schemas.openxmlformats.org/officeDocument/2006/relationships/image" Target="../media/image23.gif"/><Relationship Id="rId25" Type="http://schemas.openxmlformats.org/officeDocument/2006/relationships/image" Target="../media/image31.jpeg"/><Relationship Id="rId33" Type="http://schemas.openxmlformats.org/officeDocument/2006/relationships/image" Target="../media/image39.gif"/><Relationship Id="rId2" Type="http://schemas.openxmlformats.org/officeDocument/2006/relationships/notesSlide" Target="../notesSlides/notesSlide4.xml"/><Relationship Id="rId16" Type="http://schemas.openxmlformats.org/officeDocument/2006/relationships/image" Target="../media/image22.jpeg"/><Relationship Id="rId20" Type="http://schemas.openxmlformats.org/officeDocument/2006/relationships/image" Target="../media/image26.jpeg"/><Relationship Id="rId29" Type="http://schemas.openxmlformats.org/officeDocument/2006/relationships/image" Target="../media/image35.jpeg"/><Relationship Id="rId1" Type="http://schemas.openxmlformats.org/officeDocument/2006/relationships/slideLayout" Target="../slideLayouts/slideLayout13.xml"/><Relationship Id="rId6" Type="http://schemas.openxmlformats.org/officeDocument/2006/relationships/image" Target="../media/image12.jpeg"/><Relationship Id="rId11" Type="http://schemas.openxmlformats.org/officeDocument/2006/relationships/image" Target="../media/image17.jpeg"/><Relationship Id="rId24" Type="http://schemas.openxmlformats.org/officeDocument/2006/relationships/image" Target="../media/image30.jpeg"/><Relationship Id="rId32" Type="http://schemas.openxmlformats.org/officeDocument/2006/relationships/image" Target="../media/image38.jpeg"/><Relationship Id="rId5" Type="http://schemas.openxmlformats.org/officeDocument/2006/relationships/image" Target="../media/image11.jpeg"/><Relationship Id="rId15" Type="http://schemas.openxmlformats.org/officeDocument/2006/relationships/image" Target="../media/image21.jpeg"/><Relationship Id="rId23" Type="http://schemas.openxmlformats.org/officeDocument/2006/relationships/image" Target="../media/image29.jpeg"/><Relationship Id="rId28" Type="http://schemas.openxmlformats.org/officeDocument/2006/relationships/image" Target="../media/image34.jpeg"/><Relationship Id="rId10" Type="http://schemas.openxmlformats.org/officeDocument/2006/relationships/image" Target="../media/image16.png"/><Relationship Id="rId19" Type="http://schemas.openxmlformats.org/officeDocument/2006/relationships/image" Target="../media/image25.jpeg"/><Relationship Id="rId31" Type="http://schemas.openxmlformats.org/officeDocument/2006/relationships/image" Target="../media/image37.jpeg"/><Relationship Id="rId4" Type="http://schemas.openxmlformats.org/officeDocument/2006/relationships/image" Target="../media/image10.jpeg"/><Relationship Id="rId9" Type="http://schemas.openxmlformats.org/officeDocument/2006/relationships/image" Target="../media/image15.jpeg"/><Relationship Id="rId14" Type="http://schemas.openxmlformats.org/officeDocument/2006/relationships/image" Target="../media/image20.png"/><Relationship Id="rId22" Type="http://schemas.openxmlformats.org/officeDocument/2006/relationships/image" Target="../media/image28.jpeg"/><Relationship Id="rId27" Type="http://schemas.openxmlformats.org/officeDocument/2006/relationships/image" Target="../media/image33.jpeg"/><Relationship Id="rId30" Type="http://schemas.openxmlformats.org/officeDocument/2006/relationships/image" Target="../media/image36.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a:spLocks noGrp="1"/>
          </p:cNvSpPr>
          <p:nvPr>
            <p:ph type="title"/>
          </p:nvPr>
        </p:nvSpPr>
        <p:spPr>
          <a:xfrm>
            <a:off x="1172496" y="152400"/>
            <a:ext cx="7924800" cy="5638800"/>
          </a:xfrm>
        </p:spPr>
        <p:txBody>
          <a:bodyPr>
            <a:noAutofit/>
          </a:bodyPr>
          <a:lstStyle/>
          <a:p>
            <a:pPr>
              <a:lnSpc>
                <a:spcPct val="150000"/>
              </a:lnSpc>
              <a:spcAft>
                <a:spcPts val="0"/>
              </a:spcAft>
              <a:defRPr/>
            </a:pPr>
            <a:r>
              <a:rPr lang="en-US" sz="3400" b="1" dirty="0" err="1" smtClean="0">
                <a:solidFill>
                  <a:srgbClr val="7030A0"/>
                </a:solidFill>
                <a:latin typeface="Bell MT" pitchFamily="18" charset="0"/>
                <a:cs typeface="Arial" pitchFamily="34" charset="0"/>
              </a:rPr>
              <a:t>DOE-BER</a:t>
            </a:r>
            <a:r>
              <a:rPr lang="en-US" sz="3400" b="1" dirty="0" smtClean="0">
                <a:solidFill>
                  <a:srgbClr val="7030A0"/>
                </a:solidFill>
                <a:latin typeface="Bell MT" pitchFamily="18" charset="0"/>
                <a:cs typeface="Arial" pitchFamily="34" charset="0"/>
              </a:rPr>
              <a:t> </a:t>
            </a:r>
            <a:br>
              <a:rPr lang="en-US" sz="3400" b="1" dirty="0" smtClean="0">
                <a:solidFill>
                  <a:srgbClr val="7030A0"/>
                </a:solidFill>
                <a:latin typeface="Bell MT" pitchFamily="18" charset="0"/>
                <a:cs typeface="Arial" pitchFamily="34" charset="0"/>
              </a:rPr>
            </a:br>
            <a:r>
              <a:rPr lang="en-US" sz="3400" b="1" dirty="0" err="1" smtClean="0">
                <a:solidFill>
                  <a:srgbClr val="7030A0"/>
                </a:solidFill>
                <a:latin typeface="Bell MT" pitchFamily="18" charset="0"/>
                <a:cs typeface="Arial" pitchFamily="34" charset="0"/>
              </a:rPr>
              <a:t>Biosystems</a:t>
            </a:r>
            <a:r>
              <a:rPr lang="en-US" sz="3400" b="1" dirty="0" smtClean="0">
                <a:solidFill>
                  <a:srgbClr val="7030A0"/>
                </a:solidFill>
                <a:latin typeface="Bell MT" pitchFamily="18" charset="0"/>
                <a:cs typeface="Arial" pitchFamily="34" charset="0"/>
              </a:rPr>
              <a:t> </a:t>
            </a:r>
            <a:r>
              <a:rPr lang="en-US" sz="3400" b="1" dirty="0">
                <a:solidFill>
                  <a:srgbClr val="7030A0"/>
                </a:solidFill>
                <a:latin typeface="Bell MT" pitchFamily="18" charset="0"/>
                <a:cs typeface="Arial" pitchFamily="34" charset="0"/>
              </a:rPr>
              <a:t>Design </a:t>
            </a:r>
            <a:r>
              <a:rPr lang="en-US" sz="3400" b="1" dirty="0" smtClean="0">
                <a:solidFill>
                  <a:srgbClr val="7030A0"/>
                </a:solidFill>
                <a:latin typeface="Bell MT" pitchFamily="18" charset="0"/>
                <a:cs typeface="Arial" pitchFamily="34" charset="0"/>
              </a:rPr>
              <a:t>Workshop</a:t>
            </a:r>
            <a:r>
              <a:rPr lang="en-US" sz="3200" b="1" dirty="0" smtClean="0">
                <a:solidFill>
                  <a:srgbClr val="7030A0"/>
                </a:solidFill>
                <a:latin typeface="Modern No. 20" pitchFamily="18" charset="0"/>
                <a:cs typeface="Arial" pitchFamily="34" charset="0"/>
              </a:rPr>
              <a:t/>
            </a:r>
            <a:br>
              <a:rPr lang="en-US" sz="3200" b="1" dirty="0" smtClean="0">
                <a:solidFill>
                  <a:srgbClr val="7030A0"/>
                </a:solidFill>
                <a:latin typeface="Modern No. 20" pitchFamily="18" charset="0"/>
                <a:cs typeface="Arial" pitchFamily="34" charset="0"/>
              </a:rPr>
            </a:br>
            <a:r>
              <a:rPr lang="en-US" sz="3200" b="1" dirty="0" smtClean="0">
                <a:solidFill>
                  <a:srgbClr val="7030A0"/>
                </a:solidFill>
                <a:latin typeface="Arial" pitchFamily="34" charset="0"/>
                <a:cs typeface="Arial" pitchFamily="34" charset="0"/>
              </a:rPr>
              <a:t/>
            </a:r>
            <a:br>
              <a:rPr lang="en-US" sz="3200" b="1" dirty="0" smtClean="0">
                <a:solidFill>
                  <a:srgbClr val="7030A0"/>
                </a:solidFill>
                <a:latin typeface="Arial" pitchFamily="34" charset="0"/>
                <a:cs typeface="Arial" pitchFamily="34" charset="0"/>
              </a:rPr>
            </a:br>
            <a:r>
              <a:rPr lang="en-US" sz="2800" b="0" dirty="0" smtClean="0">
                <a:latin typeface="Arial" pitchFamily="34" charset="0"/>
                <a:cs typeface="Arial" pitchFamily="34" charset="0"/>
              </a:rPr>
              <a:t>Pablo Rabinowicz</a:t>
            </a:r>
            <a:br>
              <a:rPr lang="en-US" sz="2800" b="0" dirty="0" smtClean="0">
                <a:latin typeface="Arial" pitchFamily="34" charset="0"/>
                <a:cs typeface="Arial" pitchFamily="34" charset="0"/>
              </a:rPr>
            </a:br>
            <a:r>
              <a:rPr lang="en-US" sz="2800" b="0" dirty="0" smtClean="0">
                <a:latin typeface="Arial" pitchFamily="34" charset="0"/>
                <a:cs typeface="Arial" pitchFamily="34" charset="0"/>
              </a:rPr>
              <a:t>Program Manager (IPA)</a:t>
            </a:r>
            <a:br>
              <a:rPr lang="en-US" sz="2800" b="0" dirty="0" smtClean="0">
                <a:latin typeface="Arial" pitchFamily="34" charset="0"/>
                <a:cs typeface="Arial" pitchFamily="34" charset="0"/>
              </a:rPr>
            </a:br>
            <a:r>
              <a:rPr lang="en-US" sz="2800" b="0" dirty="0" smtClean="0">
                <a:latin typeface="Arial" pitchFamily="34" charset="0"/>
                <a:cs typeface="Arial" pitchFamily="34" charset="0"/>
              </a:rPr>
              <a:t>Biological Systems Science Division</a:t>
            </a:r>
            <a:r>
              <a:rPr lang="en-US" sz="3200" b="1" dirty="0">
                <a:latin typeface="Arial" pitchFamily="34" charset="0"/>
                <a:cs typeface="Arial" pitchFamily="34" charset="0"/>
              </a:rPr>
              <a:t/>
            </a:r>
            <a:br>
              <a:rPr lang="en-US" sz="3200" b="1" dirty="0">
                <a:latin typeface="Arial" pitchFamily="34" charset="0"/>
                <a:cs typeface="Arial" pitchFamily="34" charset="0"/>
              </a:rPr>
            </a:br>
            <a:endParaRPr lang="en-US" sz="2000" dirty="0">
              <a:latin typeface="Arial" pitchFamily="34" charset="0"/>
              <a:cs typeface="Arial" pitchFamily="34" charset="0"/>
            </a:endParaRPr>
          </a:p>
        </p:txBody>
      </p:sp>
    </p:spTree>
  </p:cSld>
  <p:clrMapOvr>
    <a:masterClrMapping/>
  </p:clrMapOvr>
  <p:transition spd="slow"/>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152400" y="1097116"/>
            <a:ext cx="8991600" cy="5532284"/>
          </a:xfrm>
          <a:prstGeom prst="rect">
            <a:avLst/>
          </a:prstGeom>
          <a:noFill/>
        </p:spPr>
        <p:txBody>
          <a:bodyPr wrap="square" rtlCol="0">
            <a:spAutoFit/>
          </a:bodyPr>
          <a:lstStyle/>
          <a:p>
            <a:r>
              <a:rPr lang="en-US" sz="2400" b="1" dirty="0" smtClean="0"/>
              <a:t>Breakout Session II: Strategies, Methodologies and Approaches for the Design of Biological Systems  </a:t>
            </a:r>
            <a:endParaRPr lang="en-US" sz="2400" dirty="0" smtClean="0"/>
          </a:p>
          <a:p>
            <a:r>
              <a:rPr lang="en-US" sz="1200" dirty="0" smtClean="0"/>
              <a:t> </a:t>
            </a:r>
          </a:p>
          <a:p>
            <a:pPr marL="274320" indent="-457200">
              <a:spcAft>
                <a:spcPts val="300"/>
              </a:spcAft>
            </a:pPr>
            <a:r>
              <a:rPr lang="en-US" sz="1700" dirty="0" smtClean="0"/>
              <a:t>1) </a:t>
            </a:r>
            <a:r>
              <a:rPr lang="en-US" sz="2200" dirty="0" smtClean="0"/>
              <a:t>What useful models could help establish general approaches for the design of complex biological systems at multiple levels of complexity (microbes; unicellular plant, e.g. algae, cell cultures; </a:t>
            </a:r>
            <a:r>
              <a:rPr lang="en-US" sz="2200" dirty="0" err="1" smtClean="0"/>
              <a:t>bioenergy</a:t>
            </a:r>
            <a:r>
              <a:rPr lang="en-US" sz="2200" dirty="0" smtClean="0"/>
              <a:t> crops; microbial communities; microbial-plant communities)? </a:t>
            </a:r>
          </a:p>
          <a:p>
            <a:pPr marL="274320" indent="-457200">
              <a:spcAft>
                <a:spcPts val="300"/>
              </a:spcAft>
            </a:pPr>
            <a:r>
              <a:rPr lang="en-US" sz="2200" dirty="0" smtClean="0"/>
              <a:t>2) What are the key gaps in our knowledge and what technological approaches are needed to design novel </a:t>
            </a:r>
            <a:r>
              <a:rPr lang="en-US" sz="2200" dirty="0" err="1" smtClean="0"/>
              <a:t>biomolecules</a:t>
            </a:r>
            <a:r>
              <a:rPr lang="en-US" sz="2200" dirty="0" smtClean="0"/>
              <a:t>, microbes, plants, and communities for specific purposes? </a:t>
            </a:r>
          </a:p>
          <a:p>
            <a:pPr marL="274320" indent="-457200">
              <a:spcAft>
                <a:spcPts val="300"/>
              </a:spcAft>
            </a:pPr>
            <a:r>
              <a:rPr lang="en-US" sz="2200" dirty="0" smtClean="0"/>
              <a:t>3) How can evolutionary processes be harnessed to accomplish forward engineering of biological systems from the gene to the community level?</a:t>
            </a:r>
          </a:p>
          <a:p>
            <a:pPr marL="274320" indent="-457200">
              <a:spcAft>
                <a:spcPts val="300"/>
              </a:spcAft>
            </a:pPr>
            <a:r>
              <a:rPr lang="en-US" sz="2200" dirty="0" smtClean="0"/>
              <a:t>4) What considerations of evolutionary or ecological dynamics are needed to effectively engineer systems with sustainable functionality?</a:t>
            </a:r>
          </a:p>
        </p:txBody>
      </p:sp>
      <p:sp>
        <p:nvSpPr>
          <p:cNvPr id="4" name="Title 1"/>
          <p:cNvSpPr>
            <a:spLocks noGrp="1"/>
          </p:cNvSpPr>
          <p:nvPr>
            <p:ph type="title"/>
          </p:nvPr>
        </p:nvSpPr>
        <p:spPr>
          <a:xfrm>
            <a:off x="381000" y="391210"/>
            <a:ext cx="8229600" cy="487362"/>
          </a:xfrm>
        </p:spPr>
        <p:txBody>
          <a:bodyPr/>
          <a:lstStyle/>
          <a:p>
            <a:r>
              <a:rPr lang="en-US" sz="3800" b="1" smtClean="0">
                <a:solidFill>
                  <a:srgbClr val="7030A0"/>
                </a:solidFill>
                <a:latin typeface="Bell MT" pitchFamily="18" charset="0"/>
              </a:rPr>
              <a:t>Charge Questions</a:t>
            </a:r>
            <a:endParaRPr lang="en-US" sz="3800" b="1" dirty="0">
              <a:solidFill>
                <a:srgbClr val="7030A0"/>
              </a:solidFill>
              <a:latin typeface="Bell MT" pitchFamily="18" charset="0"/>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152400" y="1097676"/>
            <a:ext cx="8991600" cy="4901342"/>
          </a:xfrm>
          <a:prstGeom prst="rect">
            <a:avLst/>
          </a:prstGeom>
          <a:noFill/>
        </p:spPr>
        <p:txBody>
          <a:bodyPr wrap="square" rtlCol="0">
            <a:spAutoFit/>
          </a:bodyPr>
          <a:lstStyle/>
          <a:p>
            <a:r>
              <a:rPr lang="en-US" sz="2400" b="1" dirty="0" smtClean="0"/>
              <a:t>Breakout Session II (</a:t>
            </a:r>
            <a:r>
              <a:rPr lang="en-US" sz="2400" b="1" i="1" dirty="0" smtClean="0"/>
              <a:t>continued</a:t>
            </a:r>
            <a:r>
              <a:rPr lang="en-US" sz="2400" b="1" dirty="0" smtClean="0"/>
              <a:t>):</a:t>
            </a:r>
          </a:p>
          <a:p>
            <a:endParaRPr lang="en-US" sz="1200" dirty="0" smtClean="0"/>
          </a:p>
          <a:p>
            <a:pPr marL="274320" indent="-457200">
              <a:spcAft>
                <a:spcPts val="300"/>
              </a:spcAft>
            </a:pPr>
            <a:r>
              <a:rPr lang="en-US" sz="2200" dirty="0" smtClean="0"/>
              <a:t>5) How can cellular communication modules (intra- and/or inter-species) be used to coordinate and control synthetic systems?</a:t>
            </a:r>
          </a:p>
          <a:p>
            <a:pPr marL="274320" indent="-457200">
              <a:spcAft>
                <a:spcPts val="300"/>
              </a:spcAft>
            </a:pPr>
            <a:r>
              <a:rPr lang="en-US" sz="2200" dirty="0" smtClean="0"/>
              <a:t>6) What is needed to more fully integrate systems biology approaches to inform biological design principles?  </a:t>
            </a:r>
          </a:p>
          <a:p>
            <a:pPr marL="274320" indent="-457200">
              <a:spcAft>
                <a:spcPts val="300"/>
              </a:spcAft>
            </a:pPr>
            <a:r>
              <a:rPr lang="en-US" sz="2200" dirty="0" smtClean="0"/>
              <a:t>7) What is the role for computational biology in the design of novel biological systems? </a:t>
            </a:r>
          </a:p>
          <a:p>
            <a:pPr marL="274320" indent="-457200">
              <a:spcAft>
                <a:spcPts val="300"/>
              </a:spcAft>
            </a:pPr>
            <a:r>
              <a:rPr lang="en-US" sz="2200" dirty="0" smtClean="0"/>
              <a:t>8) What computational biology tools are needed to facilitate design of molecules, networks, cells and communities?</a:t>
            </a:r>
          </a:p>
          <a:p>
            <a:pPr marL="274320" indent="-457200">
              <a:spcAft>
                <a:spcPts val="300"/>
              </a:spcAft>
            </a:pPr>
            <a:r>
              <a:rPr lang="en-US" sz="2200" dirty="0" smtClean="0"/>
              <a:t>9) To what degree is compartmentalization (cellular, </a:t>
            </a:r>
            <a:r>
              <a:rPr lang="en-US" sz="2200" dirty="0" err="1" smtClean="0"/>
              <a:t>organismal</a:t>
            </a:r>
            <a:r>
              <a:rPr lang="en-US" sz="2200" dirty="0" smtClean="0"/>
              <a:t>, community) important for developing designed biological systems?</a:t>
            </a:r>
          </a:p>
          <a:p>
            <a:pPr marL="274320" indent="-457200">
              <a:spcAft>
                <a:spcPts val="300"/>
              </a:spcAft>
            </a:pPr>
            <a:r>
              <a:rPr lang="en-US" sz="2200" dirty="0" smtClean="0"/>
              <a:t>10) What critical data is needed to advance the design of biological systems? </a:t>
            </a:r>
            <a:endParaRPr lang="en-US" sz="2200" dirty="0"/>
          </a:p>
        </p:txBody>
      </p:sp>
      <p:sp>
        <p:nvSpPr>
          <p:cNvPr id="4" name="Title 1"/>
          <p:cNvSpPr>
            <a:spLocks noGrp="1"/>
          </p:cNvSpPr>
          <p:nvPr>
            <p:ph type="title"/>
          </p:nvPr>
        </p:nvSpPr>
        <p:spPr>
          <a:xfrm>
            <a:off x="381000" y="391210"/>
            <a:ext cx="8229600" cy="487362"/>
          </a:xfrm>
        </p:spPr>
        <p:txBody>
          <a:bodyPr/>
          <a:lstStyle/>
          <a:p>
            <a:r>
              <a:rPr lang="en-US" sz="3800" b="1" dirty="0" smtClean="0">
                <a:solidFill>
                  <a:srgbClr val="7030A0"/>
                </a:solidFill>
                <a:latin typeface="Bell MT" pitchFamily="18" charset="0"/>
              </a:rPr>
              <a:t>Charge Questions</a:t>
            </a:r>
            <a:endParaRPr lang="en-US" sz="3800" b="1" dirty="0">
              <a:solidFill>
                <a:srgbClr val="7030A0"/>
              </a:solidFill>
              <a:latin typeface="Bell MT" pitchFamily="18" charset="0"/>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p:cNvSpPr txBox="1"/>
          <p:nvPr/>
        </p:nvSpPr>
        <p:spPr>
          <a:xfrm>
            <a:off x="152400" y="1828800"/>
            <a:ext cx="8839200" cy="4031873"/>
          </a:xfrm>
          <a:prstGeom prst="rect">
            <a:avLst/>
          </a:prstGeom>
          <a:noFill/>
        </p:spPr>
        <p:txBody>
          <a:bodyPr wrap="square" rtlCol="0">
            <a:spAutoFit/>
          </a:bodyPr>
          <a:lstStyle/>
          <a:p>
            <a:r>
              <a:rPr lang="en-US" sz="2400" b="1" dirty="0" smtClean="0"/>
              <a:t>Breakout Session III: Predictive Biology at the System Level </a:t>
            </a:r>
            <a:endParaRPr lang="en-US" sz="2400" dirty="0" smtClean="0"/>
          </a:p>
          <a:p>
            <a:r>
              <a:rPr lang="en-US" sz="2400" dirty="0" smtClean="0"/>
              <a:t> </a:t>
            </a:r>
          </a:p>
          <a:p>
            <a:pPr marL="274320" indent="-457200">
              <a:spcAft>
                <a:spcPts val="1800"/>
              </a:spcAft>
            </a:pPr>
            <a:r>
              <a:rPr lang="en-US" sz="2200" dirty="0" smtClean="0"/>
              <a:t>1) What is on the short-, mid- and long-term horizon for biological design that would advance </a:t>
            </a:r>
            <a:r>
              <a:rPr lang="en-US" sz="2200" dirty="0" err="1" smtClean="0"/>
              <a:t>bioenergy</a:t>
            </a:r>
            <a:r>
              <a:rPr lang="en-US" sz="2200" dirty="0" smtClean="0"/>
              <a:t>, bioremediation and climate change research? </a:t>
            </a:r>
          </a:p>
          <a:p>
            <a:pPr marL="274320" indent="-457200">
              <a:spcAft>
                <a:spcPts val="1800"/>
              </a:spcAft>
            </a:pPr>
            <a:r>
              <a:rPr lang="en-US" sz="2200" dirty="0" smtClean="0"/>
              <a:t>2) What are the basic and applied goals that bio systems research should pursue?</a:t>
            </a:r>
          </a:p>
          <a:p>
            <a:pPr marL="274320" indent="-457200">
              <a:spcAft>
                <a:spcPts val="1800"/>
              </a:spcAft>
            </a:pPr>
            <a:r>
              <a:rPr lang="en-US" sz="2200" dirty="0" smtClean="0"/>
              <a:t>3) What major outcomes could be expected from research on biological design over the next decade? </a:t>
            </a:r>
          </a:p>
        </p:txBody>
      </p:sp>
      <p:sp>
        <p:nvSpPr>
          <p:cNvPr id="5" name="Title 1"/>
          <p:cNvSpPr>
            <a:spLocks noGrp="1"/>
          </p:cNvSpPr>
          <p:nvPr>
            <p:ph type="title"/>
          </p:nvPr>
        </p:nvSpPr>
        <p:spPr>
          <a:xfrm>
            <a:off x="381000" y="391210"/>
            <a:ext cx="8229600" cy="487362"/>
          </a:xfrm>
        </p:spPr>
        <p:txBody>
          <a:bodyPr/>
          <a:lstStyle/>
          <a:p>
            <a:r>
              <a:rPr lang="en-US" sz="3800" b="1" dirty="0" smtClean="0">
                <a:solidFill>
                  <a:srgbClr val="7030A0"/>
                </a:solidFill>
                <a:latin typeface="Bell MT" pitchFamily="18" charset="0"/>
              </a:rPr>
              <a:t>Charge Questions</a:t>
            </a:r>
            <a:endParaRPr lang="en-US" sz="3800" b="1" dirty="0">
              <a:solidFill>
                <a:srgbClr val="7030A0"/>
              </a:solidFill>
              <a:latin typeface="Bell MT" pitchFamily="18" charset="0"/>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p:nvPr>
        </p:nvSpPr>
        <p:spPr>
          <a:xfrm>
            <a:off x="76200" y="762000"/>
            <a:ext cx="8991600" cy="5638800"/>
          </a:xfrm>
        </p:spPr>
        <p:txBody>
          <a:bodyPr/>
          <a:lstStyle/>
          <a:p>
            <a:pPr>
              <a:spcAft>
                <a:spcPts val="300"/>
              </a:spcAft>
            </a:pPr>
            <a:r>
              <a:rPr lang="en-US" sz="2600" b="1" dirty="0" smtClean="0"/>
              <a:t>Biological Design Principles</a:t>
            </a:r>
            <a:endParaRPr lang="en-US" sz="2600" dirty="0" smtClean="0"/>
          </a:p>
          <a:p>
            <a:pPr lvl="1">
              <a:spcAft>
                <a:spcPts val="300"/>
              </a:spcAft>
            </a:pPr>
            <a:r>
              <a:rPr lang="en-US" sz="2400" b="1" dirty="0" smtClean="0"/>
              <a:t>Molecules, modules, organisms, communities</a:t>
            </a:r>
          </a:p>
          <a:p>
            <a:pPr lvl="1">
              <a:spcAft>
                <a:spcPts val="300"/>
              </a:spcAft>
            </a:pPr>
            <a:endParaRPr lang="en-US" sz="2000" b="1" dirty="0" smtClean="0"/>
          </a:p>
          <a:p>
            <a:pPr>
              <a:spcAft>
                <a:spcPts val="300"/>
              </a:spcAft>
            </a:pPr>
            <a:r>
              <a:rPr lang="en-US" sz="2600" b="1" dirty="0" smtClean="0"/>
              <a:t>Biological Design Strategies, Methodologies and Approaches </a:t>
            </a:r>
            <a:endParaRPr lang="en-US" sz="2600" dirty="0" smtClean="0"/>
          </a:p>
          <a:p>
            <a:pPr lvl="1">
              <a:spcAft>
                <a:spcPts val="300"/>
              </a:spcAft>
            </a:pPr>
            <a:r>
              <a:rPr lang="en-US" sz="2400" b="1" dirty="0" smtClean="0"/>
              <a:t>Design from scratch</a:t>
            </a:r>
          </a:p>
          <a:p>
            <a:pPr lvl="1">
              <a:spcAft>
                <a:spcPts val="300"/>
              </a:spcAft>
            </a:pPr>
            <a:r>
              <a:rPr lang="en-US" sz="2400" b="1" dirty="0" smtClean="0"/>
              <a:t>Combine parts and modules</a:t>
            </a:r>
          </a:p>
          <a:p>
            <a:pPr lvl="1">
              <a:spcAft>
                <a:spcPts val="300"/>
              </a:spcAft>
            </a:pPr>
            <a:r>
              <a:rPr lang="en-US" sz="2400" b="1" dirty="0" smtClean="0"/>
              <a:t>Model systems</a:t>
            </a:r>
          </a:p>
          <a:p>
            <a:pPr lvl="1">
              <a:spcAft>
                <a:spcPts val="300"/>
              </a:spcAft>
            </a:pPr>
            <a:r>
              <a:rPr lang="en-US" sz="2400" b="1" dirty="0" smtClean="0"/>
              <a:t>Computational biology</a:t>
            </a:r>
            <a:endParaRPr lang="en-US" sz="2400" dirty="0" smtClean="0"/>
          </a:p>
          <a:p>
            <a:pPr lvl="1">
              <a:spcAft>
                <a:spcPts val="300"/>
              </a:spcAft>
            </a:pPr>
            <a:endParaRPr lang="en-US" sz="2000" b="1" dirty="0" smtClean="0"/>
          </a:p>
          <a:p>
            <a:pPr>
              <a:spcAft>
                <a:spcPts val="300"/>
              </a:spcAft>
            </a:pPr>
            <a:r>
              <a:rPr lang="en-US" sz="2600" b="1" dirty="0" smtClean="0"/>
              <a:t>Future Perspectives</a:t>
            </a:r>
          </a:p>
          <a:p>
            <a:pPr lvl="1">
              <a:spcAft>
                <a:spcPts val="300"/>
              </a:spcAft>
            </a:pPr>
            <a:r>
              <a:rPr lang="en-US" sz="2400" b="1" dirty="0" smtClean="0"/>
              <a:t>Systems Biology Knowledgebase</a:t>
            </a:r>
          </a:p>
          <a:p>
            <a:pPr lvl="1">
              <a:spcAft>
                <a:spcPts val="300"/>
              </a:spcAft>
            </a:pPr>
            <a:r>
              <a:rPr lang="en-US" sz="2400" b="1" dirty="0" smtClean="0"/>
              <a:t>Sustainability of synthetic systems</a:t>
            </a:r>
          </a:p>
        </p:txBody>
      </p:sp>
      <p:sp>
        <p:nvSpPr>
          <p:cNvPr id="4" name="TextBox 3"/>
          <p:cNvSpPr txBox="1"/>
          <p:nvPr/>
        </p:nvSpPr>
        <p:spPr>
          <a:xfrm>
            <a:off x="1752600" y="0"/>
            <a:ext cx="4281428" cy="707886"/>
          </a:xfrm>
          <a:prstGeom prst="rect">
            <a:avLst/>
          </a:prstGeom>
          <a:noFill/>
        </p:spPr>
        <p:txBody>
          <a:bodyPr wrap="none" rtlCol="0">
            <a:spAutoFit/>
          </a:bodyPr>
          <a:lstStyle/>
          <a:p>
            <a:r>
              <a:rPr lang="en-US" sz="4000" b="1" dirty="0" smtClean="0">
                <a:solidFill>
                  <a:srgbClr val="7030A0"/>
                </a:solidFill>
                <a:latin typeface="Bell MT" pitchFamily="18" charset="0"/>
              </a:rPr>
              <a:t>Discussion Topics</a:t>
            </a:r>
            <a:endParaRPr lang="en-US" sz="4000" b="1" dirty="0">
              <a:solidFill>
                <a:srgbClr val="7030A0"/>
              </a:solidFill>
              <a:latin typeface="Bell MT" pitchFamily="18" charset="0"/>
            </a:endParaRPr>
          </a:p>
        </p:txBody>
      </p:sp>
      <p:pic>
        <p:nvPicPr>
          <p:cNvPr id="84994" name="Picture 2" descr="https://public.ornl.gov/site/gallery/originals/Prokaryotic_translation.jpg"/>
          <p:cNvPicPr>
            <a:picLocks noChangeAspect="1" noChangeArrowheads="1"/>
          </p:cNvPicPr>
          <p:nvPr/>
        </p:nvPicPr>
        <p:blipFill>
          <a:blip r:embed="rId3" cstate="print"/>
          <a:srcRect/>
          <a:stretch>
            <a:fillRect/>
          </a:stretch>
        </p:blipFill>
        <p:spPr bwMode="auto">
          <a:xfrm>
            <a:off x="6350985" y="4166755"/>
            <a:ext cx="2793016" cy="2454274"/>
          </a:xfrm>
          <a:prstGeom prst="rect">
            <a:avLst/>
          </a:prstGeom>
          <a:noFill/>
        </p:spPr>
      </p:pic>
      <p:sp>
        <p:nvSpPr>
          <p:cNvPr id="11" name="TextBox 10"/>
          <p:cNvSpPr txBox="1"/>
          <p:nvPr/>
        </p:nvSpPr>
        <p:spPr>
          <a:xfrm>
            <a:off x="8189295" y="5449371"/>
            <a:ext cx="410690" cy="184666"/>
          </a:xfrm>
          <a:prstGeom prst="rect">
            <a:avLst/>
          </a:prstGeom>
          <a:noFill/>
        </p:spPr>
        <p:txBody>
          <a:bodyPr wrap="none" rtlCol="0">
            <a:spAutoFit/>
          </a:bodyPr>
          <a:lstStyle/>
          <a:p>
            <a:r>
              <a:rPr lang="en-US" sz="600" b="1" dirty="0" smtClean="0">
                <a:solidFill>
                  <a:srgbClr val="FF0000"/>
                </a:solidFill>
                <a:latin typeface="Arial Black" pitchFamily="34" charset="0"/>
              </a:rPr>
              <a:t>T</a:t>
            </a:r>
            <a:r>
              <a:rPr lang="en-US" sz="300" b="1" dirty="0" smtClean="0">
                <a:solidFill>
                  <a:srgbClr val="FF0000"/>
                </a:solidFill>
                <a:latin typeface="Arial Black" pitchFamily="34" charset="0"/>
              </a:rPr>
              <a:t> </a:t>
            </a:r>
            <a:r>
              <a:rPr lang="en-US" sz="600" b="1" dirty="0" smtClean="0">
                <a:solidFill>
                  <a:srgbClr val="FF0000"/>
                </a:solidFill>
                <a:latin typeface="Arial Black" pitchFamily="34" charset="0"/>
              </a:rPr>
              <a:t>A A</a:t>
            </a:r>
            <a:endParaRPr lang="en-US" sz="600" b="1" dirty="0">
              <a:solidFill>
                <a:srgbClr val="FF0000"/>
              </a:solidFill>
              <a:latin typeface="Arial Black" pitchFamily="34" charset="0"/>
            </a:endParaRPr>
          </a:p>
        </p:txBody>
      </p:sp>
      <p:sp>
        <p:nvSpPr>
          <p:cNvPr id="12" name="TextBox 11"/>
          <p:cNvSpPr txBox="1"/>
          <p:nvPr/>
        </p:nvSpPr>
        <p:spPr>
          <a:xfrm>
            <a:off x="8186741" y="5576889"/>
            <a:ext cx="396262" cy="184666"/>
          </a:xfrm>
          <a:prstGeom prst="rect">
            <a:avLst/>
          </a:prstGeom>
          <a:noFill/>
        </p:spPr>
        <p:txBody>
          <a:bodyPr wrap="none" rtlCol="0">
            <a:spAutoFit/>
          </a:bodyPr>
          <a:lstStyle/>
          <a:p>
            <a:r>
              <a:rPr lang="en-US" sz="600" b="1" dirty="0" smtClean="0">
                <a:solidFill>
                  <a:srgbClr val="FF0000"/>
                </a:solidFill>
                <a:latin typeface="Arial Black" pitchFamily="34" charset="0"/>
              </a:rPr>
              <a:t>U</a:t>
            </a:r>
            <a:r>
              <a:rPr lang="en-US" sz="400" b="1" dirty="0" smtClean="0">
                <a:solidFill>
                  <a:srgbClr val="FF0000"/>
                </a:solidFill>
                <a:latin typeface="Arial Black" pitchFamily="34" charset="0"/>
              </a:rPr>
              <a:t> </a:t>
            </a:r>
            <a:r>
              <a:rPr lang="en-US" sz="600" b="1" dirty="0" smtClean="0">
                <a:solidFill>
                  <a:srgbClr val="FF0000"/>
                </a:solidFill>
                <a:latin typeface="Arial Black" pitchFamily="34" charset="0"/>
              </a:rPr>
              <a:t>T</a:t>
            </a:r>
            <a:r>
              <a:rPr lang="en-US" sz="400" b="1" dirty="0" smtClean="0">
                <a:solidFill>
                  <a:srgbClr val="FF0000"/>
                </a:solidFill>
                <a:latin typeface="Arial Black" pitchFamily="34" charset="0"/>
              </a:rPr>
              <a:t> </a:t>
            </a:r>
            <a:r>
              <a:rPr lang="en-US" sz="600" b="1" dirty="0" err="1" smtClean="0">
                <a:solidFill>
                  <a:srgbClr val="FF0000"/>
                </a:solidFill>
                <a:latin typeface="Arial Black" pitchFamily="34" charset="0"/>
              </a:rPr>
              <a:t>T</a:t>
            </a:r>
            <a:endParaRPr lang="en-US" sz="600" b="1" dirty="0">
              <a:solidFill>
                <a:srgbClr val="FF0000"/>
              </a:solidFill>
              <a:latin typeface="Arial Black" pitchFamily="34" charset="0"/>
            </a:endParaRPr>
          </a:p>
        </p:txBody>
      </p:sp>
      <p:pic>
        <p:nvPicPr>
          <p:cNvPr id="85000" name="Picture 8" descr="https://public.ornl.gov/site/gallery/originals/Growth-Rate_Modificati.jpg"/>
          <p:cNvPicPr>
            <a:picLocks noChangeAspect="1" noChangeArrowheads="1"/>
          </p:cNvPicPr>
          <p:nvPr/>
        </p:nvPicPr>
        <p:blipFill>
          <a:blip r:embed="rId4" cstate="print"/>
          <a:srcRect b="9524"/>
          <a:stretch>
            <a:fillRect/>
          </a:stretch>
        </p:blipFill>
        <p:spPr bwMode="auto">
          <a:xfrm>
            <a:off x="6324600" y="2667000"/>
            <a:ext cx="2419705" cy="1143000"/>
          </a:xfrm>
          <a:prstGeom prst="rect">
            <a:avLst/>
          </a:prstGeom>
          <a:noFill/>
        </p:spPr>
      </p:pic>
      <p:pic>
        <p:nvPicPr>
          <p:cNvPr id="85002" name="Picture 10" descr="https://public.ornl.gov/site/gallery/originals/RuBisCO_Carbon-Fixatio.jpg"/>
          <p:cNvPicPr>
            <a:picLocks noChangeAspect="1" noChangeArrowheads="1"/>
          </p:cNvPicPr>
          <p:nvPr/>
        </p:nvPicPr>
        <p:blipFill>
          <a:blip r:embed="rId5" cstate="print"/>
          <a:srcRect/>
          <a:stretch>
            <a:fillRect/>
          </a:stretch>
        </p:blipFill>
        <p:spPr bwMode="auto">
          <a:xfrm>
            <a:off x="6840885" y="0"/>
            <a:ext cx="2303115" cy="1965325"/>
          </a:xfrm>
          <a:prstGeom prst="rect">
            <a:avLst/>
          </a:prstGeom>
          <a:noFill/>
        </p:spPr>
      </p:pic>
      <p:pic>
        <p:nvPicPr>
          <p:cNvPr id="85006" name="Picture 14" descr="https://public.ornl.gov/site/gallery/originals/IBM_SP_Supercomputer_-_original.jpg"/>
          <p:cNvPicPr>
            <a:picLocks noChangeAspect="1" noChangeArrowheads="1"/>
          </p:cNvPicPr>
          <p:nvPr/>
        </p:nvPicPr>
        <p:blipFill>
          <a:blip r:embed="rId6" cstate="print"/>
          <a:srcRect/>
          <a:stretch>
            <a:fillRect/>
          </a:stretch>
        </p:blipFill>
        <p:spPr bwMode="auto">
          <a:xfrm>
            <a:off x="4038600" y="3733800"/>
            <a:ext cx="2832100" cy="1416050"/>
          </a:xfrm>
          <a:prstGeom prst="rect">
            <a:avLst/>
          </a:prstGeom>
          <a:noFill/>
        </p:spPr>
      </p:pic>
    </p:spTree>
  </p:cSld>
  <p:clrMapOvr>
    <a:masterClrMapping/>
  </p:clrMapOvr>
  <p:transition spd="slow"/>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3124200" y="2743200"/>
            <a:ext cx="2888932" cy="707886"/>
          </a:xfrm>
          <a:prstGeom prst="rect">
            <a:avLst/>
          </a:prstGeom>
          <a:noFill/>
        </p:spPr>
        <p:txBody>
          <a:bodyPr wrap="none" rtlCol="0">
            <a:spAutoFit/>
          </a:bodyPr>
          <a:lstStyle/>
          <a:p>
            <a:r>
              <a:rPr lang="en-US" sz="4000" b="1" i="1" dirty="0" smtClean="0"/>
              <a:t>Thank you </a:t>
            </a:r>
            <a:endParaRPr lang="en-US" sz="4000" b="1" i="1" dirty="0"/>
          </a:p>
        </p:txBody>
      </p:sp>
    </p:spTree>
  </p:cSld>
  <p:clrMapOvr>
    <a:masterClrMapping/>
  </p:clrMapOvr>
  <p:transition spd="slow"/>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0" y="1272600"/>
            <a:ext cx="9144000" cy="5509200"/>
          </a:xfrm>
          <a:prstGeom prst="rect">
            <a:avLst/>
          </a:prstGeom>
          <a:noFill/>
        </p:spPr>
        <p:txBody>
          <a:bodyPr wrap="square" rtlCol="0">
            <a:spAutoFit/>
          </a:bodyPr>
          <a:lstStyle/>
          <a:p>
            <a:pPr algn="ctr"/>
            <a:r>
              <a:rPr lang="en-US" sz="2800" b="1" dirty="0" err="1" smtClean="0">
                <a:solidFill>
                  <a:srgbClr val="7030A0"/>
                </a:solidFill>
                <a:latin typeface="Bell MT" pitchFamily="18" charset="0"/>
              </a:rPr>
              <a:t>BER</a:t>
            </a:r>
            <a:r>
              <a:rPr lang="en-US" sz="2800" b="1" dirty="0" smtClean="0">
                <a:solidFill>
                  <a:srgbClr val="7030A0"/>
                </a:solidFill>
                <a:latin typeface="Bell MT" pitchFamily="18" charset="0"/>
              </a:rPr>
              <a:t> Genomic Science Program</a:t>
            </a:r>
          </a:p>
          <a:p>
            <a:endParaRPr lang="en-US" sz="600" dirty="0" smtClean="0"/>
          </a:p>
          <a:p>
            <a:r>
              <a:rPr lang="en-US" dirty="0" smtClean="0"/>
              <a:t>The Genomic Science program underpins the development of biotechnology solutions for energy, the environment, and carbon sequestration. The support of fundamental research on microbes and plants emphasizes understanding systems biology across multiple scales of organization from the molecular, cellular, to the community and ecosystem level. The goal is to gain insights about fundamental biological processes and, ultimately, a predictive understanding of how living systems operate, to enable functional design of biological systems for </a:t>
            </a:r>
            <a:r>
              <a:rPr lang="en-US" dirty="0" err="1" smtClean="0"/>
              <a:t>DOE</a:t>
            </a:r>
            <a:r>
              <a:rPr lang="en-US" dirty="0" smtClean="0"/>
              <a:t> mission needs.</a:t>
            </a:r>
          </a:p>
          <a:p>
            <a:r>
              <a:rPr lang="en-US" sz="600" dirty="0" smtClean="0"/>
              <a:t> </a:t>
            </a:r>
          </a:p>
          <a:p>
            <a:pPr>
              <a:spcAft>
                <a:spcPts val="800"/>
              </a:spcAft>
            </a:pPr>
            <a:r>
              <a:rPr lang="en-US" sz="2000" b="1" u="sng" dirty="0" smtClean="0"/>
              <a:t>Program Objectives </a:t>
            </a:r>
          </a:p>
          <a:p>
            <a:pPr marL="182880" indent="-182880">
              <a:spcAft>
                <a:spcPts val="800"/>
              </a:spcAft>
              <a:buFont typeface="Arial" pitchFamily="34" charset="0"/>
              <a:buChar char="•"/>
            </a:pPr>
            <a:r>
              <a:rPr lang="en-US" dirty="0" smtClean="0"/>
              <a:t>Determine the genomic properties, molecular and regulatory mechanisms, and resulting functional potential of microbes, plants, and biological communities central to </a:t>
            </a:r>
            <a:r>
              <a:rPr lang="en-US" dirty="0" err="1" smtClean="0"/>
              <a:t>DOE</a:t>
            </a:r>
            <a:r>
              <a:rPr lang="en-US" dirty="0" smtClean="0"/>
              <a:t> missions.</a:t>
            </a:r>
          </a:p>
          <a:p>
            <a:pPr marL="182880" indent="-182880">
              <a:spcAft>
                <a:spcPts val="800"/>
              </a:spcAft>
              <a:buFont typeface="Arial" pitchFamily="34" charset="0"/>
              <a:buChar char="•"/>
            </a:pPr>
            <a:r>
              <a:rPr lang="en-US" dirty="0" smtClean="0"/>
              <a:t>Develop the experimental capabilities and enabling technologies needed to achieve a genome-based, dynamic system-level understanding of organism and community functions.</a:t>
            </a:r>
          </a:p>
          <a:p>
            <a:pPr marL="182880" indent="-182880">
              <a:spcAft>
                <a:spcPts val="800"/>
              </a:spcAft>
              <a:buFont typeface="Arial" pitchFamily="34" charset="0"/>
              <a:buChar char="•"/>
            </a:pPr>
            <a:r>
              <a:rPr lang="en-US" dirty="0" smtClean="0"/>
              <a:t>Develop the knowledgebase, computational infrastructure, and modeling capabilities to advance the understanding, prediction, and manipulation of biological systems. </a:t>
            </a:r>
          </a:p>
        </p:txBody>
      </p:sp>
      <p:pic>
        <p:nvPicPr>
          <p:cNvPr id="63490" name="Picture 2"/>
          <p:cNvPicPr>
            <a:picLocks noChangeAspect="1" noChangeArrowheads="1"/>
          </p:cNvPicPr>
          <p:nvPr/>
        </p:nvPicPr>
        <p:blipFill>
          <a:blip r:embed="rId2" cstate="print"/>
          <a:srcRect l="408" t="1321" r="587" b="4015"/>
          <a:stretch>
            <a:fillRect/>
          </a:stretch>
        </p:blipFill>
        <p:spPr bwMode="auto">
          <a:xfrm>
            <a:off x="-1" y="0"/>
            <a:ext cx="9144001" cy="1246909"/>
          </a:xfrm>
          <a:prstGeom prst="rect">
            <a:avLst/>
          </a:prstGeom>
          <a:noFill/>
          <a:ln w="9525">
            <a:noFill/>
            <a:miter lim="800000"/>
            <a:headEnd/>
            <a:tailEnd/>
          </a:ln>
        </p:spPr>
      </p:pic>
    </p:spTree>
  </p:cSld>
  <p:clrMapOvr>
    <a:masterClrMapping/>
  </p:clrMapOvr>
  <p:transition spd="slow"/>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bwMode="auto">
          <a:xfrm>
            <a:off x="0" y="152401"/>
            <a:ext cx="8610600" cy="685799"/>
          </a:xfrm>
          <a:prstGeom prst="rect">
            <a:avLst/>
          </a:prstGeom>
          <a:noFill/>
          <a:ln w="9525">
            <a:noFill/>
            <a:miter lim="800000"/>
            <a:headEnd/>
            <a:tailEnd/>
          </a:ln>
        </p:spPr>
        <p:txBody>
          <a:bodyPr vert="horz" wrap="square" lIns="91440" tIns="45720" rIns="91440" bIns="45720" numCol="1" anchor="t" anchorCtr="0" compatLnSpc="1">
            <a:prstTxWarp prst="textNoShape">
              <a:avLst/>
            </a:prstTxWarp>
            <a:normAutofit/>
          </a:bodyPr>
          <a:lstStyle/>
          <a:p>
            <a:pPr marL="342900" marR="0" lvl="0" indent="-342900" algn="ctr" defTabSz="914400" rtl="0" eaLnBrk="0" fontAlgn="base" latinLnBrk="0" hangingPunct="0">
              <a:lnSpc>
                <a:spcPct val="100000"/>
              </a:lnSpc>
              <a:spcBef>
                <a:spcPct val="20000"/>
              </a:spcBef>
              <a:spcAft>
                <a:spcPct val="0"/>
              </a:spcAft>
              <a:buClrTx/>
              <a:buSzTx/>
              <a:tabLst/>
              <a:defRPr/>
            </a:pPr>
            <a:r>
              <a:rPr kumimoji="0" lang="en-US" sz="3400" b="1" i="0" u="none" strike="noStrike" kern="1200" cap="none" spc="0" normalizeH="0" baseline="0" noProof="0" dirty="0" err="1" smtClean="0">
                <a:ln>
                  <a:noFill/>
                </a:ln>
                <a:solidFill>
                  <a:srgbClr val="7030A0"/>
                </a:solidFill>
                <a:effectLst/>
                <a:uLnTx/>
                <a:uFillTx/>
                <a:latin typeface="Bell MT" pitchFamily="18" charset="0"/>
                <a:cs typeface="Arial" pitchFamily="34" charset="0"/>
              </a:rPr>
              <a:t>BERAC</a:t>
            </a:r>
            <a:r>
              <a:rPr kumimoji="0" lang="en-US" sz="3400" b="1" i="0" u="none" strike="noStrike" kern="1200" cap="none" spc="0" normalizeH="0" baseline="0" noProof="0" dirty="0" smtClean="0">
                <a:ln>
                  <a:noFill/>
                </a:ln>
                <a:solidFill>
                  <a:srgbClr val="7030A0"/>
                </a:solidFill>
                <a:effectLst/>
                <a:uLnTx/>
                <a:uFillTx/>
                <a:latin typeface="Bell MT" pitchFamily="18" charset="0"/>
                <a:cs typeface="Arial" pitchFamily="34" charset="0"/>
              </a:rPr>
              <a:t> 2010 Long-Term Vision Report</a:t>
            </a:r>
            <a:endParaRPr kumimoji="0" lang="en-US" sz="3400" b="1" i="0" u="none" strike="noStrike" kern="1200" cap="none" spc="0" normalizeH="0" baseline="0" noProof="0" dirty="0">
              <a:ln>
                <a:noFill/>
              </a:ln>
              <a:solidFill>
                <a:srgbClr val="7030A0"/>
              </a:solidFill>
              <a:effectLst/>
              <a:uLnTx/>
              <a:uFillTx/>
              <a:latin typeface="Bell MT" pitchFamily="18" charset="0"/>
              <a:cs typeface="Arial" pitchFamily="34" charset="0"/>
            </a:endParaRPr>
          </a:p>
        </p:txBody>
      </p:sp>
      <p:graphicFrame>
        <p:nvGraphicFramePr>
          <p:cNvPr id="4" name="Object 2"/>
          <p:cNvGraphicFramePr>
            <a:graphicFrameLocks noChangeAspect="1"/>
          </p:cNvGraphicFramePr>
          <p:nvPr/>
        </p:nvGraphicFramePr>
        <p:xfrm>
          <a:off x="4852928" y="1098158"/>
          <a:ext cx="4214872" cy="5455042"/>
        </p:xfrm>
        <a:graphic>
          <a:graphicData uri="http://schemas.openxmlformats.org/presentationml/2006/ole">
            <p:oleObj spid="_x0000_s62466" name="Acrobat Document" r:id="rId3" imgW="5829300" imgH="7543800" progId="AcroExch.Document.7">
              <p:embed/>
            </p:oleObj>
          </a:graphicData>
        </a:graphic>
      </p:graphicFrame>
      <p:sp>
        <p:nvSpPr>
          <p:cNvPr id="5" name="TextBox 4"/>
          <p:cNvSpPr txBox="1"/>
          <p:nvPr/>
        </p:nvSpPr>
        <p:spPr>
          <a:xfrm>
            <a:off x="152400" y="1143000"/>
            <a:ext cx="4648200" cy="4893647"/>
          </a:xfrm>
          <a:prstGeom prst="rect">
            <a:avLst/>
          </a:prstGeom>
          <a:noFill/>
        </p:spPr>
        <p:txBody>
          <a:bodyPr wrap="square" rtlCol="0">
            <a:spAutoFit/>
          </a:bodyPr>
          <a:lstStyle/>
          <a:p>
            <a:r>
              <a:rPr lang="en-US" sz="2400" b="1" dirty="0" smtClean="0">
                <a:cs typeface="Arial" pitchFamily="34" charset="0"/>
              </a:rPr>
              <a:t>Prioritize research to enable functional characterizations of systems and synthetic design</a:t>
            </a:r>
          </a:p>
          <a:p>
            <a:endParaRPr lang="en-US" sz="2400" b="1" dirty="0" smtClean="0">
              <a:cs typeface="Arial" pitchFamily="34" charset="0"/>
            </a:endParaRPr>
          </a:p>
          <a:p>
            <a:endParaRPr lang="en-US" sz="2400" b="1" dirty="0" smtClean="0">
              <a:cs typeface="Arial" pitchFamily="34" charset="0"/>
            </a:endParaRPr>
          </a:p>
          <a:p>
            <a:r>
              <a:rPr lang="en-US" sz="2400" b="1" dirty="0" smtClean="0">
                <a:cs typeface="Arial" pitchFamily="34" charset="0"/>
              </a:rPr>
              <a:t>“By integrating with</a:t>
            </a:r>
          </a:p>
          <a:p>
            <a:r>
              <a:rPr lang="en-US" sz="2400" b="1" dirty="0" smtClean="0">
                <a:cs typeface="Arial" pitchFamily="34" charset="0"/>
              </a:rPr>
              <a:t>computational science, synthetic biology can enable the design and construction of </a:t>
            </a:r>
            <a:r>
              <a:rPr lang="en-US" sz="2400" b="1" smtClean="0">
                <a:cs typeface="Arial" pitchFamily="34" charset="0"/>
              </a:rPr>
              <a:t>essentially </a:t>
            </a:r>
            <a:r>
              <a:rPr lang="en-US" sz="2400" b="1" smtClean="0">
                <a:cs typeface="Arial" pitchFamily="34" charset="0"/>
              </a:rPr>
              <a:t>new materials</a:t>
            </a:r>
            <a:r>
              <a:rPr lang="en-US" sz="2400" b="1" dirty="0" smtClean="0">
                <a:cs typeface="Arial" pitchFamily="34" charset="0"/>
              </a:rPr>
              <a:t>, organisms, pathways, or information processing Systems”</a:t>
            </a:r>
            <a:endParaRPr lang="en-US" sz="2400" b="1" dirty="0">
              <a:cs typeface="Arial" pitchFamily="34" charset="0"/>
            </a:endParaRPr>
          </a:p>
        </p:txBody>
      </p:sp>
    </p:spTree>
  </p:cSld>
  <p:clrMapOvr>
    <a:masterClrMapping/>
  </p:clrMapOvr>
  <p:transition spd="slow"/>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381000" y="152400"/>
            <a:ext cx="8229600" cy="1828800"/>
          </a:xfrm>
        </p:spPr>
        <p:txBody>
          <a:bodyPr>
            <a:noAutofit/>
          </a:bodyPr>
          <a:lstStyle/>
          <a:p>
            <a:pPr>
              <a:lnSpc>
                <a:spcPct val="150000"/>
              </a:lnSpc>
              <a:spcAft>
                <a:spcPts val="0"/>
              </a:spcAft>
              <a:defRPr/>
            </a:pPr>
            <a:r>
              <a:rPr lang="en-US" sz="3400" b="1" dirty="0" err="1">
                <a:solidFill>
                  <a:srgbClr val="7030A0"/>
                </a:solidFill>
                <a:latin typeface="Bell MT" pitchFamily="18" charset="0"/>
                <a:cs typeface="Arial" pitchFamily="34" charset="0"/>
              </a:rPr>
              <a:t>BER</a:t>
            </a:r>
            <a:r>
              <a:rPr lang="en-US" sz="3400" b="1" dirty="0">
                <a:solidFill>
                  <a:srgbClr val="7030A0"/>
                </a:solidFill>
                <a:latin typeface="Bell MT" pitchFamily="18" charset="0"/>
                <a:cs typeface="Arial" pitchFamily="34" charset="0"/>
              </a:rPr>
              <a:t> </a:t>
            </a:r>
            <a:r>
              <a:rPr lang="en-US" sz="3400" b="1" dirty="0" err="1" smtClean="0">
                <a:solidFill>
                  <a:srgbClr val="7030A0"/>
                </a:solidFill>
                <a:latin typeface="Bell MT" pitchFamily="18" charset="0"/>
                <a:cs typeface="Arial" pitchFamily="34" charset="0"/>
              </a:rPr>
              <a:t>Biosystems</a:t>
            </a:r>
            <a:r>
              <a:rPr lang="en-US" sz="3400" b="1" dirty="0" smtClean="0">
                <a:solidFill>
                  <a:srgbClr val="7030A0"/>
                </a:solidFill>
                <a:latin typeface="Bell MT" pitchFamily="18" charset="0"/>
                <a:cs typeface="Arial" pitchFamily="34" charset="0"/>
              </a:rPr>
              <a:t> </a:t>
            </a:r>
            <a:r>
              <a:rPr lang="en-US" sz="3400" b="1" dirty="0">
                <a:solidFill>
                  <a:srgbClr val="7030A0"/>
                </a:solidFill>
                <a:latin typeface="Bell MT" pitchFamily="18" charset="0"/>
                <a:cs typeface="Arial" pitchFamily="34" charset="0"/>
              </a:rPr>
              <a:t>Design Workshop</a:t>
            </a:r>
            <a:r>
              <a:rPr lang="en-US" sz="3200" b="1" dirty="0">
                <a:latin typeface="Arial" pitchFamily="34" charset="0"/>
                <a:cs typeface="Arial" pitchFamily="34" charset="0"/>
              </a:rPr>
              <a:t/>
            </a:r>
            <a:br>
              <a:rPr lang="en-US" sz="3200" b="1" dirty="0">
                <a:latin typeface="Arial" pitchFamily="34" charset="0"/>
                <a:cs typeface="Arial" pitchFamily="34" charset="0"/>
              </a:rPr>
            </a:br>
            <a:r>
              <a:rPr lang="en-US" sz="2000" i="1" dirty="0" smtClean="0">
                <a:latin typeface="Arial" pitchFamily="34" charset="0"/>
                <a:cs typeface="Arial" pitchFamily="34" charset="0"/>
              </a:rPr>
              <a:t>July </a:t>
            </a:r>
            <a:r>
              <a:rPr lang="en-US" sz="2000" i="1" dirty="0">
                <a:latin typeface="Arial" pitchFamily="34" charset="0"/>
                <a:cs typeface="Arial" pitchFamily="34" charset="0"/>
              </a:rPr>
              <a:t>17-20, 2011</a:t>
            </a:r>
            <a:br>
              <a:rPr lang="en-US" sz="2000" i="1" dirty="0">
                <a:latin typeface="Arial" pitchFamily="34" charset="0"/>
                <a:cs typeface="Arial" pitchFamily="34" charset="0"/>
              </a:rPr>
            </a:br>
            <a:r>
              <a:rPr lang="en-US" sz="2000" i="1" dirty="0">
                <a:latin typeface="Arial" pitchFamily="34" charset="0"/>
                <a:cs typeface="Arial" pitchFamily="34" charset="0"/>
              </a:rPr>
              <a:t>Bethesda North Marriott Hotel</a:t>
            </a:r>
            <a:r>
              <a:rPr lang="en-US" sz="2000" dirty="0">
                <a:latin typeface="Arial" pitchFamily="34" charset="0"/>
                <a:cs typeface="Arial" pitchFamily="34" charset="0"/>
              </a:rPr>
              <a:t/>
            </a:r>
            <a:br>
              <a:rPr lang="en-US" sz="2000" dirty="0">
                <a:latin typeface="Arial" pitchFamily="34" charset="0"/>
                <a:cs typeface="Arial" pitchFamily="34" charset="0"/>
              </a:rPr>
            </a:br>
            <a:endParaRPr lang="en-US" sz="2000" dirty="0">
              <a:latin typeface="Arial" pitchFamily="34" charset="0"/>
              <a:cs typeface="Arial" pitchFamily="34" charset="0"/>
            </a:endParaRPr>
          </a:p>
        </p:txBody>
      </p:sp>
      <p:sp>
        <p:nvSpPr>
          <p:cNvPr id="8" name="TextBox 7"/>
          <p:cNvSpPr txBox="1"/>
          <p:nvPr/>
        </p:nvSpPr>
        <p:spPr>
          <a:xfrm>
            <a:off x="457200" y="2209800"/>
            <a:ext cx="8534400" cy="4524315"/>
          </a:xfrm>
          <a:prstGeom prst="rect">
            <a:avLst/>
          </a:prstGeom>
          <a:noFill/>
        </p:spPr>
        <p:txBody>
          <a:bodyPr wrap="square" rtlCol="0">
            <a:spAutoFit/>
          </a:bodyPr>
          <a:lstStyle/>
          <a:p>
            <a:r>
              <a:rPr lang="en-US" sz="2400" dirty="0" smtClean="0"/>
              <a:t>Pablo Rabinowicz, Workshop Organizer</a:t>
            </a:r>
          </a:p>
          <a:p>
            <a:endParaRPr lang="en-US" sz="2400" dirty="0" smtClean="0"/>
          </a:p>
          <a:p>
            <a:r>
              <a:rPr lang="en-US" sz="2400" dirty="0" smtClean="0"/>
              <a:t>Todd Anderson, Former Acting Division Director, </a:t>
            </a:r>
            <a:r>
              <a:rPr lang="en-US" sz="2400" dirty="0" err="1" smtClean="0"/>
              <a:t>BER-BSSD</a:t>
            </a:r>
            <a:endParaRPr lang="en-US" sz="2400" dirty="0" smtClean="0"/>
          </a:p>
          <a:p>
            <a:endParaRPr lang="en-US" sz="2400" dirty="0" smtClean="0"/>
          </a:p>
          <a:p>
            <a:r>
              <a:rPr lang="en-US" sz="2400" dirty="0" smtClean="0"/>
              <a:t>Joseph Graber, Program Manager, </a:t>
            </a:r>
            <a:r>
              <a:rPr lang="en-US" sz="2400" dirty="0" err="1" smtClean="0"/>
              <a:t>BER-BSSD</a:t>
            </a:r>
            <a:endParaRPr lang="en-US" sz="2400" dirty="0" smtClean="0"/>
          </a:p>
          <a:p>
            <a:endParaRPr lang="en-US" sz="2400" dirty="0" smtClean="0"/>
          </a:p>
          <a:p>
            <a:r>
              <a:rPr lang="en-US" sz="2400" dirty="0" smtClean="0"/>
              <a:t>Susan Gregurick, Program Manager, </a:t>
            </a:r>
            <a:r>
              <a:rPr lang="en-US" sz="2400" dirty="0" err="1" smtClean="0"/>
              <a:t>BER-BSSD</a:t>
            </a:r>
            <a:endParaRPr lang="en-US" sz="2400" dirty="0" smtClean="0"/>
          </a:p>
          <a:p>
            <a:endParaRPr lang="en-US" sz="2400" dirty="0" smtClean="0"/>
          </a:p>
          <a:p>
            <a:r>
              <a:rPr lang="en-US" sz="2400" dirty="0" smtClean="0"/>
              <a:t>Shireen Yousef, Scientific Program Specialist, </a:t>
            </a:r>
            <a:r>
              <a:rPr lang="en-US" sz="2400" dirty="0" err="1" smtClean="0"/>
              <a:t>BER-BSSD</a:t>
            </a:r>
            <a:endParaRPr lang="en-US" sz="2400" dirty="0" smtClean="0"/>
          </a:p>
          <a:p>
            <a:endParaRPr lang="en-US" sz="2400" dirty="0" smtClean="0"/>
          </a:p>
          <a:p>
            <a:r>
              <a:rPr lang="en-US" sz="2400" dirty="0" smtClean="0"/>
              <a:t>Support from </a:t>
            </a:r>
            <a:r>
              <a:rPr lang="en-US" sz="2400" dirty="0" err="1" smtClean="0"/>
              <a:t>ORISE</a:t>
            </a:r>
            <a:endParaRPr lang="en-US" sz="2400" dirty="0" smtClean="0"/>
          </a:p>
          <a:p>
            <a:endParaRPr lang="en-US" sz="2400"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381000" y="152400"/>
            <a:ext cx="8229600" cy="1828800"/>
          </a:xfrm>
        </p:spPr>
        <p:txBody>
          <a:bodyPr>
            <a:noAutofit/>
          </a:bodyPr>
          <a:lstStyle/>
          <a:p>
            <a:pPr>
              <a:lnSpc>
                <a:spcPct val="150000"/>
              </a:lnSpc>
              <a:spcAft>
                <a:spcPts val="0"/>
              </a:spcAft>
              <a:defRPr/>
            </a:pPr>
            <a:r>
              <a:rPr lang="en-US" sz="3400" b="1" dirty="0" err="1">
                <a:solidFill>
                  <a:srgbClr val="7030A0"/>
                </a:solidFill>
                <a:latin typeface="Bell MT" pitchFamily="18" charset="0"/>
                <a:cs typeface="Arial" pitchFamily="34" charset="0"/>
              </a:rPr>
              <a:t>BER</a:t>
            </a:r>
            <a:r>
              <a:rPr lang="en-US" sz="3400" b="1" dirty="0">
                <a:solidFill>
                  <a:srgbClr val="7030A0"/>
                </a:solidFill>
                <a:latin typeface="Bell MT" pitchFamily="18" charset="0"/>
                <a:cs typeface="Arial" pitchFamily="34" charset="0"/>
              </a:rPr>
              <a:t> </a:t>
            </a:r>
            <a:r>
              <a:rPr lang="en-US" sz="3400" b="1" dirty="0" err="1" smtClean="0">
                <a:solidFill>
                  <a:srgbClr val="7030A0"/>
                </a:solidFill>
                <a:latin typeface="Bell MT" pitchFamily="18" charset="0"/>
                <a:cs typeface="Arial" pitchFamily="34" charset="0"/>
              </a:rPr>
              <a:t>Biosystems</a:t>
            </a:r>
            <a:r>
              <a:rPr lang="en-US" sz="3400" b="1" dirty="0" smtClean="0">
                <a:solidFill>
                  <a:srgbClr val="7030A0"/>
                </a:solidFill>
                <a:latin typeface="Bell MT" pitchFamily="18" charset="0"/>
                <a:cs typeface="Arial" pitchFamily="34" charset="0"/>
              </a:rPr>
              <a:t> </a:t>
            </a:r>
            <a:r>
              <a:rPr lang="en-US" sz="3400" b="1" dirty="0">
                <a:solidFill>
                  <a:srgbClr val="7030A0"/>
                </a:solidFill>
                <a:latin typeface="Bell MT" pitchFamily="18" charset="0"/>
                <a:cs typeface="Arial" pitchFamily="34" charset="0"/>
              </a:rPr>
              <a:t>Design Workshop</a:t>
            </a:r>
            <a:r>
              <a:rPr lang="en-US" sz="3200" b="1" dirty="0">
                <a:latin typeface="Arial" pitchFamily="34" charset="0"/>
                <a:cs typeface="Arial" pitchFamily="34" charset="0"/>
              </a:rPr>
              <a:t/>
            </a:r>
            <a:br>
              <a:rPr lang="en-US" sz="3200" b="1" dirty="0">
                <a:latin typeface="Arial" pitchFamily="34" charset="0"/>
                <a:cs typeface="Arial" pitchFamily="34" charset="0"/>
              </a:rPr>
            </a:br>
            <a:r>
              <a:rPr lang="en-US" sz="2000" dirty="0" smtClean="0">
                <a:latin typeface="Arial" pitchFamily="34" charset="0"/>
                <a:cs typeface="Arial" pitchFamily="34" charset="0"/>
              </a:rPr>
              <a:t/>
            </a:r>
            <a:br>
              <a:rPr lang="en-US" sz="2000" dirty="0" smtClean="0">
                <a:latin typeface="Arial" pitchFamily="34" charset="0"/>
                <a:cs typeface="Arial" pitchFamily="34" charset="0"/>
              </a:rPr>
            </a:br>
            <a:r>
              <a:rPr lang="en-US" sz="2000" dirty="0">
                <a:latin typeface="Arial" pitchFamily="34" charset="0"/>
                <a:cs typeface="Arial" pitchFamily="34" charset="0"/>
              </a:rPr>
              <a:t/>
            </a:r>
            <a:br>
              <a:rPr lang="en-US" sz="2000" dirty="0">
                <a:latin typeface="Arial" pitchFamily="34" charset="0"/>
                <a:cs typeface="Arial" pitchFamily="34" charset="0"/>
              </a:rPr>
            </a:br>
            <a:endParaRPr lang="en-US" sz="2000" dirty="0">
              <a:latin typeface="Arial" pitchFamily="34" charset="0"/>
              <a:cs typeface="Arial" pitchFamily="34" charset="0"/>
            </a:endParaRPr>
          </a:p>
        </p:txBody>
      </p:sp>
      <p:sp>
        <p:nvSpPr>
          <p:cNvPr id="8" name="TextBox 7"/>
          <p:cNvSpPr txBox="1"/>
          <p:nvPr/>
        </p:nvSpPr>
        <p:spPr>
          <a:xfrm>
            <a:off x="228600" y="914400"/>
            <a:ext cx="8534400" cy="5601533"/>
          </a:xfrm>
          <a:prstGeom prst="rect">
            <a:avLst/>
          </a:prstGeom>
          <a:noFill/>
        </p:spPr>
        <p:txBody>
          <a:bodyPr wrap="square" rtlCol="0">
            <a:spAutoFit/>
          </a:bodyPr>
          <a:lstStyle/>
          <a:p>
            <a:r>
              <a:rPr lang="en-US" sz="2000" b="1" dirty="0" smtClean="0"/>
              <a:t>Genomics and systems biology approaches to study microbes and plants from the molecular to the community scale lead to comprehensive understanding of fundamental biological processes, ultimately allowing us to predict the behavior of a given biological system under changing conditions. Such predictive knowledge will permit the design and re-engineering of biological systems for specific purposes. New </a:t>
            </a:r>
            <a:r>
              <a:rPr lang="en-US" sz="2000" b="1" dirty="0" err="1" smtClean="0"/>
              <a:t>biodesign</a:t>
            </a:r>
            <a:r>
              <a:rPr lang="en-US" sz="2000" b="1" dirty="0" smtClean="0"/>
              <a:t> tools and technologies will in turn help understand natural systems and their response to change.  </a:t>
            </a:r>
          </a:p>
          <a:p>
            <a:r>
              <a:rPr lang="en-US" sz="2000" b="1" dirty="0" smtClean="0"/>
              <a:t> </a:t>
            </a:r>
          </a:p>
          <a:p>
            <a:r>
              <a:rPr lang="en-US" sz="2000" b="1" dirty="0" err="1" smtClean="0"/>
              <a:t>DOE-BER</a:t>
            </a:r>
            <a:r>
              <a:rPr lang="en-US" sz="2000" b="1" dirty="0" smtClean="0"/>
              <a:t> seeks to support </a:t>
            </a:r>
            <a:r>
              <a:rPr lang="en-US" sz="2000" b="1" dirty="0" err="1" smtClean="0"/>
              <a:t>biosystems</a:t>
            </a:r>
            <a:r>
              <a:rPr lang="en-US" sz="2000" b="1" dirty="0" smtClean="0"/>
              <a:t> design research aimed at tailoring microbes, plants, and their communities to advance clean energy and environmental solutions </a:t>
            </a:r>
          </a:p>
          <a:p>
            <a:endParaRPr lang="en-US" sz="2000" b="1" dirty="0" smtClean="0"/>
          </a:p>
          <a:p>
            <a:pPr marL="457200" indent="-457200">
              <a:buFont typeface="Arial" pitchFamily="34" charset="0"/>
              <a:buChar char="•"/>
            </a:pPr>
            <a:r>
              <a:rPr lang="en-US" sz="2000" b="1" dirty="0" smtClean="0"/>
              <a:t>Identify general biological design principles</a:t>
            </a:r>
          </a:p>
          <a:p>
            <a:pPr marL="457200" indent="-457200">
              <a:buFont typeface="Arial" pitchFamily="34" charset="0"/>
              <a:buChar char="•"/>
            </a:pPr>
            <a:endParaRPr lang="en-US" sz="2000" b="1" dirty="0" smtClean="0"/>
          </a:p>
          <a:p>
            <a:pPr marL="457200" indent="-457200">
              <a:buFont typeface="Arial" pitchFamily="34" charset="0"/>
              <a:buChar char="•"/>
            </a:pPr>
            <a:r>
              <a:rPr lang="en-US" sz="2000" b="1" dirty="0" smtClean="0"/>
              <a:t>Develop new synthetic molecular toolkits to design, construct, and test new, multi-scale natural and hybrid biological systems</a:t>
            </a:r>
          </a:p>
          <a:p>
            <a:endParaRPr lang="en-US" sz="2000" b="1"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3"/>
          <p:cNvGrpSpPr/>
          <p:nvPr/>
        </p:nvGrpSpPr>
        <p:grpSpPr>
          <a:xfrm>
            <a:off x="4648200" y="1496292"/>
            <a:ext cx="2073358" cy="1066800"/>
            <a:chOff x="-248238" y="1905000"/>
            <a:chExt cx="2073358" cy="1066800"/>
          </a:xfrm>
        </p:grpSpPr>
        <p:grpSp>
          <p:nvGrpSpPr>
            <p:cNvPr id="3" name="Group 8"/>
            <p:cNvGrpSpPr/>
            <p:nvPr/>
          </p:nvGrpSpPr>
          <p:grpSpPr>
            <a:xfrm>
              <a:off x="-248238" y="1905000"/>
              <a:ext cx="1066800" cy="1066800"/>
              <a:chOff x="3706092" y="2590800"/>
              <a:chExt cx="1981200" cy="1828800"/>
            </a:xfrm>
          </p:grpSpPr>
          <p:pic>
            <p:nvPicPr>
              <p:cNvPr id="7" name="Picture 6" descr="http://arep.med.harvard.edu/gmc/church02a.jpg"/>
              <p:cNvPicPr/>
              <p:nvPr/>
            </p:nvPicPr>
            <p:blipFill>
              <a:blip r:embed="rId3" cstate="print"/>
              <a:srcRect l="-2516" t="-386" r="3646" b="640"/>
              <a:stretch>
                <a:fillRect/>
              </a:stretch>
            </p:blipFill>
            <p:spPr bwMode="auto">
              <a:xfrm rot="429896">
                <a:off x="4024819" y="2982334"/>
                <a:ext cx="1475366" cy="1350530"/>
              </a:xfrm>
              <a:prstGeom prst="rect">
                <a:avLst/>
              </a:prstGeom>
              <a:noFill/>
              <a:ln w="9525">
                <a:noFill/>
                <a:miter lim="800000"/>
                <a:headEnd/>
                <a:tailEnd/>
              </a:ln>
            </p:spPr>
          </p:pic>
          <p:sp>
            <p:nvSpPr>
              <p:cNvPr id="8" name="Frame 7"/>
              <p:cNvSpPr/>
              <p:nvPr/>
            </p:nvSpPr>
            <p:spPr>
              <a:xfrm>
                <a:off x="3706092" y="2590800"/>
                <a:ext cx="1981200" cy="1828800"/>
              </a:xfrm>
              <a:prstGeom prst="frame">
                <a:avLst>
                  <a:gd name="adj1" fmla="val 20415"/>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solidFill>
                    <a:schemeClr val="tx1"/>
                  </a:solidFill>
                  <a:latin typeface="Arial" pitchFamily="34" charset="0"/>
                  <a:cs typeface="Arial" pitchFamily="34" charset="0"/>
                </a:endParaRPr>
              </a:p>
            </p:txBody>
          </p:sp>
        </p:grpSp>
        <p:sp>
          <p:nvSpPr>
            <p:cNvPr id="6" name="TextBox 5"/>
            <p:cNvSpPr txBox="1"/>
            <p:nvPr/>
          </p:nvSpPr>
          <p:spPr>
            <a:xfrm>
              <a:off x="519955" y="2133600"/>
              <a:ext cx="1305165" cy="461665"/>
            </a:xfrm>
            <a:prstGeom prst="rect">
              <a:avLst/>
            </a:prstGeom>
            <a:noFill/>
          </p:spPr>
          <p:txBody>
            <a:bodyPr wrap="none" rtlCol="0">
              <a:spAutoFit/>
            </a:bodyPr>
            <a:lstStyle/>
            <a:p>
              <a:r>
                <a:rPr lang="en-US" sz="1200" b="1" dirty="0" smtClean="0">
                  <a:cs typeface="Arial" pitchFamily="34" charset="0"/>
                </a:rPr>
                <a:t>George Church</a:t>
              </a:r>
            </a:p>
            <a:p>
              <a:r>
                <a:rPr lang="en-US" sz="1200" b="1" dirty="0" smtClean="0">
                  <a:cs typeface="Arial" pitchFamily="34" charset="0"/>
                </a:rPr>
                <a:t>Harvard U.</a:t>
              </a:r>
            </a:p>
          </p:txBody>
        </p:sp>
      </p:grpSp>
      <p:sp>
        <p:nvSpPr>
          <p:cNvPr id="9" name="Title 1"/>
          <p:cNvSpPr txBox="1">
            <a:spLocks/>
          </p:cNvSpPr>
          <p:nvPr/>
        </p:nvSpPr>
        <p:spPr bwMode="auto">
          <a:xfrm>
            <a:off x="381000" y="0"/>
            <a:ext cx="8229600" cy="5334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noAutofit/>
          </a:bodyPr>
          <a:lstStyle/>
          <a:p>
            <a:pPr marL="342900" marR="0" lvl="0" indent="-342900" algn="ctr" defTabSz="914400" rtl="0" eaLnBrk="0" fontAlgn="base" latinLnBrk="0" hangingPunct="0">
              <a:lnSpc>
                <a:spcPct val="100000"/>
              </a:lnSpc>
              <a:spcBef>
                <a:spcPct val="20000"/>
              </a:spcBef>
              <a:spcAft>
                <a:spcPct val="0"/>
              </a:spcAft>
              <a:buClrTx/>
              <a:buSzTx/>
              <a:tabLst/>
              <a:defRPr/>
            </a:pPr>
            <a:r>
              <a:rPr kumimoji="0" lang="en-US" sz="3200" b="1" i="0" u="none" strike="noStrike" kern="1200" cap="none" spc="0" normalizeH="0" baseline="0" noProof="0" dirty="0" smtClean="0">
                <a:ln>
                  <a:noFill/>
                </a:ln>
                <a:solidFill>
                  <a:srgbClr val="7030A0"/>
                </a:solidFill>
                <a:effectLst/>
                <a:uLnTx/>
                <a:uFillTx/>
                <a:latin typeface="Bell MT" pitchFamily="18" charset="0"/>
                <a:cs typeface="Arial" pitchFamily="34" charset="0"/>
              </a:rPr>
              <a:t>Workshop Participants</a:t>
            </a:r>
            <a:endParaRPr kumimoji="0" lang="en-US" sz="3200" b="1" i="0" u="none" strike="noStrike" kern="1200" cap="none" spc="0" normalizeH="0" baseline="0" noProof="0" dirty="0">
              <a:ln>
                <a:noFill/>
              </a:ln>
              <a:solidFill>
                <a:srgbClr val="7030A0"/>
              </a:solidFill>
              <a:effectLst/>
              <a:uLnTx/>
              <a:uFillTx/>
              <a:latin typeface="Bell MT" pitchFamily="18" charset="0"/>
              <a:cs typeface="Arial" pitchFamily="34" charset="0"/>
            </a:endParaRPr>
          </a:p>
        </p:txBody>
      </p:sp>
      <p:grpSp>
        <p:nvGrpSpPr>
          <p:cNvPr id="4" name="Group 9"/>
          <p:cNvGrpSpPr/>
          <p:nvPr/>
        </p:nvGrpSpPr>
        <p:grpSpPr>
          <a:xfrm>
            <a:off x="7104084" y="3160936"/>
            <a:ext cx="1574775" cy="603325"/>
            <a:chOff x="0" y="838200"/>
            <a:chExt cx="1574775" cy="603325"/>
          </a:xfrm>
        </p:grpSpPr>
        <p:sp>
          <p:nvSpPr>
            <p:cNvPr id="11" name="TextBox 10"/>
            <p:cNvSpPr txBox="1"/>
            <p:nvPr/>
          </p:nvSpPr>
          <p:spPr>
            <a:xfrm>
              <a:off x="533400" y="838200"/>
              <a:ext cx="1041375" cy="461665"/>
            </a:xfrm>
            <a:prstGeom prst="rect">
              <a:avLst/>
            </a:prstGeom>
            <a:noFill/>
          </p:spPr>
          <p:txBody>
            <a:bodyPr wrap="none" rtlCol="0">
              <a:spAutoFit/>
            </a:bodyPr>
            <a:lstStyle/>
            <a:p>
              <a:r>
                <a:rPr lang="en-US" sz="1200" b="1" dirty="0" smtClean="0">
                  <a:cs typeface="Arial" pitchFamily="34" charset="0"/>
                </a:rPr>
                <a:t>Adam Arkin</a:t>
              </a:r>
            </a:p>
            <a:p>
              <a:r>
                <a:rPr lang="en-US" sz="1200" b="1" dirty="0" err="1" smtClean="0">
                  <a:cs typeface="Arial" pitchFamily="34" charset="0"/>
                </a:rPr>
                <a:t>LBNL</a:t>
              </a:r>
              <a:endParaRPr lang="en-US" sz="1200" dirty="0" smtClean="0">
                <a:cs typeface="Arial" pitchFamily="34" charset="0"/>
              </a:endParaRPr>
            </a:p>
          </p:txBody>
        </p:sp>
        <p:pic>
          <p:nvPicPr>
            <p:cNvPr id="12" name="Picture 11" descr="Drew Endy and Adam Arkin"/>
            <p:cNvPicPr>
              <a:picLocks noChangeAspect="1" noChangeArrowheads="1"/>
            </p:cNvPicPr>
            <p:nvPr/>
          </p:nvPicPr>
          <p:blipFill>
            <a:blip r:embed="rId4" cstate="print"/>
            <a:srcRect l="61500" t="4444" r="6579" b="48192"/>
            <a:stretch>
              <a:fillRect/>
            </a:stretch>
          </p:blipFill>
          <p:spPr bwMode="auto">
            <a:xfrm>
              <a:off x="0" y="838200"/>
              <a:ext cx="602413" cy="603325"/>
            </a:xfrm>
            <a:prstGeom prst="rect">
              <a:avLst/>
            </a:prstGeom>
            <a:noFill/>
          </p:spPr>
        </p:pic>
      </p:grpSp>
      <p:grpSp>
        <p:nvGrpSpPr>
          <p:cNvPr id="5" name="Group 12"/>
          <p:cNvGrpSpPr/>
          <p:nvPr/>
        </p:nvGrpSpPr>
        <p:grpSpPr>
          <a:xfrm>
            <a:off x="76200" y="2445804"/>
            <a:ext cx="2166283" cy="609600"/>
            <a:chOff x="0" y="1524000"/>
            <a:chExt cx="2166283" cy="609600"/>
          </a:xfrm>
        </p:grpSpPr>
        <p:sp>
          <p:nvSpPr>
            <p:cNvPr id="14" name="TextBox 13"/>
            <p:cNvSpPr txBox="1"/>
            <p:nvPr/>
          </p:nvSpPr>
          <p:spPr>
            <a:xfrm>
              <a:off x="533400" y="1524000"/>
              <a:ext cx="1632883" cy="461665"/>
            </a:xfrm>
            <a:prstGeom prst="rect">
              <a:avLst/>
            </a:prstGeom>
            <a:noFill/>
          </p:spPr>
          <p:txBody>
            <a:bodyPr wrap="none" rtlCol="0">
              <a:spAutoFit/>
            </a:bodyPr>
            <a:lstStyle/>
            <a:p>
              <a:r>
                <a:rPr lang="en-US" sz="1200" b="1" dirty="0" err="1" smtClean="0">
                  <a:cs typeface="Arial" pitchFamily="34" charset="0"/>
                </a:rPr>
                <a:t>Maciek</a:t>
              </a:r>
              <a:r>
                <a:rPr lang="en-US" sz="1200" b="1" dirty="0" smtClean="0">
                  <a:cs typeface="Arial" pitchFamily="34" charset="0"/>
                </a:rPr>
                <a:t> </a:t>
              </a:r>
              <a:r>
                <a:rPr lang="en-US" sz="1200" b="1" dirty="0" err="1" smtClean="0">
                  <a:cs typeface="Arial" pitchFamily="34" charset="0"/>
                </a:rPr>
                <a:t>Antoniewicz</a:t>
              </a:r>
              <a:endParaRPr lang="en-US" sz="1200" b="1" dirty="0" smtClean="0">
                <a:cs typeface="Arial" pitchFamily="34" charset="0"/>
              </a:endParaRPr>
            </a:p>
            <a:p>
              <a:r>
                <a:rPr lang="en-US" sz="1200" b="1" dirty="0" smtClean="0">
                  <a:cs typeface="Arial" pitchFamily="34" charset="0"/>
                </a:rPr>
                <a:t>U. of Delaware</a:t>
              </a:r>
              <a:endParaRPr lang="en-US" sz="1200" dirty="0" smtClean="0">
                <a:cs typeface="Arial" pitchFamily="34" charset="0"/>
              </a:endParaRPr>
            </a:p>
          </p:txBody>
        </p:sp>
        <p:pic>
          <p:nvPicPr>
            <p:cNvPr id="15" name="Picture 14" descr="http://www.che.udel.edu/images/highlights/Maciek08.jpg"/>
            <p:cNvPicPr>
              <a:picLocks noChangeAspect="1" noChangeArrowheads="1"/>
            </p:cNvPicPr>
            <p:nvPr/>
          </p:nvPicPr>
          <p:blipFill>
            <a:blip r:embed="rId5" cstate="print"/>
            <a:srcRect l="11333" t="5882" r="13334" b="27647"/>
            <a:stretch>
              <a:fillRect/>
            </a:stretch>
          </p:blipFill>
          <p:spPr bwMode="auto">
            <a:xfrm>
              <a:off x="0" y="1524000"/>
              <a:ext cx="609600" cy="609600"/>
            </a:xfrm>
            <a:prstGeom prst="rect">
              <a:avLst/>
            </a:prstGeom>
            <a:noFill/>
          </p:spPr>
        </p:pic>
      </p:grpSp>
      <p:grpSp>
        <p:nvGrpSpPr>
          <p:cNvPr id="10" name="Group 15"/>
          <p:cNvGrpSpPr/>
          <p:nvPr/>
        </p:nvGrpSpPr>
        <p:grpSpPr>
          <a:xfrm>
            <a:off x="76200" y="3869698"/>
            <a:ext cx="1864235" cy="609600"/>
            <a:chOff x="0" y="2743200"/>
            <a:chExt cx="1864235" cy="609600"/>
          </a:xfrm>
        </p:grpSpPr>
        <p:sp>
          <p:nvSpPr>
            <p:cNvPr id="17" name="TextBox 16"/>
            <p:cNvSpPr txBox="1"/>
            <p:nvPr/>
          </p:nvSpPr>
          <p:spPr>
            <a:xfrm>
              <a:off x="524701" y="2743200"/>
              <a:ext cx="1339534" cy="461665"/>
            </a:xfrm>
            <a:prstGeom prst="rect">
              <a:avLst/>
            </a:prstGeom>
            <a:noFill/>
          </p:spPr>
          <p:txBody>
            <a:bodyPr wrap="none" rtlCol="0">
              <a:spAutoFit/>
            </a:bodyPr>
            <a:lstStyle/>
            <a:p>
              <a:r>
                <a:rPr lang="en-US" sz="1200" b="1" dirty="0" smtClean="0">
                  <a:cs typeface="Arial" pitchFamily="34" charset="0"/>
                </a:rPr>
                <a:t>Sarah Assmann</a:t>
              </a:r>
            </a:p>
            <a:p>
              <a:r>
                <a:rPr lang="en-US" sz="1200" b="1" dirty="0" smtClean="0">
                  <a:cs typeface="Arial" pitchFamily="34" charset="0"/>
                </a:rPr>
                <a:t>Penn State U.</a:t>
              </a:r>
              <a:endParaRPr lang="en-US" sz="1200" dirty="0" smtClean="0">
                <a:cs typeface="Arial" pitchFamily="34" charset="0"/>
              </a:endParaRPr>
            </a:p>
          </p:txBody>
        </p:sp>
        <p:pic>
          <p:nvPicPr>
            <p:cNvPr id="18" name="Picture 17" descr="https://homes.bio.psu.edu/people/faculty/assmann/pictures/members/sally.jpg"/>
            <p:cNvPicPr>
              <a:picLocks noChangeAspect="1" noChangeArrowheads="1"/>
            </p:cNvPicPr>
            <p:nvPr/>
          </p:nvPicPr>
          <p:blipFill>
            <a:blip r:embed="rId6" cstate="print"/>
            <a:srcRect l="15333" t="1341" r="12943" b="31671"/>
            <a:stretch>
              <a:fillRect/>
            </a:stretch>
          </p:blipFill>
          <p:spPr bwMode="auto">
            <a:xfrm>
              <a:off x="0" y="2743200"/>
              <a:ext cx="600635" cy="609600"/>
            </a:xfrm>
            <a:prstGeom prst="rect">
              <a:avLst/>
            </a:prstGeom>
            <a:noFill/>
          </p:spPr>
        </p:pic>
      </p:grpSp>
      <p:grpSp>
        <p:nvGrpSpPr>
          <p:cNvPr id="13" name="Group 18"/>
          <p:cNvGrpSpPr/>
          <p:nvPr/>
        </p:nvGrpSpPr>
        <p:grpSpPr>
          <a:xfrm>
            <a:off x="76200" y="4581645"/>
            <a:ext cx="1704613" cy="614082"/>
            <a:chOff x="0" y="3352800"/>
            <a:chExt cx="1704613" cy="614082"/>
          </a:xfrm>
        </p:grpSpPr>
        <p:sp>
          <p:nvSpPr>
            <p:cNvPr id="20" name="TextBox 19"/>
            <p:cNvSpPr txBox="1"/>
            <p:nvPr/>
          </p:nvSpPr>
          <p:spPr>
            <a:xfrm>
              <a:off x="533395" y="3429000"/>
              <a:ext cx="1171218" cy="461665"/>
            </a:xfrm>
            <a:prstGeom prst="rect">
              <a:avLst/>
            </a:prstGeom>
            <a:noFill/>
          </p:spPr>
          <p:txBody>
            <a:bodyPr wrap="none" rtlCol="0">
              <a:spAutoFit/>
            </a:bodyPr>
            <a:lstStyle/>
            <a:p>
              <a:r>
                <a:rPr lang="en-US" sz="1200" b="1" dirty="0" smtClean="0">
                  <a:cs typeface="Arial" pitchFamily="34" charset="0"/>
                </a:rPr>
                <a:t>Shota Atsumi</a:t>
              </a:r>
            </a:p>
            <a:p>
              <a:r>
                <a:rPr lang="en-US" sz="1200" b="1" dirty="0" err="1" smtClean="0">
                  <a:cs typeface="Arial" pitchFamily="34" charset="0"/>
                </a:rPr>
                <a:t>UC</a:t>
              </a:r>
              <a:r>
                <a:rPr lang="en-US" sz="1200" b="1" dirty="0" smtClean="0">
                  <a:cs typeface="Arial" pitchFamily="34" charset="0"/>
                </a:rPr>
                <a:t> Davis</a:t>
              </a:r>
              <a:endParaRPr lang="en-US" sz="1200" dirty="0" smtClean="0">
                <a:cs typeface="Arial" pitchFamily="34" charset="0"/>
              </a:endParaRPr>
            </a:p>
          </p:txBody>
        </p:sp>
        <p:pic>
          <p:nvPicPr>
            <p:cNvPr id="21" name="Picture 20" descr="http://www.chem.ucdavis.edu/faculty/fimages/atsumi.jpg"/>
            <p:cNvPicPr>
              <a:picLocks noChangeAspect="1" noChangeArrowheads="1"/>
            </p:cNvPicPr>
            <p:nvPr/>
          </p:nvPicPr>
          <p:blipFill>
            <a:blip r:embed="rId7" cstate="print"/>
            <a:srcRect l="38400" t="2000" r="18664" b="54738"/>
            <a:stretch>
              <a:fillRect/>
            </a:stretch>
          </p:blipFill>
          <p:spPr bwMode="auto">
            <a:xfrm>
              <a:off x="0" y="3352800"/>
              <a:ext cx="609465" cy="614082"/>
            </a:xfrm>
            <a:prstGeom prst="rect">
              <a:avLst/>
            </a:prstGeom>
            <a:noFill/>
          </p:spPr>
        </p:pic>
      </p:grpSp>
      <p:grpSp>
        <p:nvGrpSpPr>
          <p:cNvPr id="16" name="Group 21"/>
          <p:cNvGrpSpPr/>
          <p:nvPr/>
        </p:nvGrpSpPr>
        <p:grpSpPr>
          <a:xfrm>
            <a:off x="2514600" y="3890534"/>
            <a:ext cx="2317566" cy="614082"/>
            <a:chOff x="0" y="4191000"/>
            <a:chExt cx="2317566" cy="614082"/>
          </a:xfrm>
        </p:grpSpPr>
        <p:pic>
          <p:nvPicPr>
            <p:cNvPr id="23" name="Picture 22" descr="Nitin Baliga"/>
            <p:cNvPicPr>
              <a:picLocks noChangeAspect="1" noChangeArrowheads="1"/>
            </p:cNvPicPr>
            <p:nvPr/>
          </p:nvPicPr>
          <p:blipFill>
            <a:blip r:embed="rId8" cstate="print"/>
            <a:srcRect t="8542" r="-1789" b="18320"/>
            <a:stretch>
              <a:fillRect/>
            </a:stretch>
          </p:blipFill>
          <p:spPr bwMode="auto">
            <a:xfrm>
              <a:off x="0" y="4191000"/>
              <a:ext cx="591671" cy="614082"/>
            </a:xfrm>
            <a:prstGeom prst="rect">
              <a:avLst/>
            </a:prstGeom>
            <a:noFill/>
          </p:spPr>
        </p:pic>
        <p:sp>
          <p:nvSpPr>
            <p:cNvPr id="24" name="TextBox 23"/>
            <p:cNvSpPr txBox="1"/>
            <p:nvPr/>
          </p:nvSpPr>
          <p:spPr>
            <a:xfrm>
              <a:off x="515470" y="4191000"/>
              <a:ext cx="1802096" cy="461665"/>
            </a:xfrm>
            <a:prstGeom prst="rect">
              <a:avLst/>
            </a:prstGeom>
            <a:noFill/>
          </p:spPr>
          <p:txBody>
            <a:bodyPr wrap="none" rtlCol="0">
              <a:spAutoFit/>
            </a:bodyPr>
            <a:lstStyle/>
            <a:p>
              <a:r>
                <a:rPr lang="en-US" sz="1200" b="1" dirty="0" smtClean="0">
                  <a:cs typeface="Arial" pitchFamily="34" charset="0"/>
                </a:rPr>
                <a:t>Nitin Baliga</a:t>
              </a:r>
            </a:p>
            <a:p>
              <a:r>
                <a:rPr lang="en-US" sz="1200" b="1" dirty="0" smtClean="0">
                  <a:cs typeface="Arial" pitchFamily="34" charset="0"/>
                </a:rPr>
                <a:t>Inst. for Systems Biol.</a:t>
              </a:r>
              <a:endParaRPr lang="en-US" sz="1200" dirty="0" smtClean="0">
                <a:cs typeface="Arial" pitchFamily="34" charset="0"/>
              </a:endParaRPr>
            </a:p>
          </p:txBody>
        </p:sp>
      </p:grpSp>
      <p:grpSp>
        <p:nvGrpSpPr>
          <p:cNvPr id="19" name="Group 24"/>
          <p:cNvGrpSpPr/>
          <p:nvPr/>
        </p:nvGrpSpPr>
        <p:grpSpPr>
          <a:xfrm>
            <a:off x="76200" y="6010022"/>
            <a:ext cx="1599421" cy="653056"/>
            <a:chOff x="0" y="4876800"/>
            <a:chExt cx="1599421" cy="653056"/>
          </a:xfrm>
        </p:grpSpPr>
        <p:pic>
          <p:nvPicPr>
            <p:cNvPr id="26" name="Picture 25" descr="Faculty Photo"/>
            <p:cNvPicPr>
              <a:picLocks noChangeAspect="1" noChangeArrowheads="1"/>
            </p:cNvPicPr>
            <p:nvPr/>
          </p:nvPicPr>
          <p:blipFill>
            <a:blip r:embed="rId9" cstate="print"/>
            <a:srcRect r="4321" b="10641"/>
            <a:stretch>
              <a:fillRect/>
            </a:stretch>
          </p:blipFill>
          <p:spPr bwMode="auto">
            <a:xfrm>
              <a:off x="0" y="4876800"/>
              <a:ext cx="591671" cy="653056"/>
            </a:xfrm>
            <a:prstGeom prst="rect">
              <a:avLst/>
            </a:prstGeom>
            <a:noFill/>
          </p:spPr>
        </p:pic>
        <p:sp>
          <p:nvSpPr>
            <p:cNvPr id="27" name="TextBox 26"/>
            <p:cNvSpPr txBox="1"/>
            <p:nvPr/>
          </p:nvSpPr>
          <p:spPr>
            <a:xfrm>
              <a:off x="515470" y="4876800"/>
              <a:ext cx="1083951" cy="461665"/>
            </a:xfrm>
            <a:prstGeom prst="rect">
              <a:avLst/>
            </a:prstGeom>
            <a:noFill/>
          </p:spPr>
          <p:txBody>
            <a:bodyPr wrap="none" rtlCol="0">
              <a:spAutoFit/>
            </a:bodyPr>
            <a:lstStyle/>
            <a:p>
              <a:r>
                <a:rPr lang="en-US" sz="1200" b="1" dirty="0" smtClean="0">
                  <a:cs typeface="Arial" pitchFamily="34" charset="0"/>
                </a:rPr>
                <a:t>Scott Banta</a:t>
              </a:r>
            </a:p>
            <a:p>
              <a:r>
                <a:rPr lang="en-US" sz="1200" b="1" dirty="0" smtClean="0">
                  <a:cs typeface="Arial" pitchFamily="34" charset="0"/>
                </a:rPr>
                <a:t>Columbia U.</a:t>
              </a:r>
              <a:endParaRPr lang="en-US" sz="1200" dirty="0" smtClean="0">
                <a:cs typeface="Arial" pitchFamily="34" charset="0"/>
              </a:endParaRPr>
            </a:p>
          </p:txBody>
        </p:sp>
      </p:grpSp>
      <p:grpSp>
        <p:nvGrpSpPr>
          <p:cNvPr id="22" name="Group 27"/>
          <p:cNvGrpSpPr/>
          <p:nvPr/>
        </p:nvGrpSpPr>
        <p:grpSpPr>
          <a:xfrm>
            <a:off x="4876800" y="6028378"/>
            <a:ext cx="2106266" cy="634700"/>
            <a:chOff x="0" y="5486401"/>
            <a:chExt cx="2106266" cy="634700"/>
          </a:xfrm>
        </p:grpSpPr>
        <p:pic>
          <p:nvPicPr>
            <p:cNvPr id="29" name="Picture 28"/>
            <p:cNvPicPr/>
            <p:nvPr/>
          </p:nvPicPr>
          <p:blipFill>
            <a:blip r:embed="rId10" cstate="print"/>
            <a:srcRect l="14815" r="18518" b="21690"/>
            <a:stretch>
              <a:fillRect/>
            </a:stretch>
          </p:blipFill>
          <p:spPr bwMode="auto">
            <a:xfrm>
              <a:off x="0" y="5486401"/>
              <a:ext cx="609600" cy="634700"/>
            </a:xfrm>
            <a:prstGeom prst="rect">
              <a:avLst/>
            </a:prstGeom>
            <a:noFill/>
            <a:ln w="9525">
              <a:noFill/>
              <a:miter lim="800000"/>
              <a:headEnd/>
              <a:tailEnd/>
            </a:ln>
          </p:spPr>
        </p:pic>
        <p:sp>
          <p:nvSpPr>
            <p:cNvPr id="30" name="TextBox 29"/>
            <p:cNvSpPr txBox="1"/>
            <p:nvPr/>
          </p:nvSpPr>
          <p:spPr>
            <a:xfrm>
              <a:off x="533400" y="5562600"/>
              <a:ext cx="1572866" cy="461665"/>
            </a:xfrm>
            <a:prstGeom prst="rect">
              <a:avLst/>
            </a:prstGeom>
            <a:noFill/>
          </p:spPr>
          <p:txBody>
            <a:bodyPr wrap="none" rtlCol="0">
              <a:spAutoFit/>
            </a:bodyPr>
            <a:lstStyle/>
            <a:p>
              <a:r>
                <a:rPr lang="en-US" sz="1200" b="1" dirty="0" smtClean="0">
                  <a:cs typeface="Arial" pitchFamily="34" charset="0"/>
                </a:rPr>
                <a:t>Christoph Benning</a:t>
              </a:r>
            </a:p>
            <a:p>
              <a:r>
                <a:rPr lang="en-US" sz="1200" b="1" dirty="0" smtClean="0">
                  <a:cs typeface="Arial" pitchFamily="34" charset="0"/>
                </a:rPr>
                <a:t>Michigan State U.</a:t>
              </a:r>
              <a:endParaRPr lang="en-US" sz="1200" dirty="0" smtClean="0">
                <a:cs typeface="Arial" pitchFamily="34" charset="0"/>
              </a:endParaRPr>
            </a:p>
          </p:txBody>
        </p:sp>
      </p:grpSp>
      <p:grpSp>
        <p:nvGrpSpPr>
          <p:cNvPr id="25" name="Group 30"/>
          <p:cNvGrpSpPr/>
          <p:nvPr/>
        </p:nvGrpSpPr>
        <p:grpSpPr>
          <a:xfrm>
            <a:off x="7104084" y="4573389"/>
            <a:ext cx="1874088" cy="645459"/>
            <a:chOff x="0" y="6212541"/>
            <a:chExt cx="1874088" cy="645459"/>
          </a:xfrm>
        </p:grpSpPr>
        <p:sp>
          <p:nvSpPr>
            <p:cNvPr id="32" name="TextBox 31"/>
            <p:cNvSpPr txBox="1"/>
            <p:nvPr/>
          </p:nvSpPr>
          <p:spPr>
            <a:xfrm>
              <a:off x="533400" y="6324600"/>
              <a:ext cx="1340688" cy="461665"/>
            </a:xfrm>
            <a:prstGeom prst="rect">
              <a:avLst/>
            </a:prstGeom>
            <a:noFill/>
          </p:spPr>
          <p:txBody>
            <a:bodyPr wrap="none" rtlCol="0">
              <a:spAutoFit/>
            </a:bodyPr>
            <a:lstStyle/>
            <a:p>
              <a:r>
                <a:rPr lang="en-US" sz="1200" b="1" dirty="0" smtClean="0">
                  <a:cs typeface="Arial" pitchFamily="34" charset="0"/>
                </a:rPr>
                <a:t>William Cannon</a:t>
              </a:r>
            </a:p>
            <a:p>
              <a:r>
                <a:rPr lang="en-US" sz="1200" b="1" dirty="0" err="1" smtClean="0">
                  <a:cs typeface="Arial" pitchFamily="34" charset="0"/>
                </a:rPr>
                <a:t>PNNL</a:t>
              </a:r>
              <a:endParaRPr lang="en-US" sz="1200" dirty="0" smtClean="0">
                <a:cs typeface="Arial" pitchFamily="34" charset="0"/>
              </a:endParaRPr>
            </a:p>
          </p:txBody>
        </p:sp>
        <p:pic>
          <p:nvPicPr>
            <p:cNvPr id="33" name="Picture 32" descr="http://www.eecs.wsu.edu/~ananth/DataIntensive-Biocomputing/people2.jpg"/>
            <p:cNvPicPr>
              <a:picLocks noChangeAspect="1" noChangeArrowheads="1"/>
            </p:cNvPicPr>
            <p:nvPr/>
          </p:nvPicPr>
          <p:blipFill>
            <a:blip r:embed="rId11" cstate="print"/>
            <a:srcRect l="15040" t="8759" r="18115" b="39338"/>
            <a:stretch>
              <a:fillRect/>
            </a:stretch>
          </p:blipFill>
          <p:spPr bwMode="auto">
            <a:xfrm>
              <a:off x="0" y="6212541"/>
              <a:ext cx="609600" cy="645459"/>
            </a:xfrm>
            <a:prstGeom prst="rect">
              <a:avLst/>
            </a:prstGeom>
            <a:noFill/>
          </p:spPr>
        </p:pic>
      </p:grpSp>
      <p:grpSp>
        <p:nvGrpSpPr>
          <p:cNvPr id="28" name="Group 33"/>
          <p:cNvGrpSpPr/>
          <p:nvPr/>
        </p:nvGrpSpPr>
        <p:grpSpPr>
          <a:xfrm>
            <a:off x="2514600" y="1733857"/>
            <a:ext cx="1695245" cy="609600"/>
            <a:chOff x="2667000" y="762000"/>
            <a:chExt cx="1695245" cy="609600"/>
          </a:xfrm>
        </p:grpSpPr>
        <p:pic>
          <p:nvPicPr>
            <p:cNvPr id="35" name="Picture 34" descr="http://www.plantbio.uga.edu/media/dept_headshots/dawe_k_260.jpg"/>
            <p:cNvPicPr>
              <a:picLocks noChangeAspect="1" noChangeArrowheads="1"/>
            </p:cNvPicPr>
            <p:nvPr/>
          </p:nvPicPr>
          <p:blipFill>
            <a:blip r:embed="rId12" cstate="print"/>
            <a:srcRect r="12500" b="12500"/>
            <a:stretch>
              <a:fillRect/>
            </a:stretch>
          </p:blipFill>
          <p:spPr bwMode="auto">
            <a:xfrm>
              <a:off x="2667000" y="762000"/>
              <a:ext cx="609600" cy="609600"/>
            </a:xfrm>
            <a:prstGeom prst="rect">
              <a:avLst/>
            </a:prstGeom>
            <a:noFill/>
          </p:spPr>
        </p:pic>
        <p:sp>
          <p:nvSpPr>
            <p:cNvPr id="36" name="TextBox 35"/>
            <p:cNvSpPr txBox="1"/>
            <p:nvPr/>
          </p:nvSpPr>
          <p:spPr>
            <a:xfrm>
              <a:off x="3209365" y="788895"/>
              <a:ext cx="1152880" cy="461665"/>
            </a:xfrm>
            <a:prstGeom prst="rect">
              <a:avLst/>
            </a:prstGeom>
            <a:noFill/>
          </p:spPr>
          <p:txBody>
            <a:bodyPr wrap="none" rtlCol="0">
              <a:spAutoFit/>
            </a:bodyPr>
            <a:lstStyle/>
            <a:p>
              <a:r>
                <a:rPr lang="en-US" sz="1200" b="1" dirty="0" smtClean="0">
                  <a:cs typeface="Arial" pitchFamily="34" charset="0"/>
                </a:rPr>
                <a:t>Kelly Dawe</a:t>
              </a:r>
            </a:p>
            <a:p>
              <a:r>
                <a:rPr lang="en-US" sz="1200" b="1" dirty="0" smtClean="0">
                  <a:cs typeface="Arial" pitchFamily="34" charset="0"/>
                </a:rPr>
                <a:t>U. of Georgia</a:t>
              </a:r>
              <a:endParaRPr lang="en-US" sz="1200" dirty="0" smtClean="0">
                <a:cs typeface="Arial" pitchFamily="34" charset="0"/>
              </a:endParaRPr>
            </a:p>
          </p:txBody>
        </p:sp>
      </p:grpSp>
      <p:grpSp>
        <p:nvGrpSpPr>
          <p:cNvPr id="31" name="Group 36"/>
          <p:cNvGrpSpPr/>
          <p:nvPr/>
        </p:nvGrpSpPr>
        <p:grpSpPr>
          <a:xfrm>
            <a:off x="2514600" y="2449161"/>
            <a:ext cx="2211167" cy="615884"/>
            <a:chOff x="2675965" y="1371601"/>
            <a:chExt cx="2211167" cy="615884"/>
          </a:xfrm>
        </p:grpSpPr>
        <p:sp>
          <p:nvSpPr>
            <p:cNvPr id="38" name="TextBox 37"/>
            <p:cNvSpPr txBox="1"/>
            <p:nvPr/>
          </p:nvSpPr>
          <p:spPr>
            <a:xfrm>
              <a:off x="3209365" y="1407460"/>
              <a:ext cx="1677767" cy="461665"/>
            </a:xfrm>
            <a:prstGeom prst="rect">
              <a:avLst/>
            </a:prstGeom>
            <a:noFill/>
          </p:spPr>
          <p:txBody>
            <a:bodyPr wrap="none" rtlCol="0">
              <a:spAutoFit/>
            </a:bodyPr>
            <a:lstStyle/>
            <a:p>
              <a:r>
                <a:rPr lang="en-US" sz="1200" b="1" dirty="0" smtClean="0">
                  <a:cs typeface="Arial" pitchFamily="34" charset="0"/>
                </a:rPr>
                <a:t>David Gang</a:t>
              </a:r>
            </a:p>
            <a:p>
              <a:r>
                <a:rPr lang="en-US" sz="1200" b="1" dirty="0" smtClean="0">
                  <a:cs typeface="Arial" pitchFamily="34" charset="0"/>
                </a:rPr>
                <a:t>Washington State U.</a:t>
              </a:r>
              <a:endParaRPr lang="en-US" sz="1200" dirty="0" smtClean="0">
                <a:cs typeface="Arial" pitchFamily="34" charset="0"/>
              </a:endParaRPr>
            </a:p>
          </p:txBody>
        </p:sp>
        <p:pic>
          <p:nvPicPr>
            <p:cNvPr id="39" name="Picture 38" descr="[David+Gang.jpg]"/>
            <p:cNvPicPr/>
            <p:nvPr/>
          </p:nvPicPr>
          <p:blipFill>
            <a:blip r:embed="rId13" cstate="print"/>
            <a:srcRect l="36709" t="15227" r="41839" b="54361"/>
            <a:stretch>
              <a:fillRect/>
            </a:stretch>
          </p:blipFill>
          <p:spPr bwMode="auto">
            <a:xfrm>
              <a:off x="2675965" y="1371601"/>
              <a:ext cx="605117" cy="615884"/>
            </a:xfrm>
            <a:prstGeom prst="rect">
              <a:avLst/>
            </a:prstGeom>
            <a:noFill/>
            <a:ln w="9525">
              <a:noFill/>
              <a:miter lim="800000"/>
              <a:headEnd/>
              <a:tailEnd/>
            </a:ln>
          </p:spPr>
        </p:pic>
      </p:grpSp>
      <p:grpSp>
        <p:nvGrpSpPr>
          <p:cNvPr id="34" name="Group 39"/>
          <p:cNvGrpSpPr/>
          <p:nvPr/>
        </p:nvGrpSpPr>
        <p:grpSpPr>
          <a:xfrm>
            <a:off x="7104084" y="5318612"/>
            <a:ext cx="1575296" cy="630621"/>
            <a:chOff x="2667000" y="2057400"/>
            <a:chExt cx="1575296" cy="630621"/>
          </a:xfrm>
        </p:grpSpPr>
        <p:sp>
          <p:nvSpPr>
            <p:cNvPr id="41" name="TextBox 40"/>
            <p:cNvSpPr txBox="1"/>
            <p:nvPr/>
          </p:nvSpPr>
          <p:spPr>
            <a:xfrm>
              <a:off x="3227275" y="2057400"/>
              <a:ext cx="1015021" cy="461665"/>
            </a:xfrm>
            <a:prstGeom prst="rect">
              <a:avLst/>
            </a:prstGeom>
            <a:noFill/>
          </p:spPr>
          <p:txBody>
            <a:bodyPr wrap="none" rtlCol="0">
              <a:spAutoFit/>
            </a:bodyPr>
            <a:lstStyle/>
            <a:p>
              <a:r>
                <a:rPr lang="en-US" sz="1200" b="1" dirty="0" smtClean="0">
                  <a:cs typeface="Arial" pitchFamily="34" charset="0"/>
                </a:rPr>
                <a:t>John Glass</a:t>
              </a:r>
            </a:p>
            <a:p>
              <a:r>
                <a:rPr lang="en-US" sz="1200" b="1" dirty="0" err="1" smtClean="0">
                  <a:cs typeface="Arial" pitchFamily="34" charset="0"/>
                </a:rPr>
                <a:t>JCVI</a:t>
              </a:r>
              <a:endParaRPr lang="en-US" sz="1200" dirty="0" smtClean="0">
                <a:cs typeface="Arial" pitchFamily="34" charset="0"/>
              </a:endParaRPr>
            </a:p>
          </p:txBody>
        </p:sp>
        <p:pic>
          <p:nvPicPr>
            <p:cNvPr id="42" name="Picture 41"/>
            <p:cNvPicPr>
              <a:picLocks noChangeAspect="1" noChangeArrowheads="1"/>
            </p:cNvPicPr>
            <p:nvPr/>
          </p:nvPicPr>
          <p:blipFill>
            <a:blip r:embed="rId14" cstate="print"/>
            <a:srcRect b="17241"/>
            <a:stretch>
              <a:fillRect/>
            </a:stretch>
          </p:blipFill>
          <p:spPr bwMode="auto">
            <a:xfrm>
              <a:off x="2667000" y="2057400"/>
              <a:ext cx="609600" cy="630621"/>
            </a:xfrm>
            <a:prstGeom prst="rect">
              <a:avLst/>
            </a:prstGeom>
            <a:noFill/>
            <a:ln w="1">
              <a:noFill/>
              <a:miter lim="800000"/>
              <a:headEnd/>
              <a:tailEnd type="none" w="med" len="med"/>
            </a:ln>
            <a:effectLst/>
          </p:spPr>
        </p:pic>
      </p:grpSp>
      <p:grpSp>
        <p:nvGrpSpPr>
          <p:cNvPr id="37" name="Group 42"/>
          <p:cNvGrpSpPr/>
          <p:nvPr/>
        </p:nvGrpSpPr>
        <p:grpSpPr>
          <a:xfrm>
            <a:off x="7104084" y="3864025"/>
            <a:ext cx="1967755" cy="609600"/>
            <a:chOff x="2667000" y="2743200"/>
            <a:chExt cx="1967755" cy="609600"/>
          </a:xfrm>
        </p:grpSpPr>
        <p:pic>
          <p:nvPicPr>
            <p:cNvPr id="44" name="Picture 43" descr="http://www.ruf.rice.edu/~che/people/faculty/gonzalez/GonzalezR_Recent_Small.jpg"/>
            <p:cNvPicPr>
              <a:picLocks noChangeAspect="1" noChangeArrowheads="1"/>
            </p:cNvPicPr>
            <p:nvPr/>
          </p:nvPicPr>
          <p:blipFill>
            <a:blip r:embed="rId15" cstate="print"/>
            <a:srcRect l="13333" t="4420" r="13333" b="46961"/>
            <a:stretch>
              <a:fillRect/>
            </a:stretch>
          </p:blipFill>
          <p:spPr bwMode="auto">
            <a:xfrm>
              <a:off x="2667000" y="2743200"/>
              <a:ext cx="609600" cy="609600"/>
            </a:xfrm>
            <a:prstGeom prst="rect">
              <a:avLst/>
            </a:prstGeom>
            <a:noFill/>
          </p:spPr>
        </p:pic>
        <p:sp>
          <p:nvSpPr>
            <p:cNvPr id="45" name="TextBox 44"/>
            <p:cNvSpPr txBox="1"/>
            <p:nvPr/>
          </p:nvSpPr>
          <p:spPr>
            <a:xfrm>
              <a:off x="3209365" y="2762345"/>
              <a:ext cx="1425390" cy="461665"/>
            </a:xfrm>
            <a:prstGeom prst="rect">
              <a:avLst/>
            </a:prstGeom>
            <a:noFill/>
          </p:spPr>
          <p:txBody>
            <a:bodyPr wrap="none" rtlCol="0">
              <a:spAutoFit/>
            </a:bodyPr>
            <a:lstStyle/>
            <a:p>
              <a:r>
                <a:rPr lang="en-US" sz="1200" b="1" dirty="0" smtClean="0"/>
                <a:t>Ramon Gonzalez</a:t>
              </a:r>
            </a:p>
            <a:p>
              <a:r>
                <a:rPr lang="en-US" sz="1200" b="1" dirty="0" smtClean="0"/>
                <a:t>Rice U.</a:t>
              </a:r>
              <a:endParaRPr lang="en-US" sz="1200" dirty="0" smtClean="0"/>
            </a:p>
          </p:txBody>
        </p:sp>
      </p:grpSp>
      <p:grpSp>
        <p:nvGrpSpPr>
          <p:cNvPr id="40" name="Group 45"/>
          <p:cNvGrpSpPr/>
          <p:nvPr/>
        </p:nvGrpSpPr>
        <p:grpSpPr>
          <a:xfrm>
            <a:off x="76200" y="5298074"/>
            <a:ext cx="1986421" cy="609600"/>
            <a:chOff x="2671482" y="3429001"/>
            <a:chExt cx="1986421" cy="609600"/>
          </a:xfrm>
        </p:grpSpPr>
        <p:pic>
          <p:nvPicPr>
            <p:cNvPr id="47" name="Picture 46" descr="http://depts.washington.edu/micro/faculty/images/greenberg.jpg"/>
            <p:cNvPicPr>
              <a:picLocks noChangeAspect="1" noChangeArrowheads="1"/>
            </p:cNvPicPr>
            <p:nvPr/>
          </p:nvPicPr>
          <p:blipFill>
            <a:blip r:embed="rId16" cstate="print"/>
            <a:srcRect l="6005" t="11708" r="7679" b="14286"/>
            <a:stretch>
              <a:fillRect/>
            </a:stretch>
          </p:blipFill>
          <p:spPr bwMode="auto">
            <a:xfrm>
              <a:off x="2671482" y="3429001"/>
              <a:ext cx="605118" cy="609600"/>
            </a:xfrm>
            <a:prstGeom prst="rect">
              <a:avLst/>
            </a:prstGeom>
            <a:noFill/>
          </p:spPr>
        </p:pic>
        <p:sp>
          <p:nvSpPr>
            <p:cNvPr id="48" name="TextBox 47"/>
            <p:cNvSpPr txBox="1"/>
            <p:nvPr/>
          </p:nvSpPr>
          <p:spPr>
            <a:xfrm>
              <a:off x="3209365" y="3446930"/>
              <a:ext cx="1448538" cy="461665"/>
            </a:xfrm>
            <a:prstGeom prst="rect">
              <a:avLst/>
            </a:prstGeom>
            <a:noFill/>
          </p:spPr>
          <p:txBody>
            <a:bodyPr wrap="none" rtlCol="0">
              <a:spAutoFit/>
            </a:bodyPr>
            <a:lstStyle/>
            <a:p>
              <a:r>
                <a:rPr lang="en-US" sz="1200" b="1" dirty="0" smtClean="0">
                  <a:cs typeface="Arial" pitchFamily="34" charset="0"/>
                </a:rPr>
                <a:t>Peter Greenberg</a:t>
              </a:r>
            </a:p>
            <a:p>
              <a:r>
                <a:rPr lang="en-US" sz="1200" b="1" dirty="0" smtClean="0">
                  <a:cs typeface="Arial" pitchFamily="34" charset="0"/>
                </a:rPr>
                <a:t>U. of Washington</a:t>
              </a:r>
              <a:endParaRPr lang="en-US" sz="1200" dirty="0" smtClean="0">
                <a:cs typeface="Arial" pitchFamily="34" charset="0"/>
              </a:endParaRPr>
            </a:p>
          </p:txBody>
        </p:sp>
      </p:grpSp>
      <p:grpSp>
        <p:nvGrpSpPr>
          <p:cNvPr id="43" name="Group 48"/>
          <p:cNvGrpSpPr/>
          <p:nvPr/>
        </p:nvGrpSpPr>
        <p:grpSpPr>
          <a:xfrm>
            <a:off x="2514600" y="5329210"/>
            <a:ext cx="1898924" cy="618565"/>
            <a:chOff x="2667000" y="4195482"/>
            <a:chExt cx="1898924" cy="618565"/>
          </a:xfrm>
        </p:grpSpPr>
        <p:pic>
          <p:nvPicPr>
            <p:cNvPr id="50" name="Erich" descr="Dr. Erich Grotewold"/>
            <p:cNvPicPr>
              <a:picLocks noChangeAspect="1" noChangeArrowheads="1"/>
            </p:cNvPicPr>
            <p:nvPr/>
          </p:nvPicPr>
          <p:blipFill>
            <a:blip r:embed="rId17" cstate="print"/>
            <a:srcRect l="7750" t="9131" r="6397" b="23711"/>
            <a:stretch>
              <a:fillRect/>
            </a:stretch>
          </p:blipFill>
          <p:spPr bwMode="auto">
            <a:xfrm>
              <a:off x="2667000" y="4195482"/>
              <a:ext cx="586009" cy="618565"/>
            </a:xfrm>
            <a:prstGeom prst="rect">
              <a:avLst/>
            </a:prstGeom>
            <a:noFill/>
          </p:spPr>
        </p:pic>
        <p:sp>
          <p:nvSpPr>
            <p:cNvPr id="51" name="TextBox 50"/>
            <p:cNvSpPr txBox="1"/>
            <p:nvPr/>
          </p:nvSpPr>
          <p:spPr>
            <a:xfrm>
              <a:off x="3190226" y="4267200"/>
              <a:ext cx="1375698" cy="461665"/>
            </a:xfrm>
            <a:prstGeom prst="rect">
              <a:avLst/>
            </a:prstGeom>
            <a:noFill/>
          </p:spPr>
          <p:txBody>
            <a:bodyPr wrap="none" rtlCol="0">
              <a:spAutoFit/>
            </a:bodyPr>
            <a:lstStyle/>
            <a:p>
              <a:r>
                <a:rPr lang="en-US" sz="1200" b="1" dirty="0" smtClean="0">
                  <a:cs typeface="Arial" pitchFamily="34" charset="0"/>
                </a:rPr>
                <a:t>Erich Grotewold</a:t>
              </a:r>
            </a:p>
            <a:p>
              <a:r>
                <a:rPr lang="en-US" sz="1200" b="1" dirty="0" smtClean="0">
                  <a:cs typeface="Arial" pitchFamily="34" charset="0"/>
                </a:rPr>
                <a:t>Ohio State U.</a:t>
              </a:r>
              <a:endParaRPr lang="en-US" sz="1200" dirty="0" smtClean="0">
                <a:cs typeface="Arial" pitchFamily="34" charset="0"/>
              </a:endParaRPr>
            </a:p>
          </p:txBody>
        </p:sp>
      </p:grpSp>
      <p:grpSp>
        <p:nvGrpSpPr>
          <p:cNvPr id="46" name="Group 51"/>
          <p:cNvGrpSpPr/>
          <p:nvPr/>
        </p:nvGrpSpPr>
        <p:grpSpPr>
          <a:xfrm>
            <a:off x="2514600" y="6053478"/>
            <a:ext cx="1598153" cy="609600"/>
            <a:chOff x="2667000" y="4953000"/>
            <a:chExt cx="1598153" cy="609600"/>
          </a:xfrm>
        </p:grpSpPr>
        <p:pic>
          <p:nvPicPr>
            <p:cNvPr id="53" name="Picture 52" descr="C:\Documents and Settings\rabipab\Local Settings\Temporary Internet Files\Content.Word\Guss photo.tiff"/>
            <p:cNvPicPr/>
            <p:nvPr/>
          </p:nvPicPr>
          <p:blipFill>
            <a:blip r:embed="rId18" cstate="print"/>
            <a:srcRect l="14876" t="6467" r="22692" b="41761"/>
            <a:stretch>
              <a:fillRect/>
            </a:stretch>
          </p:blipFill>
          <p:spPr bwMode="auto">
            <a:xfrm>
              <a:off x="2667000" y="4953000"/>
              <a:ext cx="610292" cy="609600"/>
            </a:xfrm>
            <a:prstGeom prst="rect">
              <a:avLst/>
            </a:prstGeom>
            <a:noFill/>
            <a:ln w="9525">
              <a:noFill/>
              <a:miter lim="800000"/>
              <a:headEnd/>
              <a:tailEnd/>
            </a:ln>
          </p:spPr>
        </p:pic>
        <p:sp>
          <p:nvSpPr>
            <p:cNvPr id="54" name="TextBox 53"/>
            <p:cNvSpPr txBox="1"/>
            <p:nvPr/>
          </p:nvSpPr>
          <p:spPr>
            <a:xfrm>
              <a:off x="3226086" y="4953000"/>
              <a:ext cx="1039067" cy="461665"/>
            </a:xfrm>
            <a:prstGeom prst="rect">
              <a:avLst/>
            </a:prstGeom>
            <a:noFill/>
          </p:spPr>
          <p:txBody>
            <a:bodyPr wrap="none" rtlCol="0">
              <a:spAutoFit/>
            </a:bodyPr>
            <a:lstStyle/>
            <a:p>
              <a:r>
                <a:rPr lang="en-US" sz="1200" b="1" dirty="0" smtClean="0">
                  <a:cs typeface="Arial" pitchFamily="34" charset="0"/>
                </a:rPr>
                <a:t>Adam Guss</a:t>
              </a:r>
            </a:p>
            <a:p>
              <a:r>
                <a:rPr lang="en-US" sz="1200" b="1" dirty="0" err="1" smtClean="0">
                  <a:cs typeface="Arial" pitchFamily="34" charset="0"/>
                </a:rPr>
                <a:t>ORNL</a:t>
              </a:r>
              <a:endParaRPr lang="en-US" sz="1200" dirty="0" smtClean="0">
                <a:cs typeface="Arial" pitchFamily="34" charset="0"/>
              </a:endParaRPr>
            </a:p>
          </p:txBody>
        </p:sp>
      </p:grpSp>
      <p:grpSp>
        <p:nvGrpSpPr>
          <p:cNvPr id="49" name="Group 54"/>
          <p:cNvGrpSpPr/>
          <p:nvPr/>
        </p:nvGrpSpPr>
        <p:grpSpPr>
          <a:xfrm>
            <a:off x="7104084" y="6048996"/>
            <a:ext cx="1605218" cy="614082"/>
            <a:chOff x="2667000" y="5562600"/>
            <a:chExt cx="1605218" cy="614082"/>
          </a:xfrm>
        </p:grpSpPr>
        <p:sp>
          <p:nvSpPr>
            <p:cNvPr id="56" name="TextBox 55"/>
            <p:cNvSpPr txBox="1"/>
            <p:nvPr/>
          </p:nvSpPr>
          <p:spPr>
            <a:xfrm>
              <a:off x="3217121" y="5638800"/>
              <a:ext cx="1055097" cy="461665"/>
            </a:xfrm>
            <a:prstGeom prst="rect">
              <a:avLst/>
            </a:prstGeom>
            <a:noFill/>
          </p:spPr>
          <p:txBody>
            <a:bodyPr wrap="none" rtlCol="0">
              <a:spAutoFit/>
            </a:bodyPr>
            <a:lstStyle/>
            <a:p>
              <a:r>
                <a:rPr lang="en-US" sz="1200" b="1" dirty="0" smtClean="0">
                  <a:cs typeface="Arial" pitchFamily="34" charset="0"/>
                </a:rPr>
                <a:t>Chris Henry</a:t>
              </a:r>
            </a:p>
            <a:p>
              <a:r>
                <a:rPr lang="en-US" sz="1200" b="1" dirty="0" err="1" smtClean="0">
                  <a:cs typeface="Arial" pitchFamily="34" charset="0"/>
                </a:rPr>
                <a:t>ANL</a:t>
              </a:r>
              <a:endParaRPr lang="en-US" sz="1200" dirty="0" smtClean="0">
                <a:cs typeface="Arial" pitchFamily="34" charset="0"/>
              </a:endParaRPr>
            </a:p>
          </p:txBody>
        </p:sp>
        <p:pic>
          <p:nvPicPr>
            <p:cNvPr id="57" name="Picture 56" descr="http://www.mcs.anl.gov/uploads/cels/images/people/ChrisHenryPicture.jpg"/>
            <p:cNvPicPr>
              <a:picLocks noChangeAspect="1" noChangeArrowheads="1"/>
            </p:cNvPicPr>
            <p:nvPr/>
          </p:nvPicPr>
          <p:blipFill>
            <a:blip r:embed="rId19" cstate="print"/>
            <a:srcRect l="23852" t="12332" r="18487" b="28396"/>
            <a:stretch>
              <a:fillRect/>
            </a:stretch>
          </p:blipFill>
          <p:spPr bwMode="auto">
            <a:xfrm>
              <a:off x="2667000" y="5562600"/>
              <a:ext cx="609600" cy="614082"/>
            </a:xfrm>
            <a:prstGeom prst="rect">
              <a:avLst/>
            </a:prstGeom>
            <a:noFill/>
          </p:spPr>
        </p:pic>
      </p:grpSp>
      <p:grpSp>
        <p:nvGrpSpPr>
          <p:cNvPr id="52" name="Group 57"/>
          <p:cNvGrpSpPr/>
          <p:nvPr/>
        </p:nvGrpSpPr>
        <p:grpSpPr>
          <a:xfrm>
            <a:off x="76200" y="1742822"/>
            <a:ext cx="2373056" cy="600635"/>
            <a:chOff x="2667000" y="6230471"/>
            <a:chExt cx="2373056" cy="600635"/>
          </a:xfrm>
        </p:grpSpPr>
        <p:sp>
          <p:nvSpPr>
            <p:cNvPr id="59" name="TextBox 58"/>
            <p:cNvSpPr txBox="1"/>
            <p:nvPr/>
          </p:nvSpPr>
          <p:spPr>
            <a:xfrm>
              <a:off x="3217121" y="6258580"/>
              <a:ext cx="1822935" cy="461665"/>
            </a:xfrm>
            <a:prstGeom prst="rect">
              <a:avLst/>
            </a:prstGeom>
            <a:noFill/>
          </p:spPr>
          <p:txBody>
            <a:bodyPr wrap="none" rtlCol="0">
              <a:spAutoFit/>
            </a:bodyPr>
            <a:lstStyle/>
            <a:p>
              <a:r>
                <a:rPr lang="en-US" sz="1200" b="1" dirty="0" smtClean="0">
                  <a:cs typeface="Arial" pitchFamily="34" charset="0"/>
                </a:rPr>
                <a:t>Kristala Jones-Prather</a:t>
              </a:r>
            </a:p>
            <a:p>
              <a:r>
                <a:rPr lang="en-US" sz="1200" b="1" dirty="0" smtClean="0">
                  <a:cs typeface="Arial" pitchFamily="34" charset="0"/>
                </a:rPr>
                <a:t>MIT</a:t>
              </a:r>
              <a:endParaRPr lang="en-US" sz="1200" dirty="0" smtClean="0">
                <a:cs typeface="Arial" pitchFamily="34" charset="0"/>
              </a:endParaRPr>
            </a:p>
          </p:txBody>
        </p:sp>
        <p:pic>
          <p:nvPicPr>
            <p:cNvPr id="60" name="Picture 59" descr="Kristala Jones Prather (Donna Coveney/MIT)"/>
            <p:cNvPicPr/>
            <p:nvPr/>
          </p:nvPicPr>
          <p:blipFill>
            <a:blip r:embed="rId20" cstate="print"/>
            <a:srcRect t="5205" b="4063"/>
            <a:stretch>
              <a:fillRect/>
            </a:stretch>
          </p:blipFill>
          <p:spPr bwMode="auto">
            <a:xfrm>
              <a:off x="2667000" y="6230471"/>
              <a:ext cx="633413" cy="600635"/>
            </a:xfrm>
            <a:prstGeom prst="rect">
              <a:avLst/>
            </a:prstGeom>
            <a:noFill/>
            <a:ln w="9525">
              <a:noFill/>
              <a:miter lim="800000"/>
              <a:headEnd/>
              <a:tailEnd/>
            </a:ln>
          </p:spPr>
        </p:pic>
      </p:grpSp>
      <p:grpSp>
        <p:nvGrpSpPr>
          <p:cNvPr id="55" name="Group 60"/>
          <p:cNvGrpSpPr/>
          <p:nvPr/>
        </p:nvGrpSpPr>
        <p:grpSpPr>
          <a:xfrm>
            <a:off x="76200" y="3157751"/>
            <a:ext cx="1679831" cy="609600"/>
            <a:chOff x="5715000" y="838200"/>
            <a:chExt cx="1679831" cy="609600"/>
          </a:xfrm>
        </p:grpSpPr>
        <p:pic>
          <p:nvPicPr>
            <p:cNvPr id="62" name="Picture 61" descr="Jay Keasling"/>
            <p:cNvPicPr/>
            <p:nvPr/>
          </p:nvPicPr>
          <p:blipFill>
            <a:blip r:embed="rId21" cstate="print"/>
            <a:srcRect l="6726" t="4890" r="13636" b="41324"/>
            <a:stretch>
              <a:fillRect/>
            </a:stretch>
          </p:blipFill>
          <p:spPr bwMode="auto">
            <a:xfrm>
              <a:off x="5715000" y="838200"/>
              <a:ext cx="618565" cy="609600"/>
            </a:xfrm>
            <a:prstGeom prst="rect">
              <a:avLst/>
            </a:prstGeom>
            <a:noFill/>
            <a:ln w="9525">
              <a:noFill/>
              <a:miter lim="800000"/>
              <a:headEnd/>
              <a:tailEnd/>
            </a:ln>
          </p:spPr>
        </p:pic>
        <p:sp>
          <p:nvSpPr>
            <p:cNvPr id="63" name="TextBox 62"/>
            <p:cNvSpPr txBox="1"/>
            <p:nvPr/>
          </p:nvSpPr>
          <p:spPr>
            <a:xfrm>
              <a:off x="6270805" y="865095"/>
              <a:ext cx="1124026" cy="461665"/>
            </a:xfrm>
            <a:prstGeom prst="rect">
              <a:avLst/>
            </a:prstGeom>
            <a:noFill/>
          </p:spPr>
          <p:txBody>
            <a:bodyPr wrap="none" rtlCol="0">
              <a:spAutoFit/>
            </a:bodyPr>
            <a:lstStyle/>
            <a:p>
              <a:r>
                <a:rPr lang="en-US" sz="1200" b="1" dirty="0" smtClean="0">
                  <a:cs typeface="Arial" pitchFamily="34" charset="0"/>
                </a:rPr>
                <a:t>Jay Keasling</a:t>
              </a:r>
            </a:p>
            <a:p>
              <a:r>
                <a:rPr lang="en-US" sz="1200" b="1" dirty="0" err="1" smtClean="0">
                  <a:cs typeface="Arial" pitchFamily="34" charset="0"/>
                </a:rPr>
                <a:t>LBNL</a:t>
              </a:r>
              <a:endParaRPr lang="en-US" sz="1200" dirty="0" smtClean="0">
                <a:cs typeface="Arial" pitchFamily="34" charset="0"/>
              </a:endParaRPr>
            </a:p>
          </p:txBody>
        </p:sp>
      </p:grpSp>
      <p:grpSp>
        <p:nvGrpSpPr>
          <p:cNvPr id="58" name="Group 63"/>
          <p:cNvGrpSpPr/>
          <p:nvPr/>
        </p:nvGrpSpPr>
        <p:grpSpPr>
          <a:xfrm>
            <a:off x="4876800" y="2428552"/>
            <a:ext cx="1945276" cy="636493"/>
            <a:chOff x="5715000" y="1600200"/>
            <a:chExt cx="1945276" cy="636493"/>
          </a:xfrm>
        </p:grpSpPr>
        <p:sp>
          <p:nvSpPr>
            <p:cNvPr id="65" name="TextBox 64"/>
            <p:cNvSpPr txBox="1"/>
            <p:nvPr/>
          </p:nvSpPr>
          <p:spPr>
            <a:xfrm>
              <a:off x="6279770" y="1658475"/>
              <a:ext cx="1380506" cy="461665"/>
            </a:xfrm>
            <a:prstGeom prst="rect">
              <a:avLst/>
            </a:prstGeom>
            <a:noFill/>
          </p:spPr>
          <p:txBody>
            <a:bodyPr wrap="none" rtlCol="0">
              <a:spAutoFit/>
            </a:bodyPr>
            <a:lstStyle/>
            <a:p>
              <a:r>
                <a:rPr lang="en-US" sz="1200" b="1" dirty="0" smtClean="0">
                  <a:cs typeface="Arial" pitchFamily="34" charset="0"/>
                </a:rPr>
                <a:t>Mattheos Koffas</a:t>
              </a:r>
            </a:p>
            <a:p>
              <a:r>
                <a:rPr lang="en-US" sz="1200" b="1" dirty="0" err="1" smtClean="0">
                  <a:cs typeface="Arial" pitchFamily="34" charset="0"/>
                </a:rPr>
                <a:t>SUNY</a:t>
              </a:r>
              <a:r>
                <a:rPr lang="en-US" sz="1200" b="1" dirty="0" smtClean="0">
                  <a:cs typeface="Arial" pitchFamily="34" charset="0"/>
                </a:rPr>
                <a:t> Buffalo</a:t>
              </a:r>
              <a:endParaRPr lang="en-US" sz="1200" dirty="0" smtClean="0">
                <a:cs typeface="Arial" pitchFamily="34" charset="0"/>
              </a:endParaRPr>
            </a:p>
          </p:txBody>
        </p:sp>
        <p:pic>
          <p:nvPicPr>
            <p:cNvPr id="66" name="Picture 65" descr="http://www.eng.buffalo.edu/~mkoffas/images/mkoffas.jpg"/>
            <p:cNvPicPr>
              <a:picLocks noChangeAspect="1" noChangeArrowheads="1"/>
            </p:cNvPicPr>
            <p:nvPr/>
          </p:nvPicPr>
          <p:blipFill>
            <a:blip r:embed="rId22" cstate="print"/>
            <a:srcRect l="11450" t="6985" r="12977" b="30897"/>
            <a:stretch>
              <a:fillRect/>
            </a:stretch>
          </p:blipFill>
          <p:spPr bwMode="auto">
            <a:xfrm>
              <a:off x="5715000" y="1600200"/>
              <a:ext cx="634007" cy="636493"/>
            </a:xfrm>
            <a:prstGeom prst="rect">
              <a:avLst/>
            </a:prstGeom>
            <a:noFill/>
          </p:spPr>
        </p:pic>
      </p:grpSp>
      <p:grpSp>
        <p:nvGrpSpPr>
          <p:cNvPr id="61" name="Group 66"/>
          <p:cNvGrpSpPr/>
          <p:nvPr/>
        </p:nvGrpSpPr>
        <p:grpSpPr>
          <a:xfrm>
            <a:off x="4876800" y="3164801"/>
            <a:ext cx="1930530" cy="614979"/>
            <a:chOff x="5715000" y="2362200"/>
            <a:chExt cx="1930530" cy="614979"/>
          </a:xfrm>
        </p:grpSpPr>
        <p:sp>
          <p:nvSpPr>
            <p:cNvPr id="68" name="TextBox 67"/>
            <p:cNvSpPr txBox="1"/>
            <p:nvPr/>
          </p:nvSpPr>
          <p:spPr>
            <a:xfrm>
              <a:off x="6284260" y="2371165"/>
              <a:ext cx="1361270" cy="461665"/>
            </a:xfrm>
            <a:prstGeom prst="rect">
              <a:avLst/>
            </a:prstGeom>
            <a:noFill/>
          </p:spPr>
          <p:txBody>
            <a:bodyPr wrap="none" rtlCol="0">
              <a:spAutoFit/>
            </a:bodyPr>
            <a:lstStyle/>
            <a:p>
              <a:r>
                <a:rPr lang="en-US" sz="1200" b="1" dirty="0" smtClean="0">
                  <a:cs typeface="Arial" pitchFamily="34" charset="0"/>
                </a:rPr>
                <a:t>Costas Maranas</a:t>
              </a:r>
            </a:p>
            <a:p>
              <a:r>
                <a:rPr lang="en-US" sz="1200" b="1" dirty="0" smtClean="0">
                  <a:cs typeface="Arial" pitchFamily="34" charset="0"/>
                </a:rPr>
                <a:t>Penn State U.</a:t>
              </a:r>
              <a:endParaRPr lang="en-US" sz="1200" dirty="0" smtClean="0">
                <a:cs typeface="Arial" pitchFamily="34" charset="0"/>
              </a:endParaRPr>
            </a:p>
          </p:txBody>
        </p:sp>
        <p:pic>
          <p:nvPicPr>
            <p:cNvPr id="69" name="Picture 68" descr="http://maranas.che.psu.edu/images/CMaranas.jpg"/>
            <p:cNvPicPr>
              <a:picLocks noChangeAspect="1" noChangeArrowheads="1"/>
            </p:cNvPicPr>
            <p:nvPr/>
          </p:nvPicPr>
          <p:blipFill>
            <a:blip r:embed="rId23" cstate="print"/>
            <a:srcRect l="16666" t="9000" r="22079" b="46718"/>
            <a:stretch>
              <a:fillRect/>
            </a:stretch>
          </p:blipFill>
          <p:spPr bwMode="auto">
            <a:xfrm>
              <a:off x="5715000" y="2362200"/>
              <a:ext cx="638014" cy="614979"/>
            </a:xfrm>
            <a:prstGeom prst="rect">
              <a:avLst/>
            </a:prstGeom>
            <a:noFill/>
          </p:spPr>
        </p:pic>
      </p:grpSp>
      <p:grpSp>
        <p:nvGrpSpPr>
          <p:cNvPr id="64" name="Group 69"/>
          <p:cNvGrpSpPr/>
          <p:nvPr/>
        </p:nvGrpSpPr>
        <p:grpSpPr>
          <a:xfrm>
            <a:off x="7110213" y="1742822"/>
            <a:ext cx="2028016" cy="601531"/>
            <a:chOff x="5715000" y="3124200"/>
            <a:chExt cx="2028016" cy="601531"/>
          </a:xfrm>
        </p:grpSpPr>
        <p:sp>
          <p:nvSpPr>
            <p:cNvPr id="71" name="TextBox 70"/>
            <p:cNvSpPr txBox="1"/>
            <p:nvPr/>
          </p:nvSpPr>
          <p:spPr>
            <a:xfrm>
              <a:off x="6266330" y="3142130"/>
              <a:ext cx="1476686" cy="461665"/>
            </a:xfrm>
            <a:prstGeom prst="rect">
              <a:avLst/>
            </a:prstGeom>
            <a:noFill/>
          </p:spPr>
          <p:txBody>
            <a:bodyPr wrap="none" rtlCol="0">
              <a:spAutoFit/>
            </a:bodyPr>
            <a:lstStyle/>
            <a:p>
              <a:r>
                <a:rPr lang="en-US" sz="1200" b="1" dirty="0" smtClean="0"/>
                <a:t>June Medford</a:t>
              </a:r>
            </a:p>
            <a:p>
              <a:r>
                <a:rPr lang="en-US" sz="1200" b="1" dirty="0" smtClean="0"/>
                <a:t>Colorado State U.</a:t>
              </a:r>
              <a:endParaRPr lang="en-US" sz="1200" dirty="0" smtClean="0"/>
            </a:p>
          </p:txBody>
        </p:sp>
        <p:pic>
          <p:nvPicPr>
            <p:cNvPr id="72" name="Picture 71" descr="http://rydberg.biology.colostate.edu/sites/medfordlab/files/2009/08/medford-feb-2011.jpg"/>
            <p:cNvPicPr>
              <a:picLocks noChangeAspect="1" noChangeArrowheads="1"/>
            </p:cNvPicPr>
            <p:nvPr/>
          </p:nvPicPr>
          <p:blipFill>
            <a:blip r:embed="rId24" cstate="print"/>
            <a:srcRect l="20370" t="1413" r="27931" b="69297"/>
            <a:stretch>
              <a:fillRect/>
            </a:stretch>
          </p:blipFill>
          <p:spPr bwMode="auto">
            <a:xfrm>
              <a:off x="5715000" y="3124200"/>
              <a:ext cx="625275" cy="601531"/>
            </a:xfrm>
            <a:prstGeom prst="rect">
              <a:avLst/>
            </a:prstGeom>
            <a:noFill/>
          </p:spPr>
        </p:pic>
      </p:grpSp>
      <p:grpSp>
        <p:nvGrpSpPr>
          <p:cNvPr id="67" name="Group 72"/>
          <p:cNvGrpSpPr/>
          <p:nvPr/>
        </p:nvGrpSpPr>
        <p:grpSpPr>
          <a:xfrm>
            <a:off x="4876800" y="4580823"/>
            <a:ext cx="1689152" cy="613381"/>
            <a:chOff x="5715000" y="3792071"/>
            <a:chExt cx="1689152" cy="613381"/>
          </a:xfrm>
        </p:grpSpPr>
        <p:pic>
          <p:nvPicPr>
            <p:cNvPr id="74" name="Picture 73" descr="Basil Nikolau iamge"/>
            <p:cNvPicPr>
              <a:picLocks noChangeAspect="1" noChangeArrowheads="1"/>
            </p:cNvPicPr>
            <p:nvPr/>
          </p:nvPicPr>
          <p:blipFill>
            <a:blip r:embed="rId25" cstate="print"/>
            <a:srcRect l="34269" t="26338" r="32431" b="28987"/>
            <a:stretch>
              <a:fillRect/>
            </a:stretch>
          </p:blipFill>
          <p:spPr bwMode="auto">
            <a:xfrm>
              <a:off x="5715000" y="3792071"/>
              <a:ext cx="609600" cy="613381"/>
            </a:xfrm>
            <a:prstGeom prst="rect">
              <a:avLst/>
            </a:prstGeom>
            <a:noFill/>
          </p:spPr>
        </p:pic>
        <p:sp>
          <p:nvSpPr>
            <p:cNvPr id="75" name="TextBox 74"/>
            <p:cNvSpPr txBox="1"/>
            <p:nvPr/>
          </p:nvSpPr>
          <p:spPr>
            <a:xfrm>
              <a:off x="6252875" y="3850345"/>
              <a:ext cx="1151277" cy="461665"/>
            </a:xfrm>
            <a:prstGeom prst="rect">
              <a:avLst/>
            </a:prstGeom>
            <a:noFill/>
          </p:spPr>
          <p:txBody>
            <a:bodyPr wrap="none" rtlCol="0">
              <a:spAutoFit/>
            </a:bodyPr>
            <a:lstStyle/>
            <a:p>
              <a:r>
                <a:rPr lang="en-US" sz="1200" b="1" dirty="0" smtClean="0">
                  <a:cs typeface="Arial" pitchFamily="34" charset="0"/>
                </a:rPr>
                <a:t>Basil Nikolau</a:t>
              </a:r>
            </a:p>
            <a:p>
              <a:r>
                <a:rPr lang="en-US" sz="1200" b="1" dirty="0" smtClean="0">
                  <a:cs typeface="Arial" pitchFamily="34" charset="0"/>
                </a:rPr>
                <a:t>Iowa State U.</a:t>
              </a:r>
              <a:endParaRPr lang="en-US" sz="1200" dirty="0" smtClean="0">
                <a:cs typeface="Arial" pitchFamily="34" charset="0"/>
              </a:endParaRPr>
            </a:p>
          </p:txBody>
        </p:sp>
      </p:grpSp>
      <p:grpSp>
        <p:nvGrpSpPr>
          <p:cNvPr id="70" name="Group 75"/>
          <p:cNvGrpSpPr/>
          <p:nvPr/>
        </p:nvGrpSpPr>
        <p:grpSpPr>
          <a:xfrm>
            <a:off x="2514600" y="4581236"/>
            <a:ext cx="1899903" cy="634661"/>
            <a:chOff x="5715000" y="4495800"/>
            <a:chExt cx="1899903" cy="634661"/>
          </a:xfrm>
        </p:grpSpPr>
        <p:pic>
          <p:nvPicPr>
            <p:cNvPr id="77" name="Picture 76" descr="Gary Sayler"/>
            <p:cNvPicPr>
              <a:picLocks noChangeAspect="1" noChangeArrowheads="1"/>
            </p:cNvPicPr>
            <p:nvPr/>
          </p:nvPicPr>
          <p:blipFill>
            <a:blip r:embed="rId26" cstate="print"/>
            <a:srcRect l="11661" t="6049" r="11597" b="36959"/>
            <a:stretch>
              <a:fillRect/>
            </a:stretch>
          </p:blipFill>
          <p:spPr bwMode="auto">
            <a:xfrm>
              <a:off x="5715000" y="4495800"/>
              <a:ext cx="609600" cy="634661"/>
            </a:xfrm>
            <a:prstGeom prst="rect">
              <a:avLst/>
            </a:prstGeom>
            <a:noFill/>
          </p:spPr>
        </p:pic>
        <p:sp>
          <p:nvSpPr>
            <p:cNvPr id="78" name="TextBox 77"/>
            <p:cNvSpPr txBox="1"/>
            <p:nvPr/>
          </p:nvSpPr>
          <p:spPr>
            <a:xfrm>
              <a:off x="6261840" y="4500280"/>
              <a:ext cx="1353063" cy="461665"/>
            </a:xfrm>
            <a:prstGeom prst="rect">
              <a:avLst/>
            </a:prstGeom>
            <a:noFill/>
          </p:spPr>
          <p:txBody>
            <a:bodyPr wrap="none" rtlCol="0">
              <a:spAutoFit/>
            </a:bodyPr>
            <a:lstStyle/>
            <a:p>
              <a:r>
                <a:rPr lang="en-US" sz="1200" b="1" dirty="0" smtClean="0">
                  <a:cs typeface="Arial" pitchFamily="34" charset="0"/>
                </a:rPr>
                <a:t>Gary Sayler</a:t>
              </a:r>
            </a:p>
            <a:p>
              <a:r>
                <a:rPr lang="en-US" sz="1200" b="1" dirty="0" smtClean="0">
                  <a:cs typeface="Arial" pitchFamily="34" charset="0"/>
                </a:rPr>
                <a:t>U. of Tennessee</a:t>
              </a:r>
              <a:endParaRPr lang="en-US" sz="1200" dirty="0" smtClean="0">
                <a:cs typeface="Arial" pitchFamily="34" charset="0"/>
              </a:endParaRPr>
            </a:p>
          </p:txBody>
        </p:sp>
      </p:grpSp>
      <p:grpSp>
        <p:nvGrpSpPr>
          <p:cNvPr id="73" name="Group 78"/>
          <p:cNvGrpSpPr/>
          <p:nvPr/>
        </p:nvGrpSpPr>
        <p:grpSpPr>
          <a:xfrm>
            <a:off x="2514600" y="3170749"/>
            <a:ext cx="2110141" cy="614081"/>
            <a:chOff x="5715000" y="5257801"/>
            <a:chExt cx="2110141" cy="614081"/>
          </a:xfrm>
        </p:grpSpPr>
        <p:pic>
          <p:nvPicPr>
            <p:cNvPr id="80" name="Picture 79" descr="'EARING TEST Vipula K. Shukla, a discovery R&amp;D scientist at Dow AgroSciences, examines the ear on a corn plant."/>
            <p:cNvPicPr>
              <a:picLocks noChangeAspect="1" noChangeArrowheads="1"/>
            </p:cNvPicPr>
            <p:nvPr/>
          </p:nvPicPr>
          <p:blipFill>
            <a:blip r:embed="rId27" cstate="print"/>
            <a:srcRect l="50991" r="17382" b="47144"/>
            <a:stretch>
              <a:fillRect/>
            </a:stretch>
          </p:blipFill>
          <p:spPr bwMode="auto">
            <a:xfrm>
              <a:off x="5715000" y="5257801"/>
              <a:ext cx="627146" cy="614081"/>
            </a:xfrm>
            <a:prstGeom prst="rect">
              <a:avLst/>
            </a:prstGeom>
            <a:noFill/>
          </p:spPr>
        </p:pic>
        <p:sp>
          <p:nvSpPr>
            <p:cNvPr id="81" name="TextBox 80"/>
            <p:cNvSpPr txBox="1"/>
            <p:nvPr/>
          </p:nvSpPr>
          <p:spPr>
            <a:xfrm>
              <a:off x="6270805" y="5298140"/>
              <a:ext cx="1554336" cy="461665"/>
            </a:xfrm>
            <a:prstGeom prst="rect">
              <a:avLst/>
            </a:prstGeom>
            <a:noFill/>
          </p:spPr>
          <p:txBody>
            <a:bodyPr wrap="none" rtlCol="0">
              <a:spAutoFit/>
            </a:bodyPr>
            <a:lstStyle/>
            <a:p>
              <a:r>
                <a:rPr lang="en-US" sz="1200" b="1" dirty="0" smtClean="0">
                  <a:cs typeface="Arial" pitchFamily="34" charset="0"/>
                </a:rPr>
                <a:t>Vipula Shukla</a:t>
              </a:r>
            </a:p>
            <a:p>
              <a:r>
                <a:rPr lang="en-US" sz="1200" b="1" dirty="0" smtClean="0">
                  <a:cs typeface="Arial" pitchFamily="34" charset="0"/>
                </a:rPr>
                <a:t>Dow </a:t>
              </a:r>
              <a:r>
                <a:rPr lang="en-US" sz="1200" b="1" dirty="0" err="1" smtClean="0">
                  <a:cs typeface="Arial" pitchFamily="34" charset="0"/>
                </a:rPr>
                <a:t>Agrosciences</a:t>
              </a:r>
              <a:endParaRPr lang="en-US" sz="1200" dirty="0" smtClean="0">
                <a:cs typeface="Arial" pitchFamily="34" charset="0"/>
              </a:endParaRPr>
            </a:p>
          </p:txBody>
        </p:sp>
      </p:grpSp>
      <p:grpSp>
        <p:nvGrpSpPr>
          <p:cNvPr id="76" name="Group 81"/>
          <p:cNvGrpSpPr/>
          <p:nvPr/>
        </p:nvGrpSpPr>
        <p:grpSpPr>
          <a:xfrm>
            <a:off x="4876800" y="5257800"/>
            <a:ext cx="1983775" cy="613186"/>
            <a:chOff x="5715000" y="6019800"/>
            <a:chExt cx="1983775" cy="613186"/>
          </a:xfrm>
        </p:grpSpPr>
        <p:pic>
          <p:nvPicPr>
            <p:cNvPr id="83" name="Picture 82" descr="Christina Smolke"/>
            <p:cNvPicPr/>
            <p:nvPr/>
          </p:nvPicPr>
          <p:blipFill>
            <a:blip r:embed="rId28" cstate="print"/>
            <a:srcRect l="13793" t="3250" r="17241" b="36559"/>
            <a:stretch>
              <a:fillRect/>
            </a:stretch>
          </p:blipFill>
          <p:spPr bwMode="auto">
            <a:xfrm>
              <a:off x="5715000" y="6019800"/>
              <a:ext cx="609600" cy="613186"/>
            </a:xfrm>
            <a:prstGeom prst="rect">
              <a:avLst/>
            </a:prstGeom>
            <a:noFill/>
            <a:ln w="9525">
              <a:noFill/>
              <a:miter lim="800000"/>
              <a:headEnd/>
              <a:tailEnd/>
            </a:ln>
          </p:spPr>
        </p:pic>
        <p:sp>
          <p:nvSpPr>
            <p:cNvPr id="84" name="TextBox 83"/>
            <p:cNvSpPr txBox="1"/>
            <p:nvPr/>
          </p:nvSpPr>
          <p:spPr>
            <a:xfrm>
              <a:off x="6257355" y="6019800"/>
              <a:ext cx="1441420" cy="461665"/>
            </a:xfrm>
            <a:prstGeom prst="rect">
              <a:avLst/>
            </a:prstGeom>
            <a:noFill/>
          </p:spPr>
          <p:txBody>
            <a:bodyPr wrap="none" rtlCol="0">
              <a:spAutoFit/>
            </a:bodyPr>
            <a:lstStyle/>
            <a:p>
              <a:r>
                <a:rPr lang="en-US" sz="1200" b="1" dirty="0" smtClean="0">
                  <a:cs typeface="Arial" pitchFamily="34" charset="0"/>
                </a:rPr>
                <a:t>Christina </a:t>
              </a:r>
              <a:r>
                <a:rPr lang="en-US" sz="1200" b="1" dirty="0" err="1" smtClean="0">
                  <a:cs typeface="Arial" pitchFamily="34" charset="0"/>
                </a:rPr>
                <a:t>Smolke</a:t>
              </a:r>
              <a:endParaRPr lang="en-US" sz="1200" b="1" dirty="0" smtClean="0">
                <a:cs typeface="Arial" pitchFamily="34" charset="0"/>
              </a:endParaRPr>
            </a:p>
            <a:p>
              <a:r>
                <a:rPr lang="en-US" sz="1200" b="1" dirty="0" smtClean="0">
                  <a:cs typeface="Arial" pitchFamily="34" charset="0"/>
                </a:rPr>
                <a:t>Stanford U.</a:t>
              </a:r>
              <a:endParaRPr lang="en-US" sz="1200" dirty="0" smtClean="0">
                <a:cs typeface="Arial" pitchFamily="34" charset="0"/>
              </a:endParaRPr>
            </a:p>
          </p:txBody>
        </p:sp>
      </p:grpSp>
      <p:grpSp>
        <p:nvGrpSpPr>
          <p:cNvPr id="79" name="Group 84"/>
          <p:cNvGrpSpPr/>
          <p:nvPr/>
        </p:nvGrpSpPr>
        <p:grpSpPr>
          <a:xfrm>
            <a:off x="4876800" y="3876422"/>
            <a:ext cx="1756155" cy="609600"/>
            <a:chOff x="7391400" y="609600"/>
            <a:chExt cx="1756155" cy="609600"/>
          </a:xfrm>
        </p:grpSpPr>
        <p:pic>
          <p:nvPicPr>
            <p:cNvPr id="86" name="Picture 85" descr="Gary Stacey"/>
            <p:cNvPicPr>
              <a:picLocks noChangeAspect="1" noChangeArrowheads="1"/>
            </p:cNvPicPr>
            <p:nvPr/>
          </p:nvPicPr>
          <p:blipFill>
            <a:blip r:embed="rId29" cstate="print"/>
            <a:srcRect l="9801" t="5037" r="9697" b="32885"/>
            <a:stretch>
              <a:fillRect/>
            </a:stretch>
          </p:blipFill>
          <p:spPr bwMode="auto">
            <a:xfrm>
              <a:off x="7391400" y="609600"/>
              <a:ext cx="621129" cy="609600"/>
            </a:xfrm>
            <a:prstGeom prst="rect">
              <a:avLst/>
            </a:prstGeom>
            <a:noFill/>
          </p:spPr>
        </p:pic>
        <p:sp>
          <p:nvSpPr>
            <p:cNvPr id="87" name="TextBox 86"/>
            <p:cNvSpPr txBox="1"/>
            <p:nvPr/>
          </p:nvSpPr>
          <p:spPr>
            <a:xfrm>
              <a:off x="7943379" y="636495"/>
              <a:ext cx="1204176" cy="461665"/>
            </a:xfrm>
            <a:prstGeom prst="rect">
              <a:avLst/>
            </a:prstGeom>
            <a:noFill/>
          </p:spPr>
          <p:txBody>
            <a:bodyPr wrap="none" rtlCol="0">
              <a:spAutoFit/>
            </a:bodyPr>
            <a:lstStyle/>
            <a:p>
              <a:r>
                <a:rPr lang="en-US" sz="1200" b="1" dirty="0" smtClean="0">
                  <a:cs typeface="Arial" pitchFamily="34" charset="0"/>
                </a:rPr>
                <a:t>Gary Stacey</a:t>
              </a:r>
              <a:endParaRPr lang="en-US" sz="1200" dirty="0" smtClean="0">
                <a:cs typeface="Arial" pitchFamily="34" charset="0"/>
              </a:endParaRPr>
            </a:p>
            <a:p>
              <a:r>
                <a:rPr lang="en-US" sz="1200" b="1" dirty="0" smtClean="0">
                  <a:cs typeface="Arial" pitchFamily="34" charset="0"/>
                </a:rPr>
                <a:t>U. of Missouri</a:t>
              </a:r>
              <a:endParaRPr lang="en-US" sz="1200" dirty="0" smtClean="0">
                <a:cs typeface="Arial" pitchFamily="34" charset="0"/>
              </a:endParaRPr>
            </a:p>
          </p:txBody>
        </p:sp>
      </p:grpSp>
      <p:grpSp>
        <p:nvGrpSpPr>
          <p:cNvPr id="82" name="Group 87"/>
          <p:cNvGrpSpPr/>
          <p:nvPr/>
        </p:nvGrpSpPr>
        <p:grpSpPr>
          <a:xfrm>
            <a:off x="7104084" y="2443221"/>
            <a:ext cx="1797837" cy="617951"/>
            <a:chOff x="7848600" y="1524000"/>
            <a:chExt cx="1797837" cy="617951"/>
          </a:xfrm>
        </p:grpSpPr>
        <p:pic>
          <p:nvPicPr>
            <p:cNvPr id="89" name="Picture 88" descr="http://www.cems.umn.edu/images/thumbnail.php?cemsid=21395&amp;default=no"/>
            <p:cNvPicPr>
              <a:picLocks noChangeAspect="1" noChangeArrowheads="1"/>
            </p:cNvPicPr>
            <p:nvPr/>
          </p:nvPicPr>
          <p:blipFill>
            <a:blip r:embed="rId30" cstate="print"/>
            <a:srcRect l="9639" t="3653" r="14294" b="38425"/>
            <a:stretch>
              <a:fillRect/>
            </a:stretch>
          </p:blipFill>
          <p:spPr bwMode="auto">
            <a:xfrm>
              <a:off x="7848600" y="1524000"/>
              <a:ext cx="609600" cy="617951"/>
            </a:xfrm>
            <a:prstGeom prst="rect">
              <a:avLst/>
            </a:prstGeom>
            <a:noFill/>
          </p:spPr>
        </p:pic>
        <p:sp>
          <p:nvSpPr>
            <p:cNvPr id="90" name="TextBox 89"/>
            <p:cNvSpPr txBox="1"/>
            <p:nvPr/>
          </p:nvSpPr>
          <p:spPr>
            <a:xfrm>
              <a:off x="8390965" y="1583485"/>
              <a:ext cx="1255472" cy="461665"/>
            </a:xfrm>
            <a:prstGeom prst="rect">
              <a:avLst/>
            </a:prstGeom>
            <a:noFill/>
          </p:spPr>
          <p:txBody>
            <a:bodyPr wrap="none" rtlCol="0">
              <a:spAutoFit/>
            </a:bodyPr>
            <a:lstStyle/>
            <a:p>
              <a:r>
                <a:rPr lang="en-US" sz="1200" b="1" dirty="0" smtClean="0">
                  <a:cs typeface="Arial" pitchFamily="34" charset="0"/>
                </a:rPr>
                <a:t>Kechun Zhang</a:t>
              </a:r>
              <a:endParaRPr lang="en-US" sz="1200" dirty="0" smtClean="0">
                <a:cs typeface="Arial" pitchFamily="34" charset="0"/>
              </a:endParaRPr>
            </a:p>
            <a:p>
              <a:r>
                <a:rPr lang="en-US" sz="1200" b="1" dirty="0" smtClean="0">
                  <a:cs typeface="Arial" pitchFamily="34" charset="0"/>
                </a:rPr>
                <a:t>U. Minnesota</a:t>
              </a:r>
              <a:endParaRPr lang="en-US" sz="1200" dirty="0" smtClean="0">
                <a:cs typeface="Arial" pitchFamily="34" charset="0"/>
              </a:endParaRPr>
            </a:p>
          </p:txBody>
        </p:sp>
      </p:grpSp>
      <p:grpSp>
        <p:nvGrpSpPr>
          <p:cNvPr id="85" name="Group 90"/>
          <p:cNvGrpSpPr/>
          <p:nvPr/>
        </p:nvGrpSpPr>
        <p:grpSpPr>
          <a:xfrm>
            <a:off x="1371600" y="649286"/>
            <a:ext cx="1828800" cy="985575"/>
            <a:chOff x="1098378" y="649286"/>
            <a:chExt cx="1828800" cy="985575"/>
          </a:xfrm>
        </p:grpSpPr>
        <p:pic>
          <p:nvPicPr>
            <p:cNvPr id="92" name="Picture 91" descr="James Liao"/>
            <p:cNvPicPr>
              <a:picLocks noChangeAspect="1" noChangeArrowheads="1"/>
            </p:cNvPicPr>
            <p:nvPr/>
          </p:nvPicPr>
          <p:blipFill>
            <a:blip r:embed="rId31" cstate="print"/>
            <a:srcRect l="16777" t="10476" r="24019" b="30000"/>
            <a:stretch>
              <a:fillRect/>
            </a:stretch>
          </p:blipFill>
          <p:spPr bwMode="auto">
            <a:xfrm>
              <a:off x="1098378" y="649286"/>
              <a:ext cx="784211" cy="985575"/>
            </a:xfrm>
            <a:prstGeom prst="rect">
              <a:avLst/>
            </a:prstGeom>
            <a:noFill/>
          </p:spPr>
        </p:pic>
        <p:sp>
          <p:nvSpPr>
            <p:cNvPr id="93" name="TextBox 92"/>
            <p:cNvSpPr txBox="1"/>
            <p:nvPr/>
          </p:nvSpPr>
          <p:spPr>
            <a:xfrm>
              <a:off x="1828800" y="838200"/>
              <a:ext cx="1098378" cy="584775"/>
            </a:xfrm>
            <a:prstGeom prst="rect">
              <a:avLst/>
            </a:prstGeom>
            <a:noFill/>
          </p:spPr>
          <p:txBody>
            <a:bodyPr wrap="none" rtlCol="0">
              <a:spAutoFit/>
            </a:bodyPr>
            <a:lstStyle/>
            <a:p>
              <a:r>
                <a:rPr lang="en-US" sz="1600" b="1" dirty="0" smtClean="0"/>
                <a:t>James Liao</a:t>
              </a:r>
            </a:p>
            <a:p>
              <a:r>
                <a:rPr lang="en-US" sz="1600" b="1" dirty="0" smtClean="0"/>
                <a:t>UCLA</a:t>
              </a:r>
            </a:p>
          </p:txBody>
        </p:sp>
      </p:grpSp>
      <p:grpSp>
        <p:nvGrpSpPr>
          <p:cNvPr id="88" name="Group 93"/>
          <p:cNvGrpSpPr/>
          <p:nvPr/>
        </p:nvGrpSpPr>
        <p:grpSpPr>
          <a:xfrm>
            <a:off x="3787881" y="609600"/>
            <a:ext cx="2676462" cy="1031013"/>
            <a:chOff x="3787881" y="609600"/>
            <a:chExt cx="2676462" cy="1031013"/>
          </a:xfrm>
        </p:grpSpPr>
        <p:pic>
          <p:nvPicPr>
            <p:cNvPr id="95" name="Picture 94" descr="Bryan"/>
            <p:cNvPicPr>
              <a:picLocks noChangeAspect="1" noChangeArrowheads="1"/>
            </p:cNvPicPr>
            <p:nvPr/>
          </p:nvPicPr>
          <p:blipFill>
            <a:blip r:embed="rId32" cstate="print"/>
            <a:srcRect l="3488" t="1550" r="6977" b="14346"/>
            <a:stretch>
              <a:fillRect/>
            </a:stretch>
          </p:blipFill>
          <p:spPr bwMode="auto">
            <a:xfrm>
              <a:off x="3787881" y="609600"/>
              <a:ext cx="731730" cy="1031013"/>
            </a:xfrm>
            <a:prstGeom prst="rect">
              <a:avLst/>
            </a:prstGeom>
            <a:noFill/>
          </p:spPr>
        </p:pic>
        <p:sp>
          <p:nvSpPr>
            <p:cNvPr id="96" name="TextBox 95"/>
            <p:cNvSpPr txBox="1"/>
            <p:nvPr/>
          </p:nvSpPr>
          <p:spPr>
            <a:xfrm>
              <a:off x="4455460" y="838200"/>
              <a:ext cx="2008883" cy="584775"/>
            </a:xfrm>
            <a:prstGeom prst="rect">
              <a:avLst/>
            </a:prstGeom>
            <a:noFill/>
          </p:spPr>
          <p:txBody>
            <a:bodyPr wrap="none" rtlCol="0">
              <a:spAutoFit/>
            </a:bodyPr>
            <a:lstStyle/>
            <a:p>
              <a:r>
                <a:rPr lang="en-US" sz="1600" b="1" dirty="0" smtClean="0"/>
                <a:t>Edward Eisenstein</a:t>
              </a:r>
            </a:p>
            <a:p>
              <a:r>
                <a:rPr lang="en-US" sz="1600" b="1" dirty="0" smtClean="0"/>
                <a:t>U. of Maryland</a:t>
              </a:r>
              <a:endParaRPr lang="en-US" sz="1600" b="1" dirty="0"/>
            </a:p>
          </p:txBody>
        </p:sp>
      </p:grpSp>
      <p:grpSp>
        <p:nvGrpSpPr>
          <p:cNvPr id="91" name="Group 96"/>
          <p:cNvGrpSpPr/>
          <p:nvPr/>
        </p:nvGrpSpPr>
        <p:grpSpPr>
          <a:xfrm>
            <a:off x="6540448" y="609600"/>
            <a:ext cx="2341381" cy="1021976"/>
            <a:chOff x="6679401" y="609600"/>
            <a:chExt cx="2341381" cy="1021976"/>
          </a:xfrm>
        </p:grpSpPr>
        <p:pic>
          <p:nvPicPr>
            <p:cNvPr id="98" name="Picture 97" descr="Jennifer L. Reed"/>
            <p:cNvPicPr>
              <a:picLocks noChangeAspect="1" noChangeArrowheads="1"/>
            </p:cNvPicPr>
            <p:nvPr/>
          </p:nvPicPr>
          <p:blipFill>
            <a:blip r:embed="rId33" cstate="print"/>
            <a:srcRect l="5943" r="7461" b="22000"/>
            <a:stretch>
              <a:fillRect/>
            </a:stretch>
          </p:blipFill>
          <p:spPr bwMode="auto">
            <a:xfrm>
              <a:off x="6679401" y="609600"/>
              <a:ext cx="850952" cy="1021976"/>
            </a:xfrm>
            <a:prstGeom prst="rect">
              <a:avLst/>
            </a:prstGeom>
            <a:noFill/>
          </p:spPr>
        </p:pic>
        <p:sp>
          <p:nvSpPr>
            <p:cNvPr id="99" name="TextBox 98"/>
            <p:cNvSpPr txBox="1"/>
            <p:nvPr/>
          </p:nvSpPr>
          <p:spPr>
            <a:xfrm>
              <a:off x="7467600" y="838200"/>
              <a:ext cx="1553182" cy="584775"/>
            </a:xfrm>
            <a:prstGeom prst="rect">
              <a:avLst/>
            </a:prstGeom>
            <a:noFill/>
          </p:spPr>
          <p:txBody>
            <a:bodyPr wrap="none" rtlCol="0">
              <a:spAutoFit/>
            </a:bodyPr>
            <a:lstStyle/>
            <a:p>
              <a:r>
                <a:rPr lang="en-US" sz="1600" b="1" dirty="0" smtClean="0"/>
                <a:t>Jennifer Reed</a:t>
              </a:r>
            </a:p>
            <a:p>
              <a:r>
                <a:rPr lang="en-US" sz="1600" b="1" dirty="0" smtClean="0"/>
                <a:t>U. of Wisconsin </a:t>
              </a:r>
              <a:endParaRPr lang="en-US" sz="1600" b="1" dirty="0"/>
            </a:p>
          </p:txBody>
        </p:sp>
      </p:grpSp>
      <p:sp>
        <p:nvSpPr>
          <p:cNvPr id="100" name="TextBox 99"/>
          <p:cNvSpPr txBox="1"/>
          <p:nvPr/>
        </p:nvSpPr>
        <p:spPr>
          <a:xfrm>
            <a:off x="0" y="609600"/>
            <a:ext cx="1364476" cy="369332"/>
          </a:xfrm>
          <a:prstGeom prst="rect">
            <a:avLst/>
          </a:prstGeom>
          <a:noFill/>
        </p:spPr>
        <p:txBody>
          <a:bodyPr wrap="none" rtlCol="0">
            <a:spAutoFit/>
          </a:bodyPr>
          <a:lstStyle/>
          <a:p>
            <a:r>
              <a:rPr lang="en-US" b="1" dirty="0" smtClean="0"/>
              <a:t>Co-Chairs:</a:t>
            </a:r>
            <a:endParaRPr lang="en-US" b="1" dirty="0"/>
          </a:p>
        </p:txBody>
      </p:sp>
      <p:cxnSp>
        <p:nvCxnSpPr>
          <p:cNvPr id="102" name="Straight Connector 101"/>
          <p:cNvCxnSpPr/>
          <p:nvPr/>
        </p:nvCxnSpPr>
        <p:spPr>
          <a:xfrm>
            <a:off x="0" y="552856"/>
            <a:ext cx="9144000" cy="0"/>
          </a:xfrm>
          <a:prstGeom prst="line">
            <a:avLst/>
          </a:prstGeom>
          <a:ln w="3175" cmpd="sng">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3" name="Straight Connector 102"/>
          <p:cNvCxnSpPr/>
          <p:nvPr/>
        </p:nvCxnSpPr>
        <p:spPr>
          <a:xfrm>
            <a:off x="0" y="1676400"/>
            <a:ext cx="9144000" cy="0"/>
          </a:xfrm>
          <a:prstGeom prst="line">
            <a:avLst/>
          </a:prstGeom>
          <a:ln w="3175" cmpd="sng">
            <a:solidFill>
              <a:schemeClr val="tx1"/>
            </a:solidFill>
          </a:ln>
        </p:spPr>
        <p:style>
          <a:lnRef idx="1">
            <a:schemeClr val="accent1"/>
          </a:lnRef>
          <a:fillRef idx="0">
            <a:schemeClr val="accent1"/>
          </a:fillRef>
          <a:effectRef idx="0">
            <a:schemeClr val="accent1"/>
          </a:effectRef>
          <a:fontRef idx="minor">
            <a:schemeClr val="tx1"/>
          </a:fontRef>
        </p:style>
      </p:cxnSp>
    </p:spTree>
  </p:cSld>
  <p:clrMapOvr>
    <a:masterClrMapping/>
  </p:clrMapOvr>
  <p:transition spd="slow"/>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sz="3800" b="1" dirty="0" smtClean="0">
                <a:solidFill>
                  <a:srgbClr val="7030A0"/>
                </a:solidFill>
                <a:latin typeface="Bell MT" pitchFamily="18" charset="0"/>
              </a:rPr>
              <a:t>Observers from Other Offices and Federal Agencies</a:t>
            </a:r>
            <a:endParaRPr lang="en-US" sz="3800" b="1" dirty="0">
              <a:solidFill>
                <a:srgbClr val="7030A0"/>
              </a:solidFill>
              <a:latin typeface="Bell MT" pitchFamily="18" charset="0"/>
            </a:endParaRPr>
          </a:p>
        </p:txBody>
      </p:sp>
      <p:sp>
        <p:nvSpPr>
          <p:cNvPr id="4" name="Content Placeholder 3"/>
          <p:cNvSpPr>
            <a:spLocks noGrp="1"/>
          </p:cNvSpPr>
          <p:nvPr>
            <p:ph idx="1"/>
          </p:nvPr>
        </p:nvSpPr>
        <p:spPr>
          <a:xfrm>
            <a:off x="304800" y="1752600"/>
            <a:ext cx="8382000" cy="4525963"/>
          </a:xfrm>
        </p:spPr>
        <p:txBody>
          <a:bodyPr/>
          <a:lstStyle/>
          <a:p>
            <a:r>
              <a:rPr lang="en-US" sz="2800" dirty="0" smtClean="0"/>
              <a:t>National Science Foundation</a:t>
            </a:r>
          </a:p>
          <a:p>
            <a:r>
              <a:rPr lang="en-US" sz="2800" dirty="0" smtClean="0"/>
              <a:t>National Institutes of Health</a:t>
            </a:r>
          </a:p>
          <a:p>
            <a:r>
              <a:rPr lang="en-US" sz="2800" dirty="0" smtClean="0"/>
              <a:t>U.S. Department of Agriculture</a:t>
            </a:r>
          </a:p>
          <a:p>
            <a:r>
              <a:rPr lang="en-US" sz="2800" dirty="0" smtClean="0"/>
              <a:t>Department of Defense</a:t>
            </a:r>
          </a:p>
          <a:p>
            <a:r>
              <a:rPr lang="en-US" sz="2800" dirty="0" smtClean="0"/>
              <a:t>Defense Advanced Research Projects Agency</a:t>
            </a:r>
          </a:p>
          <a:p>
            <a:r>
              <a:rPr lang="en-US" sz="2800" dirty="0" smtClean="0"/>
              <a:t>Office of Science and Technology Policy</a:t>
            </a:r>
          </a:p>
          <a:p>
            <a:r>
              <a:rPr lang="en-US" sz="2800" dirty="0" err="1" smtClean="0"/>
              <a:t>DOE</a:t>
            </a:r>
            <a:r>
              <a:rPr lang="en-US" sz="2800" dirty="0" smtClean="0"/>
              <a:t> Office of Energy Efficiency and Renewable Energy</a:t>
            </a:r>
          </a:p>
          <a:p>
            <a:r>
              <a:rPr lang="en-US" sz="2800" dirty="0" err="1" smtClean="0"/>
              <a:t>DOE</a:t>
            </a:r>
            <a:r>
              <a:rPr lang="en-US" sz="2800" dirty="0" smtClean="0"/>
              <a:t> Office of Basic Energy Sciences </a:t>
            </a:r>
          </a:p>
          <a:p>
            <a:endParaRPr lang="en-US" sz="2800" dirty="0"/>
          </a:p>
        </p:txBody>
      </p:sp>
    </p:spTree>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76200"/>
            <a:ext cx="8229600" cy="868362"/>
          </a:xfrm>
        </p:spPr>
        <p:txBody>
          <a:bodyPr/>
          <a:lstStyle/>
          <a:p>
            <a:r>
              <a:rPr lang="en-US" b="1" dirty="0" smtClean="0">
                <a:solidFill>
                  <a:srgbClr val="7030A0"/>
                </a:solidFill>
                <a:latin typeface="Bell MT" pitchFamily="18" charset="0"/>
              </a:rPr>
              <a:t>Workshop Structure</a:t>
            </a:r>
            <a:endParaRPr lang="en-US" b="1" dirty="0">
              <a:solidFill>
                <a:srgbClr val="7030A0"/>
              </a:solidFill>
              <a:latin typeface="Bell MT" pitchFamily="18" charset="0"/>
            </a:endParaRPr>
          </a:p>
        </p:txBody>
      </p:sp>
      <p:sp>
        <p:nvSpPr>
          <p:cNvPr id="4" name="Content Placeholder 3"/>
          <p:cNvSpPr>
            <a:spLocks noGrp="1"/>
          </p:cNvSpPr>
          <p:nvPr>
            <p:ph idx="1"/>
          </p:nvPr>
        </p:nvSpPr>
        <p:spPr>
          <a:xfrm>
            <a:off x="533400" y="914400"/>
            <a:ext cx="8229600" cy="5715000"/>
          </a:xfrm>
        </p:spPr>
        <p:txBody>
          <a:bodyPr/>
          <a:lstStyle/>
          <a:p>
            <a:pPr>
              <a:spcBef>
                <a:spcPts val="0"/>
              </a:spcBef>
            </a:pPr>
            <a:r>
              <a:rPr lang="en-US" b="1" dirty="0" smtClean="0"/>
              <a:t>Plenary session</a:t>
            </a:r>
          </a:p>
          <a:p>
            <a:pPr lvl="1">
              <a:spcBef>
                <a:spcPts val="0"/>
              </a:spcBef>
            </a:pPr>
            <a:r>
              <a:rPr lang="en-US" dirty="0" smtClean="0"/>
              <a:t>Speakers (S. Assmann, A. Arkin, G. Church)</a:t>
            </a:r>
          </a:p>
          <a:p>
            <a:pPr>
              <a:spcBef>
                <a:spcPts val="1800"/>
              </a:spcBef>
            </a:pPr>
            <a:r>
              <a:rPr lang="en-US" b="1" dirty="0" smtClean="0"/>
              <a:t>Breakout sessions</a:t>
            </a:r>
          </a:p>
          <a:p>
            <a:pPr lvl="1">
              <a:spcBef>
                <a:spcPts val="0"/>
              </a:spcBef>
            </a:pPr>
            <a:r>
              <a:rPr lang="en-US" dirty="0" smtClean="0"/>
              <a:t>Biological Design Principles </a:t>
            </a:r>
          </a:p>
          <a:p>
            <a:pPr lvl="1">
              <a:spcBef>
                <a:spcPts val="0"/>
              </a:spcBef>
            </a:pPr>
            <a:r>
              <a:rPr lang="en-US" dirty="0" smtClean="0"/>
              <a:t>Strategies, Methodologies, and Approaches for the Design of Biological Systems </a:t>
            </a:r>
          </a:p>
          <a:p>
            <a:pPr lvl="1">
              <a:spcBef>
                <a:spcPts val="0"/>
              </a:spcBef>
            </a:pPr>
            <a:r>
              <a:rPr lang="en-US" dirty="0" smtClean="0"/>
              <a:t>Predictive Biology at the System Level </a:t>
            </a:r>
          </a:p>
          <a:p>
            <a:pPr>
              <a:spcBef>
                <a:spcPts val="1800"/>
              </a:spcBef>
            </a:pPr>
            <a:r>
              <a:rPr lang="en-US" b="1" dirty="0" smtClean="0"/>
              <a:t>Plenary session</a:t>
            </a:r>
          </a:p>
          <a:p>
            <a:pPr lvl="1">
              <a:spcBef>
                <a:spcPts val="0"/>
              </a:spcBef>
            </a:pPr>
            <a:r>
              <a:rPr lang="en-US" dirty="0" smtClean="0"/>
              <a:t>Breakout Leads’ Presentations</a:t>
            </a:r>
            <a:endParaRPr lang="en-US" b="1" dirty="0" smtClean="0"/>
          </a:p>
          <a:p>
            <a:pPr>
              <a:spcBef>
                <a:spcPts val="1800"/>
              </a:spcBef>
            </a:pPr>
            <a:r>
              <a:rPr lang="en-US" b="1" dirty="0" smtClean="0"/>
              <a:t>Writing session </a:t>
            </a:r>
          </a:p>
          <a:p>
            <a:pPr lvl="1">
              <a:spcBef>
                <a:spcPts val="0"/>
              </a:spcBef>
            </a:pPr>
            <a:r>
              <a:rPr lang="en-US" dirty="0" smtClean="0"/>
              <a:t>Co-Chairs only</a:t>
            </a:r>
          </a:p>
          <a:p>
            <a:pPr>
              <a:spcBef>
                <a:spcPts val="0"/>
              </a:spcBef>
            </a:pPr>
            <a:endParaRPr lang="en-US" dirty="0" smtClean="0"/>
          </a:p>
          <a:p>
            <a:pPr>
              <a:spcBef>
                <a:spcPts val="0"/>
              </a:spcBef>
            </a:pPr>
            <a:endParaRPr lang="en-US" dirty="0" smtClean="0"/>
          </a:p>
          <a:p>
            <a:pPr>
              <a:spcBef>
                <a:spcPts val="0"/>
              </a:spcBef>
            </a:pPr>
            <a:endParaRPr lang="en-US" dirty="0" smtClean="0"/>
          </a:p>
          <a:p>
            <a:pPr>
              <a:spcBef>
                <a:spcPts val="0"/>
              </a:spcBef>
            </a:pPr>
            <a:endParaRPr lang="en-US" dirty="0" smtClean="0"/>
          </a:p>
          <a:p>
            <a:pPr>
              <a:spcBef>
                <a:spcPts val="0"/>
              </a:spcBef>
            </a:pPr>
            <a:endParaRPr lang="en-US" dirty="0" smtClean="0"/>
          </a:p>
        </p:txBody>
      </p:sp>
      <p:cxnSp>
        <p:nvCxnSpPr>
          <p:cNvPr id="6" name="Straight Connector 5"/>
          <p:cNvCxnSpPr/>
          <p:nvPr/>
        </p:nvCxnSpPr>
        <p:spPr>
          <a:xfrm>
            <a:off x="990600" y="4419600"/>
            <a:ext cx="70866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Tree>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391210"/>
            <a:ext cx="8229600" cy="487362"/>
          </a:xfrm>
        </p:spPr>
        <p:txBody>
          <a:bodyPr/>
          <a:lstStyle/>
          <a:p>
            <a:r>
              <a:rPr lang="en-US" sz="3800" b="1" dirty="0" smtClean="0">
                <a:solidFill>
                  <a:srgbClr val="7030A0"/>
                </a:solidFill>
                <a:latin typeface="Bell MT" pitchFamily="18" charset="0"/>
              </a:rPr>
              <a:t>Charge Questions</a:t>
            </a:r>
            <a:endParaRPr lang="en-US" sz="3800" b="1" dirty="0">
              <a:solidFill>
                <a:srgbClr val="7030A0"/>
              </a:solidFill>
              <a:latin typeface="Bell MT" pitchFamily="18" charset="0"/>
            </a:endParaRPr>
          </a:p>
        </p:txBody>
      </p:sp>
      <p:sp>
        <p:nvSpPr>
          <p:cNvPr id="5" name="TextBox 4"/>
          <p:cNvSpPr txBox="1"/>
          <p:nvPr/>
        </p:nvSpPr>
        <p:spPr>
          <a:xfrm>
            <a:off x="152400" y="1229410"/>
            <a:ext cx="8839200" cy="5247590"/>
          </a:xfrm>
          <a:prstGeom prst="rect">
            <a:avLst/>
          </a:prstGeom>
          <a:noFill/>
        </p:spPr>
        <p:txBody>
          <a:bodyPr wrap="square" rtlCol="0">
            <a:spAutoFit/>
          </a:bodyPr>
          <a:lstStyle/>
          <a:p>
            <a:r>
              <a:rPr lang="en-US" sz="2400" b="1" dirty="0" smtClean="0"/>
              <a:t>Breakout Session I: Biological Design Principles  </a:t>
            </a:r>
            <a:endParaRPr lang="en-US" sz="2400" dirty="0" smtClean="0"/>
          </a:p>
          <a:p>
            <a:r>
              <a:rPr lang="en-US" sz="2400" dirty="0" smtClean="0"/>
              <a:t> </a:t>
            </a:r>
          </a:p>
          <a:p>
            <a:pPr marL="365760" indent="-457200">
              <a:spcAft>
                <a:spcPts val="1800"/>
              </a:spcAft>
            </a:pPr>
            <a:r>
              <a:rPr lang="en-US" sz="2200" dirty="0" smtClean="0"/>
              <a:t>1) What are the fundamental principles and approaches that are needed to enable the facile design of molecules, modules, organisms and communities? </a:t>
            </a:r>
          </a:p>
          <a:p>
            <a:pPr marL="365760" indent="-457200">
              <a:spcAft>
                <a:spcPts val="1800"/>
              </a:spcAft>
            </a:pPr>
            <a:r>
              <a:rPr lang="en-US" sz="2200" dirty="0" smtClean="0"/>
              <a:t>2) What critical information is needed for biological systems (interactions among biological modules and processes, structures, mechanisms) to provide a robust foundation for biological design? </a:t>
            </a:r>
          </a:p>
          <a:p>
            <a:pPr marL="365760" indent="-457200">
              <a:spcAft>
                <a:spcPts val="1800"/>
              </a:spcAft>
            </a:pPr>
            <a:r>
              <a:rPr lang="en-US" sz="2200" dirty="0" smtClean="0"/>
              <a:t>3) What are the biological concepts that must be understood to integrate hierarchical modules to generate more realistic/complex/useful functions of engineered biological systems?  </a:t>
            </a:r>
          </a:p>
          <a:p>
            <a:pPr marL="457200" indent="-457200"/>
            <a:endParaRPr lang="en-US" sz="2200" dirty="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4681</TotalTime>
  <Words>800</Words>
  <Application>Microsoft Office PowerPoint</Application>
  <PresentationFormat>On-screen Show (4:3)</PresentationFormat>
  <Paragraphs>172</Paragraphs>
  <Slides>14</Slides>
  <Notes>6</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14</vt:i4>
      </vt:variant>
    </vt:vector>
  </HeadingPairs>
  <TitlesOfParts>
    <vt:vector size="16" baseType="lpstr">
      <vt:lpstr>Office Theme</vt:lpstr>
      <vt:lpstr>Acrobat Document</vt:lpstr>
      <vt:lpstr>DOE-BER  Biosystems Design Workshop  Pablo Rabinowicz Program Manager (IPA) Biological Systems Science Division </vt:lpstr>
      <vt:lpstr>Slide 2</vt:lpstr>
      <vt:lpstr>Slide 3</vt:lpstr>
      <vt:lpstr>BER Biosystems Design Workshop July 17-20, 2011 Bethesda North Marriott Hotel </vt:lpstr>
      <vt:lpstr>BER Biosystems Design Workshop   </vt:lpstr>
      <vt:lpstr>Slide 6</vt:lpstr>
      <vt:lpstr>Observers from Other Offices and Federal Agencies</vt:lpstr>
      <vt:lpstr>Workshop Structure</vt:lpstr>
      <vt:lpstr>Charge Questions</vt:lpstr>
      <vt:lpstr>Charge Questions</vt:lpstr>
      <vt:lpstr>Charge Questions</vt:lpstr>
      <vt:lpstr>Charge Questions</vt:lpstr>
      <vt:lpstr>Slide 13</vt:lpstr>
      <vt:lpstr>Slide 14</vt:lpstr>
    </vt:vector>
  </TitlesOfParts>
  <Company>US Department of Energy (SC)</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State of BER </dc:title>
  <dc:creator>palmian</dc:creator>
  <cp:lastModifiedBy>Pablo Rabinowicz</cp:lastModifiedBy>
  <cp:revision>583</cp:revision>
  <dcterms:created xsi:type="dcterms:W3CDTF">2010-02-04T19:54:00Z</dcterms:created>
  <dcterms:modified xsi:type="dcterms:W3CDTF">2011-10-04T15:37:58Z</dcterms:modified>
</cp:coreProperties>
</file>