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3" r:id="rId2"/>
    <p:sldId id="440" r:id="rId3"/>
    <p:sldId id="441" r:id="rId4"/>
    <p:sldId id="442" r:id="rId5"/>
    <p:sldId id="443" r:id="rId6"/>
    <p:sldId id="444" r:id="rId7"/>
    <p:sldId id="446" r:id="rId8"/>
    <p:sldId id="445" r:id="rId9"/>
    <p:sldId id="447" r:id="rId10"/>
    <p:sldId id="449" r:id="rId11"/>
    <p:sldId id="448"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8AA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3" autoAdjust="0"/>
    <p:restoredTop sz="89594" autoAdjust="0"/>
  </p:normalViewPr>
  <p:slideViewPr>
    <p:cSldViewPr>
      <p:cViewPr varScale="1">
        <p:scale>
          <a:sx n="64" d="100"/>
          <a:sy n="64" d="100"/>
        </p:scale>
        <p:origin x="-11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3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10/3/2011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10/3/2011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FEA9218E-DF19-4926-A71D-58FD76F123C2}" type="slidenum">
              <a:rPr lang="en-US" smtClean="0"/>
              <a:pPr eaLnBrk="0" fontAlgn="base" hangingPunct="0">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82F47E-A9F9-4782-8BF9-7C8190EEAB4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C2DFE2-DA44-445A-8F65-877A57CEE7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A199A1-9C1F-47AA-92F3-D746AA7DE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21" descr="clouds.png"/>
          <p:cNvPicPr>
            <a:picLocks noChangeAspect="1"/>
          </p:cNvPicPr>
          <p:nvPr userDrawn="1"/>
        </p:nvPicPr>
        <p:blipFill>
          <a:blip r:embed="rId2"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5" name="Group 17"/>
          <p:cNvGrpSpPr>
            <a:grpSpLocks/>
          </p:cNvGrpSpPr>
          <p:nvPr userDrawn="1"/>
        </p:nvGrpSpPr>
        <p:grpSpPr bwMode="auto">
          <a:xfrm>
            <a:off x="0" y="6056313"/>
            <a:ext cx="9145588" cy="806450"/>
            <a:chOff x="0" y="6634186"/>
            <a:chExt cx="9145770" cy="228600"/>
          </a:xfrm>
        </p:grpSpPr>
        <p:sp>
          <p:nvSpPr>
            <p:cNvPr id="6"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grpSp>
      <p:sp>
        <p:nvSpPr>
          <p:cNvPr id="8" name="TextBox 44"/>
          <p:cNvSpPr txBox="1"/>
          <p:nvPr userDrawn="1"/>
        </p:nvSpPr>
        <p:spPr>
          <a:xfrm>
            <a:off x="2362200" y="6172200"/>
            <a:ext cx="1504950" cy="590550"/>
          </a:xfrm>
          <a:prstGeom prst="rect">
            <a:avLst/>
          </a:prstGeom>
          <a:noFill/>
        </p:spPr>
        <p:txBody>
          <a:bodyPr>
            <a:spAutoFit/>
          </a:bodyPr>
          <a:lstStyle/>
          <a:p>
            <a:pPr eaLnBrk="0" fontAlgn="auto" hangingPunct="0">
              <a:lnSpc>
                <a:spcPct val="90000"/>
              </a:lnSpc>
              <a:spcBef>
                <a:spcPts val="0"/>
              </a:spcBef>
              <a:spcAft>
                <a:spcPts val="0"/>
              </a:spcAft>
              <a:defRPr/>
            </a:pPr>
            <a:r>
              <a:rPr lang="en-US" b="1" dirty="0">
                <a:solidFill>
                  <a:schemeClr val="bg1"/>
                </a:solidFill>
                <a:latin typeface="+mn-lt"/>
              </a:rPr>
              <a:t>Office </a:t>
            </a:r>
            <a:br>
              <a:rPr lang="en-US" b="1" dirty="0">
                <a:solidFill>
                  <a:schemeClr val="bg1"/>
                </a:solidFill>
                <a:latin typeface="+mn-lt"/>
              </a:rPr>
            </a:br>
            <a:r>
              <a:rPr lang="en-US" b="1" dirty="0">
                <a:solidFill>
                  <a:schemeClr val="bg1"/>
                </a:solidFill>
                <a:latin typeface="+mn-lt"/>
              </a:rPr>
              <a:t>of Science</a:t>
            </a:r>
          </a:p>
        </p:txBody>
      </p:sp>
      <p:sp>
        <p:nvSpPr>
          <p:cNvPr id="9" name="TextBox 46"/>
          <p:cNvSpPr txBox="1"/>
          <p:nvPr userDrawn="1"/>
        </p:nvSpPr>
        <p:spPr>
          <a:xfrm>
            <a:off x="5362575" y="6305550"/>
            <a:ext cx="3629025" cy="425450"/>
          </a:xfrm>
          <a:prstGeom prst="rect">
            <a:avLst/>
          </a:prstGeom>
          <a:noFill/>
        </p:spPr>
        <p:txBody>
          <a:bodyPr>
            <a:spAutoFit/>
          </a:bodyPr>
          <a:lstStyle/>
          <a:p>
            <a:pPr algn="r" eaLnBrk="0" fontAlgn="auto" hangingPunct="0">
              <a:lnSpc>
                <a:spcPct val="90000"/>
              </a:lnSpc>
              <a:spcBef>
                <a:spcPts val="0"/>
              </a:spcBef>
              <a:spcAft>
                <a:spcPts val="0"/>
              </a:spcAft>
              <a:defRPr/>
            </a:pPr>
            <a:r>
              <a:rPr lang="en-US" sz="1200" b="1" dirty="0">
                <a:solidFill>
                  <a:schemeClr val="bg1"/>
                </a:solidFill>
                <a:latin typeface="+mn-lt"/>
              </a:rPr>
              <a:t>Office of Biological </a:t>
            </a:r>
            <a:br>
              <a:rPr lang="en-US" sz="1200" b="1" dirty="0">
                <a:solidFill>
                  <a:schemeClr val="bg1"/>
                </a:solidFill>
                <a:latin typeface="+mn-lt"/>
              </a:rPr>
            </a:br>
            <a:r>
              <a:rPr lang="en-US" sz="1200" b="1" dirty="0">
                <a:solidFill>
                  <a:schemeClr val="bg1"/>
                </a:solidFill>
                <a:latin typeface="+mn-lt"/>
              </a:rPr>
              <a:t>and Environmental Research</a:t>
            </a:r>
          </a:p>
        </p:txBody>
      </p:sp>
      <p:pic>
        <p:nvPicPr>
          <p:cNvPr id="10" name="Picture 18" descr="New_DOE_Logo_BLACK.png"/>
          <p:cNvPicPr>
            <a:picLocks noChangeAspect="1"/>
          </p:cNvPicPr>
          <p:nvPr userDrawn="1"/>
        </p:nvPicPr>
        <p:blipFill>
          <a:blip r:embed="rId3" cstate="print"/>
          <a:srcRect/>
          <a:stretch>
            <a:fillRect/>
          </a:stretch>
        </p:blipFill>
        <p:spPr bwMode="auto">
          <a:xfrm>
            <a:off x="150813" y="6229350"/>
            <a:ext cx="2070100" cy="498475"/>
          </a:xfrm>
          <a:prstGeom prst="rect">
            <a:avLst/>
          </a:prstGeom>
          <a:noFill/>
          <a:ln w="9525">
            <a:noFill/>
            <a:miter lim="800000"/>
            <a:headEnd/>
            <a:tailEnd/>
          </a:ln>
        </p:spPr>
      </p:pic>
      <p:pic>
        <p:nvPicPr>
          <p:cNvPr id="11" name="Picture 38" descr="pict1.png"/>
          <p:cNvPicPr>
            <a:picLocks noChangeAspect="1"/>
          </p:cNvPicPr>
          <p:nvPr userDrawn="1"/>
        </p:nvPicPr>
        <p:blipFill>
          <a:blip r:embed="rId4" cstate="print"/>
          <a:srcRect l="9306" b="6178"/>
          <a:stretch>
            <a:fillRect/>
          </a:stretch>
        </p:blipFill>
        <p:spPr bwMode="auto">
          <a:xfrm>
            <a:off x="0" y="0"/>
            <a:ext cx="1154113" cy="1182688"/>
          </a:xfrm>
          <a:prstGeom prst="rect">
            <a:avLst/>
          </a:prstGeom>
          <a:noFill/>
          <a:ln w="9525">
            <a:noFill/>
            <a:miter lim="800000"/>
            <a:headEnd/>
            <a:tailEnd/>
          </a:ln>
        </p:spPr>
      </p:pic>
      <p:pic>
        <p:nvPicPr>
          <p:cNvPr id="12" name="Picture 40" descr="pict3.png"/>
          <p:cNvPicPr>
            <a:picLocks noChangeAspect="1"/>
          </p:cNvPicPr>
          <p:nvPr userDrawn="1"/>
        </p:nvPicPr>
        <p:blipFill>
          <a:blip r:embed="rId5"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13" name="Picture 14" descr="procholorococcus marinus cropped.tif"/>
          <p:cNvPicPr>
            <a:picLocks noChangeAspect="1"/>
          </p:cNvPicPr>
          <p:nvPr userDrawn="1"/>
        </p:nvPicPr>
        <p:blipFill>
          <a:blip r:embed="rId6" cstate="print"/>
          <a:srcRect l="40152" t="17851" r="5042" b="1501"/>
          <a:stretch>
            <a:fillRect/>
          </a:stretch>
        </p:blipFill>
        <p:spPr bwMode="auto">
          <a:xfrm>
            <a:off x="0" y="4843463"/>
            <a:ext cx="1160463" cy="1176337"/>
          </a:xfrm>
          <a:prstGeom prst="rect">
            <a:avLst/>
          </a:prstGeom>
          <a:noFill/>
          <a:ln w="9525">
            <a:noFill/>
            <a:miter lim="800000"/>
            <a:headEnd/>
            <a:tailEnd/>
          </a:ln>
        </p:spPr>
      </p:pic>
      <p:pic>
        <p:nvPicPr>
          <p:cNvPr id="14" name="Picture 23" descr="129762-97_face.png"/>
          <p:cNvPicPr>
            <a:picLocks noChangeAspect="1"/>
          </p:cNvPicPr>
          <p:nvPr userDrawn="1"/>
        </p:nvPicPr>
        <p:blipFill>
          <a:blip r:embed="rId7" cstate="print"/>
          <a:srcRect l="33418" t="12767" r="33000" b="52560"/>
          <a:stretch>
            <a:fillRect/>
          </a:stretch>
        </p:blipFill>
        <p:spPr bwMode="auto">
          <a:xfrm>
            <a:off x="0" y="2424113"/>
            <a:ext cx="1157288" cy="1181100"/>
          </a:xfrm>
          <a:prstGeom prst="rect">
            <a:avLst/>
          </a:prstGeom>
          <a:noFill/>
          <a:ln w="9525">
            <a:noFill/>
            <a:miter lim="800000"/>
            <a:headEnd/>
            <a:tailEnd/>
          </a:ln>
        </p:spPr>
      </p:pic>
      <p:sp>
        <p:nvSpPr>
          <p:cNvPr id="160991"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36"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ECD4BD2A-A61B-43C4-A97F-6D47483509E7}"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000" b="0" dirty="0">
                <a:solidFill>
                  <a:schemeClr val="bg1"/>
                </a:solidFill>
                <a:latin typeface="+mn-lt"/>
                <a:ea typeface="Rod"/>
                <a:cs typeface="Rod"/>
              </a:rPr>
              <a:t>	</a:t>
            </a:r>
            <a:r>
              <a:rPr lang="en-US" sz="1200" b="1" dirty="0" smtClean="0">
                <a:solidFill>
                  <a:schemeClr val="bg1"/>
                </a:solidFill>
                <a:latin typeface="+mn-lt"/>
                <a:ea typeface="Rod"/>
                <a:cs typeface="Rod"/>
              </a:rPr>
              <a:t>BERAC</a:t>
            </a:r>
            <a:r>
              <a:rPr lang="en-US" sz="1200" b="1" baseline="0" dirty="0" smtClean="0">
                <a:solidFill>
                  <a:schemeClr val="bg1"/>
                </a:solidFill>
                <a:latin typeface="+mn-lt"/>
                <a:ea typeface="Rod"/>
                <a:cs typeface="Rod"/>
              </a:rPr>
              <a:t> October </a:t>
            </a:r>
            <a:r>
              <a:rPr lang="en-US" sz="1200" b="1" dirty="0" smtClean="0">
                <a:solidFill>
                  <a:schemeClr val="bg1"/>
                </a:solidFill>
                <a:latin typeface="+mn-lt"/>
                <a:ea typeface="Rod"/>
                <a:cs typeface="Rod"/>
              </a:rPr>
              <a:t>2011</a:t>
            </a:r>
            <a:endParaRPr lang="en-US" sz="1200" b="1" dirty="0">
              <a:solidFill>
                <a:schemeClr val="bg1"/>
              </a:solidFill>
              <a:latin typeface="+mn-lt"/>
              <a:ea typeface="Rod"/>
              <a:cs typeface="Rod"/>
            </a:endParaRPr>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571CDD-B7EC-414F-BC20-AC88F16F409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C0BFDF7F-2091-42BD-85DF-1CF805A99A6D}"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BERAC  February 2010</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5332B0-6110-410B-9E53-9710875950E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A7A0415-386A-4E84-B7C8-D558A72B04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1782F2B-438B-40BD-A6C3-DEF1FBC8DF2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C5EDF1-C7B3-4B42-99FA-DF54A8A4BE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34E6DEE-BA9B-40C7-A739-D843384E3F0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8" r:id="rId1"/>
    <p:sldLayoutId id="2147484087" r:id="rId2"/>
    <p:sldLayoutId id="2147484079" r:id="rId3"/>
    <p:sldLayoutId id="2147484088" r:id="rId4"/>
    <p:sldLayoutId id="2147484080" r:id="rId5"/>
    <p:sldLayoutId id="2147484081" r:id="rId6"/>
    <p:sldLayoutId id="2147484082" r:id="rId7"/>
    <p:sldLayoutId id="2147484083" r:id="rId8"/>
    <p:sldLayoutId id="2147484084" r:id="rId9"/>
    <p:sldLayoutId id="2147484085" r:id="rId10"/>
    <p:sldLayoutId id="2147484086" r:id="rId11"/>
    <p:sldLayoutId id="214748409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752600" y="4953000"/>
            <a:ext cx="6705600" cy="928687"/>
          </a:xfrm>
        </p:spPr>
        <p:txBody>
          <a:bodyPr rtlCol="0">
            <a:normAutofit fontScale="90000"/>
          </a:bodyPr>
          <a:lstStyle/>
          <a:p>
            <a:pPr eaLnBrk="1" fontAlgn="auto" hangingPunct="1">
              <a:spcAft>
                <a:spcPts val="0"/>
              </a:spcAft>
              <a:defRPr/>
            </a:pPr>
            <a:r>
              <a:rPr lang="en-US" sz="3600" dirty="0" smtClean="0"/>
              <a:t/>
            </a:r>
            <a:br>
              <a:rPr lang="en-US" sz="3600" dirty="0" smtClean="0"/>
            </a:br>
            <a:r>
              <a:rPr lang="en-US" dirty="0" smtClean="0"/>
              <a:t/>
            </a:r>
            <a:br>
              <a:rPr lang="en-US" dirty="0" smtClean="0"/>
            </a:br>
            <a:r>
              <a:rPr lang="en-US" sz="1800" b="0" dirty="0" smtClean="0">
                <a:solidFill>
                  <a:schemeClr val="tx1"/>
                </a:solidFill>
                <a:latin typeface="Times New Roman" pitchFamily="18" charset="0"/>
                <a:cs typeface="Times New Roman" pitchFamily="18" charset="0"/>
              </a:rPr>
              <a:t>Roland F. Hirsch</a:t>
            </a:r>
            <a:br>
              <a:rPr lang="en-US" sz="1800" b="0" dirty="0" smtClean="0">
                <a:solidFill>
                  <a:schemeClr val="tx1"/>
                </a:solidFill>
                <a:latin typeface="Times New Roman" pitchFamily="18" charset="0"/>
                <a:cs typeface="Times New Roman" pitchFamily="18" charset="0"/>
              </a:rPr>
            </a:br>
            <a:r>
              <a:rPr lang="en-US" sz="1800" b="0" dirty="0" smtClean="0">
                <a:solidFill>
                  <a:schemeClr val="tx1"/>
                </a:solidFill>
                <a:latin typeface="Times New Roman" pitchFamily="18" charset="0"/>
                <a:cs typeface="Times New Roman" pitchFamily="18" charset="0"/>
              </a:rPr>
              <a:t>Biological Systems Science Division</a:t>
            </a:r>
            <a:r>
              <a:rPr lang="en-US" sz="2700" dirty="0" smtClean="0">
                <a:solidFill>
                  <a:schemeClr val="tx1"/>
                </a:solidFill>
                <a:latin typeface="Times New Roman" pitchFamily="18" charset="0"/>
                <a:cs typeface="Times New Roman" pitchFamily="18" charset="0"/>
              </a:rPr>
              <a:t/>
            </a:r>
            <a:br>
              <a:rPr lang="en-US" sz="2700" dirty="0" smtClean="0">
                <a:solidFill>
                  <a:schemeClr val="tx1"/>
                </a:solidFill>
                <a:latin typeface="Times New Roman" pitchFamily="18" charset="0"/>
                <a:cs typeface="Times New Roman" pitchFamily="18" charset="0"/>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195"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dirty="0">
              <a:solidFill>
                <a:srgbClr val="0000BC"/>
              </a:solidFill>
              <a:latin typeface="Calibri" pitchFamily="34" charset="0"/>
            </a:endParaRPr>
          </a:p>
        </p:txBody>
      </p:sp>
      <p:sp>
        <p:nvSpPr>
          <p:cNvPr id="8196" name="Rectangle 3"/>
          <p:cNvSpPr>
            <a:spLocks noChangeArrowheads="1"/>
          </p:cNvSpPr>
          <p:nvPr/>
        </p:nvSpPr>
        <p:spPr bwMode="auto">
          <a:xfrm>
            <a:off x="1905000" y="962025"/>
            <a:ext cx="6477000" cy="1569660"/>
          </a:xfrm>
          <a:prstGeom prst="rect">
            <a:avLst/>
          </a:prstGeom>
          <a:noFill/>
          <a:ln w="9525">
            <a:noFill/>
            <a:miter lim="800000"/>
            <a:headEnd/>
            <a:tailEnd/>
          </a:ln>
        </p:spPr>
        <p:txBody>
          <a:bodyPr>
            <a:spAutoFit/>
          </a:bodyPr>
          <a:lstStyle/>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Workshop:</a:t>
            </a:r>
          </a:p>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Applications of new DOE National User Facilities in Biology</a:t>
            </a:r>
            <a:endParaRPr lang="en-US"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7" name="TextBox 4"/>
          <p:cNvSpPr txBox="1">
            <a:spLocks noChangeArrowheads="1"/>
          </p:cNvSpPr>
          <p:nvPr/>
        </p:nvSpPr>
        <p:spPr bwMode="auto">
          <a:xfrm>
            <a:off x="2362200" y="3276600"/>
            <a:ext cx="5638800" cy="1477328"/>
          </a:xfrm>
          <a:prstGeom prst="rect">
            <a:avLst/>
          </a:prstGeom>
          <a:noFill/>
          <a:ln w="9525">
            <a:noFill/>
            <a:miter lim="800000"/>
            <a:headEnd/>
            <a:tailEnd/>
          </a:ln>
        </p:spPr>
        <p:txBody>
          <a:bodyPr wrap="square">
            <a:spAutoFit/>
          </a:bodyPr>
          <a:lstStyle/>
          <a:p>
            <a:pPr algn="ctr"/>
            <a:r>
              <a:rPr lang="en-US" dirty="0" smtClean="0">
                <a:latin typeface="Times New Roman" pitchFamily="18" charset="0"/>
                <a:cs typeface="Times New Roman" pitchFamily="18" charset="0"/>
              </a:rPr>
              <a:t>Biological and Environmental Research Advisory Committee Meeting</a:t>
            </a:r>
            <a:endParaRPr lang="en-US" dirty="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October 6, </a:t>
            </a:r>
            <a:r>
              <a:rPr lang="en-US" dirty="0">
                <a:latin typeface="Times New Roman" pitchFamily="18" charset="0"/>
                <a:cs typeface="Times New Roman" pitchFamily="18" charset="0"/>
              </a:rPr>
              <a:t>2011</a:t>
            </a:r>
          </a:p>
          <a:p>
            <a:pPr algn="ctr"/>
            <a:r>
              <a:rPr lang="en-US" dirty="0" smtClean="0">
                <a:latin typeface="Times New Roman" pitchFamily="18" charset="0"/>
                <a:cs typeface="Times New Roman" pitchFamily="18" charset="0"/>
              </a:rPr>
              <a:t>Rockville, </a:t>
            </a:r>
            <a:r>
              <a:rPr lang="en-US" dirty="0">
                <a:latin typeface="Times New Roman" pitchFamily="18" charset="0"/>
                <a:cs typeface="Times New Roman" pitchFamily="18" charset="0"/>
              </a:rPr>
              <a:t>MD</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sz="2800" dirty="0" smtClean="0">
                <a:latin typeface="Times New Roman" pitchFamily="18" charset="0"/>
                <a:cs typeface="Times New Roman" pitchFamily="18" charset="0"/>
              </a:rPr>
              <a:t>National Synchrotron Light Source II</a:t>
            </a:r>
            <a:endParaRPr lang="en-US" sz="2800" dirty="0">
              <a:latin typeface="Times New Roman" pitchFamily="18" charset="0"/>
              <a:cs typeface="Times New Roman" pitchFamily="18" charset="0"/>
            </a:endParaRPr>
          </a:p>
        </p:txBody>
      </p:sp>
      <p:pic>
        <p:nvPicPr>
          <p:cNvPr id="4" name="Content Placeholder 3" descr="NSLS II aerial drawing.jpg"/>
          <p:cNvPicPr>
            <a:picLocks noGrp="1" noChangeAspect="1"/>
          </p:cNvPicPr>
          <p:nvPr>
            <p:ph idx="1"/>
          </p:nvPr>
        </p:nvPicPr>
        <p:blipFill>
          <a:blip r:embed="rId2" cstate="print"/>
          <a:stretch>
            <a:fillRect/>
          </a:stretch>
        </p:blipFill>
        <p:spPr>
          <a:xfrm>
            <a:off x="1905000" y="1219200"/>
            <a:ext cx="5295900" cy="2133600"/>
          </a:xfrm>
        </p:spPr>
      </p:pic>
      <p:sp>
        <p:nvSpPr>
          <p:cNvPr id="5" name="TextBox 4"/>
          <p:cNvSpPr txBox="1"/>
          <p:nvPr/>
        </p:nvSpPr>
        <p:spPr>
          <a:xfrm>
            <a:off x="381000" y="3733800"/>
            <a:ext cx="7924800" cy="2585323"/>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This facility is under construction with commissioning planned in 2014</a:t>
            </a:r>
          </a:p>
          <a:p>
            <a:pPr>
              <a:buFont typeface="Arial" pitchFamily="34" charset="0"/>
              <a:buChar char="•"/>
            </a:pPr>
            <a:r>
              <a:rPr lang="en-US" dirty="0" smtClean="0">
                <a:latin typeface="Times New Roman" pitchFamily="18" charset="0"/>
                <a:cs typeface="Times New Roman" pitchFamily="18" charset="0"/>
              </a:rPr>
              <a:t>The facility will replace the existing NSLS and offer substantial improvements in all characteristics</a:t>
            </a:r>
          </a:p>
          <a:p>
            <a:pPr>
              <a:buFont typeface="Arial" pitchFamily="34" charset="0"/>
              <a:buChar char="•"/>
            </a:pPr>
            <a:r>
              <a:rPr lang="en-US" dirty="0" smtClean="0">
                <a:latin typeface="Times New Roman" pitchFamily="18" charset="0"/>
                <a:cs typeface="Times New Roman" pitchFamily="18" charset="0"/>
              </a:rPr>
              <a:t>Beams will be delivered with high brightness from the far infrared to the very hard x-ray region, and with the brightest x-ray beams in the world in the 2–10 </a:t>
            </a:r>
            <a:r>
              <a:rPr lang="en-US" dirty="0" err="1" smtClean="0">
                <a:latin typeface="Times New Roman" pitchFamily="18" charset="0"/>
                <a:cs typeface="Times New Roman" pitchFamily="18" charset="0"/>
              </a:rPr>
              <a:t>keV</a:t>
            </a:r>
            <a:r>
              <a:rPr lang="en-US" dirty="0" smtClean="0">
                <a:latin typeface="Times New Roman" pitchFamily="18" charset="0"/>
                <a:cs typeface="Times New Roman" pitchFamily="18" charset="0"/>
              </a:rPr>
              <a:t> range</a:t>
            </a:r>
          </a:p>
          <a:p>
            <a:pPr>
              <a:buFont typeface="Arial" pitchFamily="34" charset="0"/>
              <a:buChar char="•"/>
            </a:pPr>
            <a:r>
              <a:rPr lang="en-US" dirty="0" smtClean="0">
                <a:latin typeface="Times New Roman" pitchFamily="18" charset="0"/>
                <a:cs typeface="Times New Roman" pitchFamily="18" charset="0"/>
              </a:rPr>
              <a:t>Biological experimental stations are being developed for macromolecular crystallography, x-ray scattering, spectroscopy and imaging</a:t>
            </a:r>
          </a:p>
          <a:p>
            <a:pPr>
              <a:buFont typeface="Arial" pitchFamily="34" charset="0"/>
              <a:buChar char="•"/>
            </a:pPr>
            <a:r>
              <a:rPr lang="en-US" dirty="0" smtClean="0">
                <a:latin typeface="Times New Roman" pitchFamily="18" charset="0"/>
                <a:cs typeface="Times New Roman" pitchFamily="18" charset="0"/>
              </a:rPr>
              <a:t>A Biology Village is being designed to bring together scientists across the life sciences in a synergistic environment</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sz="2800" dirty="0" smtClean="0">
                <a:latin typeface="Times New Roman" pitchFamily="18" charset="0"/>
                <a:cs typeface="Times New Roman" pitchFamily="18" charset="0"/>
              </a:rPr>
              <a:t>Spallation Neutron Source</a:t>
            </a:r>
            <a:endParaRPr lang="en-US" sz="2800" dirty="0">
              <a:latin typeface="Times New Roman" pitchFamily="18" charset="0"/>
              <a:cs typeface="Times New Roman" pitchFamily="18" charset="0"/>
            </a:endParaRPr>
          </a:p>
        </p:txBody>
      </p:sp>
      <p:pic>
        <p:nvPicPr>
          <p:cNvPr id="4" name="Content Placeholder 3" descr="SNS and other buildings schematic.jpg"/>
          <p:cNvPicPr>
            <a:picLocks noGrp="1" noChangeAspect="1"/>
          </p:cNvPicPr>
          <p:nvPr>
            <p:ph idx="1"/>
          </p:nvPr>
        </p:nvPicPr>
        <p:blipFill>
          <a:blip r:embed="rId2" cstate="print"/>
          <a:stretch>
            <a:fillRect/>
          </a:stretch>
        </p:blipFill>
        <p:spPr>
          <a:xfrm>
            <a:off x="228599" y="838200"/>
            <a:ext cx="4658673" cy="3276600"/>
          </a:xfrm>
        </p:spPr>
      </p:pic>
      <p:pic>
        <p:nvPicPr>
          <p:cNvPr id="5" name="Picture 4" descr="SNS mandi_scheme.jpg"/>
          <p:cNvPicPr>
            <a:picLocks noChangeAspect="1"/>
          </p:cNvPicPr>
          <p:nvPr/>
        </p:nvPicPr>
        <p:blipFill>
          <a:blip r:embed="rId3" cstate="print"/>
          <a:stretch>
            <a:fillRect/>
          </a:stretch>
        </p:blipFill>
        <p:spPr>
          <a:xfrm>
            <a:off x="4953000" y="838200"/>
            <a:ext cx="3962400" cy="2819400"/>
          </a:xfrm>
          <a:prstGeom prst="rect">
            <a:avLst/>
          </a:prstGeom>
        </p:spPr>
      </p:pic>
      <p:sp>
        <p:nvSpPr>
          <p:cNvPr id="6" name="TextBox 5"/>
          <p:cNvSpPr txBox="1"/>
          <p:nvPr/>
        </p:nvSpPr>
        <p:spPr>
          <a:xfrm>
            <a:off x="838200" y="4343400"/>
            <a:ext cx="7772400" cy="2031325"/>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Began full operation just over a year ago</a:t>
            </a:r>
          </a:p>
          <a:p>
            <a:pPr>
              <a:buFont typeface="Arial" pitchFamily="34" charset="0"/>
              <a:buChar char="•"/>
            </a:pPr>
            <a:r>
              <a:rPr lang="en-US" dirty="0" smtClean="0">
                <a:latin typeface="Times New Roman" pitchFamily="18" charset="0"/>
                <a:cs typeface="Times New Roman" pitchFamily="18" charset="0"/>
              </a:rPr>
              <a:t>Several instruments are either installed or in late stages of development</a:t>
            </a:r>
          </a:p>
          <a:p>
            <a:pPr>
              <a:buFont typeface="Arial" pitchFamily="34" charset="0"/>
              <a:buChar char="•"/>
            </a:pPr>
            <a:r>
              <a:rPr lang="en-US" dirty="0" err="1" smtClean="0">
                <a:latin typeface="Times New Roman" pitchFamily="18" charset="0"/>
                <a:cs typeface="Times New Roman" pitchFamily="18" charset="0"/>
              </a:rPr>
              <a:t>MaNDi</a:t>
            </a:r>
            <a:r>
              <a:rPr lang="en-US" dirty="0" smtClean="0">
                <a:latin typeface="Times New Roman" pitchFamily="18" charset="0"/>
                <a:cs typeface="Times New Roman" pitchFamily="18" charset="0"/>
              </a:rPr>
              <a:t> (Macromolecular Neutron </a:t>
            </a:r>
            <a:r>
              <a:rPr lang="en-US" dirty="0" err="1" smtClean="0">
                <a:latin typeface="Times New Roman" pitchFamily="18" charset="0"/>
                <a:cs typeface="Times New Roman" pitchFamily="18" charset="0"/>
              </a:rPr>
              <a:t>Diffractometer</a:t>
            </a:r>
            <a:r>
              <a:rPr lang="en-US" dirty="0" smtClean="0">
                <a:latin typeface="Times New Roman" pitchFamily="18" charset="0"/>
                <a:cs typeface="Times New Roman" pitchFamily="18" charset="0"/>
              </a:rPr>
              <a:t>) is to be completed by 2013 and will offer unique capabilities for imaging protein structures using sub-millimeter-sized crystals at high resolution (down to 1~.5Å in favorable cases)</a:t>
            </a:r>
          </a:p>
          <a:p>
            <a:pPr>
              <a:buFont typeface="Arial" pitchFamily="34" charset="0"/>
              <a:buChar char="•"/>
            </a:pPr>
            <a:r>
              <a:rPr lang="en-US" dirty="0" smtClean="0">
                <a:latin typeface="Times New Roman" pitchFamily="18" charset="0"/>
                <a:cs typeface="Times New Roman" pitchFamily="18" charset="0"/>
              </a:rPr>
              <a:t>A second target is being planned to provide additional capacity as well as specialized instrumentation for biological research</a:t>
            </a:r>
            <a:endParaRPr lang="en-US" dirty="0">
              <a:latin typeface="Times New Roman" pitchFamily="18" charset="0"/>
              <a:cs typeface="Times New Roman" pitchFamily="18" charset="0"/>
            </a:endParaRPr>
          </a:p>
        </p:txBody>
      </p:sp>
      <p:sp>
        <p:nvSpPr>
          <p:cNvPr id="7" name="TextBox 6"/>
          <p:cNvSpPr txBox="1"/>
          <p:nvPr/>
        </p:nvSpPr>
        <p:spPr>
          <a:xfrm>
            <a:off x="5863278" y="3733800"/>
            <a:ext cx="2619627" cy="338554"/>
          </a:xfrm>
          <a:prstGeom prst="rect">
            <a:avLst/>
          </a:prstGeom>
          <a:noFill/>
        </p:spPr>
        <p:txBody>
          <a:bodyPr wrap="none" rtlCol="0">
            <a:spAutoFit/>
          </a:bodyPr>
          <a:lstStyle/>
          <a:p>
            <a:pPr algn="ctr"/>
            <a:r>
              <a:rPr lang="en-US" sz="1600" dirty="0" err="1" smtClean="0">
                <a:latin typeface="Times New Roman" pitchFamily="18" charset="0"/>
                <a:cs typeface="Times New Roman" pitchFamily="18" charset="0"/>
              </a:rPr>
              <a:t>MaNDi</a:t>
            </a:r>
            <a:r>
              <a:rPr lang="en-US" sz="1600" dirty="0" smtClean="0">
                <a:latin typeface="Times New Roman" pitchFamily="18" charset="0"/>
                <a:cs typeface="Times New Roman" pitchFamily="18" charset="0"/>
              </a:rPr>
              <a:t> instrument schematic</a:t>
            </a:r>
            <a:endParaRPr lang="en-US"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dirty="0" smtClean="0">
                <a:latin typeface="Times New Roman" pitchFamily="18" charset="0"/>
                <a:cs typeface="Times New Roman" pitchFamily="18" charset="0"/>
              </a:rPr>
              <a:t>The BER structural biology activity</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3124200"/>
          </a:xfrm>
        </p:spPr>
        <p:txBody>
          <a:bodyPr/>
          <a:lstStyle/>
          <a:p>
            <a:r>
              <a:rPr lang="en-US" sz="2000" dirty="0" smtClean="0">
                <a:latin typeface="Times New Roman" pitchFamily="18" charset="0"/>
                <a:cs typeface="Times New Roman" pitchFamily="18" charset="0"/>
              </a:rPr>
              <a:t>Supports access to DOE synchrotron light sources and neutron facilities by the biological research community</a:t>
            </a:r>
          </a:p>
          <a:p>
            <a:r>
              <a:rPr lang="en-US" sz="2000" dirty="0" smtClean="0">
                <a:latin typeface="Times New Roman" pitchFamily="18" charset="0"/>
                <a:cs typeface="Times New Roman" pitchFamily="18" charset="0"/>
              </a:rPr>
              <a:t>Funds development of new beamline technologies and their implementation</a:t>
            </a:r>
          </a:p>
          <a:p>
            <a:r>
              <a:rPr lang="en-US" sz="2000" dirty="0" smtClean="0">
                <a:latin typeface="Times New Roman" pitchFamily="18" charset="0"/>
                <a:cs typeface="Times New Roman" pitchFamily="18" charset="0"/>
              </a:rPr>
              <a:t>Began in 1990 when construction was initiated for the Advanced Light Source and Advanced Photon Source, and major improvements were underway at other facilities</a:t>
            </a:r>
          </a:p>
          <a:p>
            <a:r>
              <a:rPr lang="en-US" sz="2000" dirty="0" smtClean="0">
                <a:latin typeface="Times New Roman" pitchFamily="18" charset="0"/>
                <a:cs typeface="Times New Roman" pitchFamily="18" charset="0"/>
              </a:rPr>
              <a:t>BERAC subcommittees provided input with reports in 1992, 1995, 1997, 1998 and 2003</a:t>
            </a:r>
          </a:p>
          <a:p>
            <a:r>
              <a:rPr lang="en-US" sz="2000" dirty="0" smtClean="0">
                <a:latin typeface="Times New Roman" pitchFamily="18" charset="0"/>
                <a:cs typeface="Times New Roman" pitchFamily="18" charset="0"/>
              </a:rPr>
              <a:t>The experimental stations envisioned in 1990 are operational</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10" name="Picture 9" descr="ALS closeup photo.JPG"/>
          <p:cNvPicPr>
            <a:picLocks noChangeAspect="1"/>
          </p:cNvPicPr>
          <p:nvPr/>
        </p:nvPicPr>
        <p:blipFill>
          <a:blip r:embed="rId2" cstate="print"/>
          <a:stretch>
            <a:fillRect/>
          </a:stretch>
        </p:blipFill>
        <p:spPr>
          <a:xfrm>
            <a:off x="152400" y="3962400"/>
            <a:ext cx="1950720" cy="1176528"/>
          </a:xfrm>
          <a:prstGeom prst="rect">
            <a:avLst/>
          </a:prstGeom>
        </p:spPr>
      </p:pic>
      <p:pic>
        <p:nvPicPr>
          <p:cNvPr id="11" name="Picture 10" descr="APS aerlial view.JPG"/>
          <p:cNvPicPr>
            <a:picLocks noChangeAspect="1"/>
          </p:cNvPicPr>
          <p:nvPr/>
        </p:nvPicPr>
        <p:blipFill>
          <a:blip r:embed="rId3" cstate="print"/>
          <a:srcRect l="29255" r="26330" b="76172"/>
          <a:stretch>
            <a:fillRect/>
          </a:stretch>
        </p:blipFill>
        <p:spPr>
          <a:xfrm>
            <a:off x="0" y="5257800"/>
            <a:ext cx="1828800" cy="1308099"/>
          </a:xfrm>
          <a:prstGeom prst="rect">
            <a:avLst/>
          </a:prstGeom>
        </p:spPr>
      </p:pic>
      <p:pic>
        <p:nvPicPr>
          <p:cNvPr id="12" name="Picture 11" descr="400px-HFIR_Aerial.jpg"/>
          <p:cNvPicPr>
            <a:picLocks noChangeAspect="1"/>
          </p:cNvPicPr>
          <p:nvPr/>
        </p:nvPicPr>
        <p:blipFill>
          <a:blip r:embed="rId4" cstate="print"/>
          <a:stretch>
            <a:fillRect/>
          </a:stretch>
        </p:blipFill>
        <p:spPr>
          <a:xfrm>
            <a:off x="2362200" y="3962400"/>
            <a:ext cx="1909217" cy="1178942"/>
          </a:xfrm>
          <a:prstGeom prst="rect">
            <a:avLst/>
          </a:prstGeom>
        </p:spPr>
      </p:pic>
      <p:pic>
        <p:nvPicPr>
          <p:cNvPr id="13" name="Picture 12" descr="lansce aerial view.jpg"/>
          <p:cNvPicPr>
            <a:picLocks noChangeAspect="1"/>
          </p:cNvPicPr>
          <p:nvPr/>
        </p:nvPicPr>
        <p:blipFill>
          <a:blip r:embed="rId5" cstate="print"/>
          <a:srcRect t="8710" b="37742"/>
          <a:stretch>
            <a:fillRect/>
          </a:stretch>
        </p:blipFill>
        <p:spPr>
          <a:xfrm>
            <a:off x="4495800" y="3962400"/>
            <a:ext cx="1382409" cy="1223831"/>
          </a:xfrm>
          <a:prstGeom prst="rect">
            <a:avLst/>
          </a:prstGeom>
        </p:spPr>
      </p:pic>
      <p:pic>
        <p:nvPicPr>
          <p:cNvPr id="14" name="Picture 13" descr="NSLS_Aerial_lowres.jpg"/>
          <p:cNvPicPr>
            <a:picLocks noChangeAspect="1"/>
          </p:cNvPicPr>
          <p:nvPr/>
        </p:nvPicPr>
        <p:blipFill>
          <a:blip r:embed="rId6" cstate="print"/>
          <a:stretch>
            <a:fillRect/>
          </a:stretch>
        </p:blipFill>
        <p:spPr>
          <a:xfrm>
            <a:off x="6019800" y="3962400"/>
            <a:ext cx="2894835" cy="1143000"/>
          </a:xfrm>
          <a:prstGeom prst="rect">
            <a:avLst/>
          </a:prstGeom>
        </p:spPr>
      </p:pic>
      <p:pic>
        <p:nvPicPr>
          <p:cNvPr id="15" name="Picture 14" descr="220px-SSRL.png"/>
          <p:cNvPicPr>
            <a:picLocks noChangeAspect="1"/>
          </p:cNvPicPr>
          <p:nvPr/>
        </p:nvPicPr>
        <p:blipFill>
          <a:blip r:embed="rId7" cstate="print"/>
          <a:srcRect b="16273"/>
          <a:stretch>
            <a:fillRect/>
          </a:stretch>
        </p:blipFill>
        <p:spPr>
          <a:xfrm>
            <a:off x="7239001" y="5257800"/>
            <a:ext cx="1905000" cy="1283248"/>
          </a:xfrm>
          <a:prstGeom prst="rect">
            <a:avLst/>
          </a:prstGeom>
        </p:spPr>
      </p:pic>
      <p:sp>
        <p:nvSpPr>
          <p:cNvPr id="16" name="TextBox 15"/>
          <p:cNvSpPr txBox="1"/>
          <p:nvPr/>
        </p:nvSpPr>
        <p:spPr>
          <a:xfrm>
            <a:off x="3048000" y="5257800"/>
            <a:ext cx="3464410" cy="1384995"/>
          </a:xfrm>
          <a:prstGeom prst="rect">
            <a:avLst/>
          </a:prstGeom>
          <a:noFill/>
        </p:spPr>
        <p:txBody>
          <a:bodyPr wrap="none" rtlCol="0">
            <a:spAutoFit/>
          </a:bodyPr>
          <a:lstStyle/>
          <a:p>
            <a:pPr algn="ctr"/>
            <a:r>
              <a:rPr lang="en-US" sz="1200" dirty="0" smtClean="0">
                <a:latin typeface="Times New Roman" pitchFamily="18" charset="0"/>
                <a:cs typeface="Times New Roman" pitchFamily="18" charset="0"/>
              </a:rPr>
              <a:t>Clockwise from lower left:</a:t>
            </a:r>
          </a:p>
          <a:p>
            <a:r>
              <a:rPr lang="en-US" sz="1200" dirty="0" smtClean="0">
                <a:latin typeface="Times New Roman" pitchFamily="18" charset="0"/>
                <a:cs typeface="Times New Roman" pitchFamily="18" charset="0"/>
              </a:rPr>
              <a:t>Advanced Photon Source (Argonne)</a:t>
            </a:r>
          </a:p>
          <a:p>
            <a:r>
              <a:rPr lang="en-US" sz="1200" dirty="0" smtClean="0">
                <a:latin typeface="Times New Roman" pitchFamily="18" charset="0"/>
                <a:cs typeface="Times New Roman" pitchFamily="18" charset="0"/>
              </a:rPr>
              <a:t>Advanced Light Source (Berkeley)</a:t>
            </a:r>
          </a:p>
          <a:p>
            <a:r>
              <a:rPr lang="en-US" sz="1200" dirty="0" smtClean="0">
                <a:latin typeface="Times New Roman" pitchFamily="18" charset="0"/>
                <a:cs typeface="Times New Roman" pitchFamily="18" charset="0"/>
              </a:rPr>
              <a:t>High Flux Isotope Reactor (Oak Ridge)</a:t>
            </a:r>
          </a:p>
          <a:p>
            <a:r>
              <a:rPr lang="en-US" sz="1200" dirty="0" smtClean="0">
                <a:latin typeface="Times New Roman" pitchFamily="18" charset="0"/>
                <a:cs typeface="Times New Roman" pitchFamily="18" charset="0"/>
              </a:rPr>
              <a:t>Los Alamos Neutron Science Center</a:t>
            </a:r>
          </a:p>
          <a:p>
            <a:r>
              <a:rPr lang="en-US" sz="1200" dirty="0" smtClean="0">
                <a:latin typeface="Times New Roman" pitchFamily="18" charset="0"/>
                <a:cs typeface="Times New Roman" pitchFamily="18" charset="0"/>
              </a:rPr>
              <a:t>National Synchrotron Light Source (Brookhaven)</a:t>
            </a:r>
          </a:p>
          <a:p>
            <a:r>
              <a:rPr lang="en-US" sz="1200" dirty="0" smtClean="0">
                <a:latin typeface="Times New Roman" pitchFamily="18" charset="0"/>
                <a:cs typeface="Times New Roman" pitchFamily="18" charset="0"/>
              </a:rPr>
              <a:t>Stanford Synchrotron Radiation Lightsource (SLAC)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2800" dirty="0" smtClean="0">
                <a:latin typeface="Times New Roman" pitchFamily="18" charset="0"/>
                <a:cs typeface="Times New Roman" pitchFamily="18" charset="0"/>
              </a:rPr>
              <a:t>New facilities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8991600" cy="5715000"/>
          </a:xfrm>
        </p:spPr>
        <p:txBody>
          <a:bodyPr/>
          <a:lstStyle/>
          <a:p>
            <a:r>
              <a:rPr lang="en-US" sz="2000" dirty="0" smtClean="0">
                <a:latin typeface="Times New Roman" pitchFamily="18" charset="0"/>
                <a:cs typeface="Times New Roman" pitchFamily="18" charset="0"/>
              </a:rPr>
              <a:t>Now a new group of DOE-SC national user facilities have just been opened or are being constructed or planned</a:t>
            </a:r>
          </a:p>
          <a:p>
            <a:pPr lvl="1"/>
            <a:r>
              <a:rPr lang="en-US" sz="1800" dirty="0" smtClean="0">
                <a:latin typeface="Times New Roman" pitchFamily="18" charset="0"/>
                <a:cs typeface="Times New Roman" pitchFamily="18" charset="0"/>
              </a:rPr>
              <a:t>Advanced Photon Source Upgrade (being planned at Argonne National Laboratory)</a:t>
            </a:r>
          </a:p>
          <a:p>
            <a:pPr lvl="1"/>
            <a:r>
              <a:rPr lang="en-US" sz="1800" dirty="0" smtClean="0">
                <a:latin typeface="Times New Roman" pitchFamily="18" charset="0"/>
                <a:cs typeface="Times New Roman" pitchFamily="18" charset="0"/>
              </a:rPr>
              <a:t>Linac Coherent Light Source (phase I operating; Phase II being planned at SLAC National Accelerator Laboratory)</a:t>
            </a:r>
          </a:p>
          <a:p>
            <a:pPr lvl="1"/>
            <a:r>
              <a:rPr lang="en-US" sz="1800" dirty="0" smtClean="0">
                <a:latin typeface="Times New Roman" pitchFamily="18" charset="0"/>
                <a:cs typeface="Times New Roman" pitchFamily="18" charset="0"/>
              </a:rPr>
              <a:t>National Synchrotron Light Source II (under construction at Brookhaven National Laboratory)</a:t>
            </a:r>
          </a:p>
          <a:p>
            <a:pPr lvl="1"/>
            <a:r>
              <a:rPr lang="en-US" sz="1800" dirty="0" smtClean="0">
                <a:latin typeface="Times New Roman" pitchFamily="18" charset="0"/>
                <a:cs typeface="Times New Roman" pitchFamily="18" charset="0"/>
              </a:rPr>
              <a:t>Next Generation Light Source (being planned by the Berkeley Lab)</a:t>
            </a:r>
          </a:p>
          <a:p>
            <a:pPr lvl="1"/>
            <a:r>
              <a:rPr lang="en-US" sz="1800" dirty="0" smtClean="0">
                <a:latin typeface="Times New Roman" pitchFamily="18" charset="0"/>
                <a:cs typeface="Times New Roman" pitchFamily="18" charset="0"/>
              </a:rPr>
              <a:t>Spallation Neutron Source (operating, with planning underway for expansion at Oak Ridge National Laboratory)</a:t>
            </a:r>
          </a:p>
          <a:p>
            <a:r>
              <a:rPr lang="en-US" sz="2000" dirty="0" smtClean="0">
                <a:latin typeface="Times New Roman" pitchFamily="18" charset="0"/>
                <a:cs typeface="Times New Roman" pitchFamily="18" charset="0"/>
              </a:rPr>
              <a:t>BER is considering the role it should play in ensuring that the biological community can take advantage of the new capabilities offered by these facilities</a:t>
            </a:r>
          </a:p>
          <a:p>
            <a:r>
              <a:rPr lang="en-US" sz="2000" dirty="0" smtClean="0">
                <a:latin typeface="Times New Roman" pitchFamily="18" charset="0"/>
                <a:cs typeface="Times New Roman" pitchFamily="18" charset="0"/>
              </a:rPr>
              <a:t>Several meetings and workshops focusing on one or another of the new facilities have been held jointly with other agencies, such as NIH, NSF and NIST, involving leaders in the biological sciences</a:t>
            </a:r>
          </a:p>
          <a:p>
            <a:r>
              <a:rPr lang="en-US" sz="2000" dirty="0" smtClean="0">
                <a:latin typeface="Times New Roman" pitchFamily="18" charset="0"/>
                <a:cs typeface="Times New Roman" pitchFamily="18" charset="0"/>
              </a:rPr>
              <a:t>BER decided to hold a workshop that would look at all of the facilities in a coordinated way</a:t>
            </a:r>
          </a:p>
          <a:p>
            <a:endParaRPr lang="en-US"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dirty="0" smtClean="0">
                <a:latin typeface="Times New Roman" pitchFamily="18" charset="0"/>
                <a:cs typeface="Times New Roman" pitchFamily="18" charset="0"/>
              </a:rPr>
              <a:t>Purpose of the Workshop</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914400" y="1752600"/>
            <a:ext cx="6858000" cy="4525963"/>
          </a:xfrm>
        </p:spPr>
        <p:txBody>
          <a:bodyPr/>
          <a:lstStyle/>
          <a:p>
            <a:r>
              <a:rPr lang="en-US" sz="2400" dirty="0" smtClean="0">
                <a:latin typeface="Times New Roman" pitchFamily="18" charset="0"/>
                <a:cs typeface="Times New Roman" pitchFamily="18" charset="0"/>
              </a:rPr>
              <a:t>Identify capabilities with potential for high impact in life sciences at the five new and planned DOE national user facilities</a:t>
            </a:r>
          </a:p>
          <a:p>
            <a:r>
              <a:rPr lang="en-US" sz="2400" dirty="0" smtClean="0">
                <a:latin typeface="Times New Roman" pitchFamily="18" charset="0"/>
                <a:cs typeface="Times New Roman" pitchFamily="18" charset="0"/>
              </a:rPr>
              <a:t>Identify major needs in biology for advanced facility-based instrumentation beyond what already exists and what the five new facilities currently plan to offer</a:t>
            </a:r>
          </a:p>
          <a:p>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latin typeface="Times New Roman" pitchFamily="18" charset="0"/>
                <a:cs typeface="Times New Roman" pitchFamily="18" charset="0"/>
              </a:rPr>
              <a:t>Workshop plan</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p:spPr>
        <p:txBody>
          <a:bodyPr/>
          <a:lstStyle/>
          <a:p>
            <a:r>
              <a:rPr lang="en-US" sz="2000" dirty="0" smtClean="0">
                <a:latin typeface="Times New Roman" pitchFamily="18" charset="0"/>
                <a:cs typeface="Times New Roman" pitchFamily="18" charset="0"/>
              </a:rPr>
              <a:t>January 2011: Recruited scientists with expertise in biophysics and technologies for biology, as well as specialists in the major BER biological research fields (a list is on the next slide)</a:t>
            </a:r>
          </a:p>
          <a:p>
            <a:r>
              <a:rPr lang="en-US" sz="2000" dirty="0" smtClean="0">
                <a:latin typeface="Times New Roman" pitchFamily="18" charset="0"/>
                <a:cs typeface="Times New Roman" pitchFamily="18" charset="0"/>
              </a:rPr>
              <a:t>March 2011: The laboratories hosting the facilities submitted two ten-page papers, one on the facility capabilities and one on potential applications in biology</a:t>
            </a:r>
          </a:p>
          <a:p>
            <a:r>
              <a:rPr lang="en-US" sz="2000" dirty="0" smtClean="0">
                <a:latin typeface="Times New Roman" pitchFamily="18" charset="0"/>
                <a:cs typeface="Times New Roman" pitchFamily="18" charset="0"/>
              </a:rPr>
              <a:t>May 2011: The panel met to discuss the facilities and develop a report on them. Each laboratory sent a delegation that met with the panel for ~75 minutes. At the end of the meeting working groups were set up to prepare chapters on each facility.</a:t>
            </a:r>
          </a:p>
          <a:p>
            <a:r>
              <a:rPr lang="en-US" sz="2000" dirty="0" smtClean="0">
                <a:latin typeface="Times New Roman" pitchFamily="18" charset="0"/>
                <a:cs typeface="Times New Roman" pitchFamily="18" charset="0"/>
              </a:rPr>
              <a:t>June–September 2011:  The facility chapters were prepared and discussed, and the papers from the laboratories were edited for inclusion in the report</a:t>
            </a:r>
          </a:p>
          <a:p>
            <a:r>
              <a:rPr lang="en-US" sz="2000" dirty="0" smtClean="0">
                <a:latin typeface="Times New Roman" pitchFamily="18" charset="0"/>
                <a:cs typeface="Times New Roman" pitchFamily="18" charset="0"/>
              </a:rPr>
              <a:t>September–November 2011: The report is being prepared</a:t>
            </a:r>
          </a:p>
          <a:p>
            <a:r>
              <a:rPr lang="en-US" sz="2000" dirty="0" smtClean="0">
                <a:latin typeface="Times New Roman" pitchFamily="18" charset="0"/>
                <a:cs typeface="Times New Roman" pitchFamily="18" charset="0"/>
              </a:rPr>
              <a:t>December 2011: The report is expected to be available</a:t>
            </a:r>
            <a:endParaRPr lang="en-US"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sz="2800" dirty="0" smtClean="0">
                <a:latin typeface="Times New Roman" pitchFamily="18" charset="0"/>
                <a:cs typeface="Times New Roman" pitchFamily="18" charset="0"/>
              </a:rPr>
              <a:t>Members of the panel</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229600" cy="5638800"/>
          </a:xfrm>
        </p:spPr>
        <p:txBody>
          <a:bodyPr/>
          <a:lstStyle/>
          <a:p>
            <a:r>
              <a:rPr lang="en-US" sz="1600" dirty="0" smtClean="0">
                <a:latin typeface="Times New Roman" pitchFamily="18" charset="0"/>
                <a:cs typeface="Times New Roman" pitchFamily="18" charset="0"/>
              </a:rPr>
              <a:t>David Eisenberg, University of California, Los Angeles (co-chair)</a:t>
            </a:r>
          </a:p>
          <a:p>
            <a:r>
              <a:rPr lang="en-US" sz="1600" dirty="0" smtClean="0">
                <a:latin typeface="Times New Roman" pitchFamily="18" charset="0"/>
                <a:cs typeface="Times New Roman" pitchFamily="18" charset="0"/>
              </a:rPr>
              <a:t>Dagmar Ringe, Brandeis University (co-chair)</a:t>
            </a:r>
          </a:p>
          <a:p>
            <a:r>
              <a:rPr lang="en-US" sz="1600" dirty="0" smtClean="0">
                <a:latin typeface="Times New Roman" pitchFamily="18" charset="0"/>
                <a:cs typeface="Times New Roman" pitchFamily="18" charset="0"/>
              </a:rPr>
              <a:t>J. Kent Blasie, University of Pennsylvania</a:t>
            </a:r>
          </a:p>
          <a:p>
            <a:r>
              <a:rPr lang="en-US" sz="1600" dirty="0" smtClean="0">
                <a:latin typeface="Times New Roman" pitchFamily="18" charset="0"/>
                <a:cs typeface="Times New Roman" pitchFamily="18" charset="0"/>
              </a:rPr>
              <a:t>Valérie Copié, Montana State University</a:t>
            </a:r>
          </a:p>
          <a:p>
            <a:r>
              <a:rPr lang="en-US" sz="1600" dirty="0" smtClean="0">
                <a:latin typeface="Times New Roman" pitchFamily="18" charset="0"/>
                <a:cs typeface="Times New Roman" pitchFamily="18" charset="0"/>
              </a:rPr>
              <a:t>Jennifer DuBois, University of Notre Dame</a:t>
            </a:r>
          </a:p>
          <a:p>
            <a:r>
              <a:rPr lang="en-US" sz="1600" dirty="0" smtClean="0">
                <a:latin typeface="Times New Roman" pitchFamily="18" charset="0"/>
                <a:cs typeface="Times New Roman" pitchFamily="18" charset="0"/>
              </a:rPr>
              <a:t>Joachim Frank, Columbia University</a:t>
            </a:r>
          </a:p>
          <a:p>
            <a:r>
              <a:rPr lang="en-US" sz="1600" dirty="0" smtClean="0">
                <a:latin typeface="Times New Roman" pitchFamily="18" charset="0"/>
                <a:cs typeface="Times New Roman" pitchFamily="18" charset="0"/>
              </a:rPr>
              <a:t>James Fredrickson, Pacific Northwest National Laboratory</a:t>
            </a:r>
          </a:p>
          <a:p>
            <a:r>
              <a:rPr lang="en-US" sz="1600" dirty="0" smtClean="0">
                <a:latin typeface="Times New Roman" pitchFamily="18" charset="0"/>
                <a:cs typeface="Times New Roman" pitchFamily="18" charset="0"/>
              </a:rPr>
              <a:t>Petra Fromme, Arizona State University</a:t>
            </a:r>
          </a:p>
          <a:p>
            <a:r>
              <a:rPr lang="en-US" sz="1600" dirty="0" smtClean="0">
                <a:latin typeface="Times New Roman" pitchFamily="18" charset="0"/>
                <a:cs typeface="Times New Roman" pitchFamily="18" charset="0"/>
              </a:rPr>
              <a:t>Sol Gruner, Cornell University</a:t>
            </a:r>
          </a:p>
          <a:p>
            <a:r>
              <a:rPr lang="en-US" sz="1600" dirty="0" smtClean="0">
                <a:latin typeface="Times New Roman" pitchFamily="18" charset="0"/>
                <a:cs typeface="Times New Roman" pitchFamily="18" charset="0"/>
              </a:rPr>
              <a:t>Janos  Hajdu, Uppsala University</a:t>
            </a:r>
          </a:p>
          <a:p>
            <a:r>
              <a:rPr lang="en-US" sz="1600" i="1" dirty="0" smtClean="0">
                <a:latin typeface="Times New Roman" pitchFamily="18" charset="0"/>
                <a:cs typeface="Times New Roman" pitchFamily="18" charset="0"/>
              </a:rPr>
              <a:t>Steve Harrison, Harvard University*</a:t>
            </a:r>
          </a:p>
          <a:p>
            <a:r>
              <a:rPr lang="en-US" sz="1600" dirty="0" smtClean="0">
                <a:latin typeface="Times New Roman" pitchFamily="18" charset="0"/>
                <a:cs typeface="Times New Roman" pitchFamily="18" charset="0"/>
              </a:rPr>
              <a:t>Ken Keegstra, Michigan State University</a:t>
            </a:r>
          </a:p>
          <a:p>
            <a:r>
              <a:rPr lang="en-US" sz="1600" dirty="0" smtClean="0">
                <a:latin typeface="Times New Roman" pitchFamily="18" charset="0"/>
                <a:cs typeface="Times New Roman" pitchFamily="18" charset="0"/>
              </a:rPr>
              <a:t>Alfonso Mondragon , Northwestern University</a:t>
            </a:r>
          </a:p>
          <a:p>
            <a:r>
              <a:rPr lang="en-US" sz="1600" i="1" dirty="0" smtClean="0">
                <a:latin typeface="Times New Roman" pitchFamily="18" charset="0"/>
                <a:cs typeface="Times New Roman" pitchFamily="18" charset="0"/>
              </a:rPr>
              <a:t>Doug Rees, Cal Tech*</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Christian Riekel, European Synchrotron Radiation Facility</a:t>
            </a:r>
          </a:p>
          <a:p>
            <a:r>
              <a:rPr lang="en-US" sz="1600" dirty="0" smtClean="0">
                <a:latin typeface="Times New Roman" pitchFamily="18" charset="0"/>
                <a:cs typeface="Times New Roman" pitchFamily="18" charset="0"/>
              </a:rPr>
              <a:t>Clemens Schulze-</a:t>
            </a:r>
            <a:r>
              <a:rPr lang="en-US" sz="1600" dirty="0" err="1" smtClean="0">
                <a:latin typeface="Times New Roman" pitchFamily="18" charset="0"/>
                <a:cs typeface="Times New Roman" pitchFamily="18" charset="0"/>
              </a:rPr>
              <a:t>Briese,Dectris</a:t>
            </a:r>
            <a:r>
              <a:rPr lang="en-US" sz="1600" dirty="0" smtClean="0">
                <a:latin typeface="Times New Roman" pitchFamily="18" charset="0"/>
                <a:cs typeface="Times New Roman" pitchFamily="18" charset="0"/>
              </a:rPr>
              <a:t> AG</a:t>
            </a:r>
          </a:p>
          <a:p>
            <a:r>
              <a:rPr lang="en-US" sz="1600" dirty="0" smtClean="0">
                <a:latin typeface="Times New Roman" pitchFamily="18" charset="0"/>
                <a:cs typeface="Times New Roman" pitchFamily="18" charset="0"/>
              </a:rPr>
              <a:t>Janet Smith, University of Michigan</a:t>
            </a:r>
          </a:p>
          <a:p>
            <a:r>
              <a:rPr lang="en-US" sz="1600" dirty="0" smtClean="0">
                <a:latin typeface="Times New Roman" pitchFamily="18" charset="0"/>
                <a:cs typeface="Times New Roman" pitchFamily="18" charset="0"/>
              </a:rPr>
              <a:t>Masaki Yamamoto, </a:t>
            </a:r>
            <a:r>
              <a:rPr lang="en-US" sz="1600" dirty="0" smtClean="0">
                <a:latin typeface="Times New Roman" pitchFamily="18" charset="0"/>
                <a:cs typeface="Times New Roman" pitchFamily="18" charset="0"/>
              </a:rPr>
              <a:t>Spring8</a:t>
            </a:r>
          </a:p>
          <a:p>
            <a:pPr>
              <a:buNone/>
            </a:pPr>
            <a:r>
              <a:rPr lang="en-US" sz="1400" dirty="0" smtClean="0">
                <a:latin typeface="Times New Roman" pitchFamily="18" charset="0"/>
                <a:cs typeface="Times New Roman" pitchFamily="18" charset="0"/>
              </a:rPr>
              <a:t>*Did </a:t>
            </a:r>
            <a:r>
              <a:rPr lang="en-US" sz="1400" dirty="0" smtClean="0">
                <a:latin typeface="Times New Roman" pitchFamily="18" charset="0"/>
                <a:cs typeface="Times New Roman" pitchFamily="18" charset="0"/>
              </a:rPr>
              <a:t>not attend, but assisted in preparing the report.</a:t>
            </a:r>
          </a:p>
          <a:p>
            <a:endParaRPr lang="en-US"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sz="2800" dirty="0" smtClean="0">
                <a:latin typeface="Times New Roman" pitchFamily="18" charset="0"/>
                <a:cs typeface="Times New Roman" pitchFamily="18" charset="0"/>
              </a:rPr>
              <a:t>Advanced Photon Source Upgrade</a:t>
            </a:r>
            <a:endParaRPr lang="en-US" sz="2800" dirty="0">
              <a:latin typeface="Times New Roman" pitchFamily="18" charset="0"/>
              <a:cs typeface="Times New Roman" pitchFamily="18" charset="0"/>
            </a:endParaRPr>
          </a:p>
        </p:txBody>
      </p:sp>
      <p:pic>
        <p:nvPicPr>
          <p:cNvPr id="4" name="Content Placeholder 3" descr="APS aerial view.jpg"/>
          <p:cNvPicPr>
            <a:picLocks noGrp="1" noChangeAspect="1"/>
          </p:cNvPicPr>
          <p:nvPr>
            <p:ph idx="1"/>
          </p:nvPr>
        </p:nvPicPr>
        <p:blipFill>
          <a:blip r:embed="rId3" cstate="print"/>
          <a:stretch>
            <a:fillRect/>
          </a:stretch>
        </p:blipFill>
        <p:spPr>
          <a:xfrm>
            <a:off x="1981200" y="914400"/>
            <a:ext cx="5029200" cy="2772677"/>
          </a:xfrm>
        </p:spPr>
      </p:pic>
      <p:sp>
        <p:nvSpPr>
          <p:cNvPr id="6" name="TextBox 5"/>
          <p:cNvSpPr txBox="1"/>
          <p:nvPr/>
        </p:nvSpPr>
        <p:spPr>
          <a:xfrm>
            <a:off x="609601" y="4191000"/>
            <a:ext cx="8229600" cy="2308324"/>
          </a:xfrm>
          <a:prstGeom prst="rect">
            <a:avLst/>
          </a:prstGeom>
          <a:noFill/>
        </p:spPr>
        <p:txBody>
          <a:bodyPr wrap="square" rtlCol="0">
            <a:spAutoFit/>
          </a:bodyPr>
          <a:lstStyle/>
          <a:p>
            <a:pPr>
              <a:buFont typeface="Wingdings" pitchFamily="2" charset="2"/>
              <a:buChar char="q"/>
            </a:pPr>
            <a:r>
              <a:rPr lang="en-US" dirty="0" smtClean="0">
                <a:latin typeface="Times New Roman" pitchFamily="18" charset="0"/>
                <a:cs typeface="Times New Roman" pitchFamily="18" charset="0"/>
              </a:rPr>
              <a:t>Upgrade will improve operating characteristics of the light source substantially</a:t>
            </a:r>
          </a:p>
          <a:p>
            <a:pPr>
              <a:buFont typeface="Wingdings" pitchFamily="2" charset="2"/>
              <a:buChar char="q"/>
            </a:pPr>
            <a:r>
              <a:rPr lang="en-US" dirty="0" smtClean="0">
                <a:latin typeface="Times New Roman" pitchFamily="18" charset="0"/>
                <a:cs typeface="Times New Roman" pitchFamily="18" charset="0"/>
              </a:rPr>
              <a:t>This will enable significant advances in biologically-important technologies:</a:t>
            </a:r>
          </a:p>
          <a:p>
            <a:pPr lvl="1">
              <a:buFont typeface="Arial" pitchFamily="34" charset="0"/>
              <a:buChar char="•"/>
            </a:pPr>
            <a:r>
              <a:rPr lang="en-US" dirty="0" smtClean="0">
                <a:latin typeface="Times New Roman" pitchFamily="18" charset="0"/>
                <a:cs typeface="Times New Roman" pitchFamily="18" charset="0"/>
              </a:rPr>
              <a:t>Microfocus macromolecular crystallography of smaller crystals than can be handled by current stations</a:t>
            </a:r>
          </a:p>
          <a:p>
            <a:pPr lvl="1">
              <a:buFont typeface="Arial" pitchFamily="34" charset="0"/>
              <a:buChar char="•"/>
            </a:pPr>
            <a:r>
              <a:rPr lang="en-US" dirty="0" smtClean="0">
                <a:latin typeface="Times New Roman" pitchFamily="18" charset="0"/>
                <a:cs typeface="Times New Roman" pitchFamily="18" charset="0"/>
              </a:rPr>
              <a:t>X-ray fluorescence microscopy using </a:t>
            </a:r>
            <a:r>
              <a:rPr lang="en-US" dirty="0" err="1" smtClean="0">
                <a:latin typeface="Times New Roman" pitchFamily="18" charset="0"/>
                <a:cs typeface="Times New Roman" pitchFamily="18" charset="0"/>
              </a:rPr>
              <a:t>nano-focussed</a:t>
            </a:r>
            <a:r>
              <a:rPr lang="en-US" dirty="0" smtClean="0">
                <a:latin typeface="Times New Roman" pitchFamily="18" charset="0"/>
                <a:cs typeface="Times New Roman" pitchFamily="18" charset="0"/>
              </a:rPr>
              <a:t> beams (</a:t>
            </a:r>
            <a:r>
              <a:rPr lang="en-US" dirty="0" err="1" smtClean="0">
                <a:latin typeface="Times New Roman" pitchFamily="18" charset="0"/>
                <a:cs typeface="Times New Roman" pitchFamily="18" charset="0"/>
              </a:rPr>
              <a:t>BioNanoProbe</a:t>
            </a:r>
            <a:r>
              <a:rPr lang="en-US" dirty="0" smtClean="0">
                <a:latin typeface="Times New Roman" pitchFamily="18" charset="0"/>
                <a:cs typeface="Times New Roman" pitchFamily="18" charset="0"/>
              </a:rPr>
              <a:t>) will seek 20 nm spatial resolution with higher elemental sensitivity than now possible</a:t>
            </a:r>
          </a:p>
          <a:p>
            <a:pPr lvl="1">
              <a:buFont typeface="Arial" pitchFamily="34" charset="0"/>
              <a:buChar char="•"/>
            </a:pPr>
            <a:r>
              <a:rPr lang="en-US" dirty="0" smtClean="0">
                <a:latin typeface="Times New Roman" pitchFamily="18" charset="0"/>
                <a:cs typeface="Times New Roman" pitchFamily="18" charset="0"/>
              </a:rPr>
              <a:t>A dedicated station for small-angle and wide-angle x-ray scattering will be developed</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sz="2800" dirty="0" smtClean="0">
                <a:latin typeface="Times New Roman" pitchFamily="18" charset="0"/>
                <a:cs typeface="Times New Roman" pitchFamily="18" charset="0"/>
              </a:rPr>
              <a:t>Linac Coherent Light Source</a:t>
            </a:r>
            <a:endParaRPr lang="en-US" sz="2800" dirty="0">
              <a:latin typeface="Times New Roman" pitchFamily="18" charset="0"/>
              <a:cs typeface="Times New Roman" pitchFamily="18" charset="0"/>
            </a:endParaRPr>
          </a:p>
        </p:txBody>
      </p:sp>
      <p:pic>
        <p:nvPicPr>
          <p:cNvPr id="4098" name="Picture 2" descr="http://lcls.slac.stanford.edu/images/injection_model.jpg"/>
          <p:cNvPicPr>
            <a:picLocks noChangeAspect="1" noChangeArrowheads="1"/>
          </p:cNvPicPr>
          <p:nvPr/>
        </p:nvPicPr>
        <p:blipFill>
          <a:blip r:embed="rId2" cstate="print"/>
          <a:srcRect/>
          <a:stretch>
            <a:fillRect/>
          </a:stretch>
        </p:blipFill>
        <p:spPr bwMode="auto">
          <a:xfrm>
            <a:off x="5224585" y="685800"/>
            <a:ext cx="3712307" cy="3048000"/>
          </a:xfrm>
          <a:prstGeom prst="rect">
            <a:avLst/>
          </a:prstGeom>
          <a:noFill/>
        </p:spPr>
      </p:pic>
      <p:sp>
        <p:nvSpPr>
          <p:cNvPr id="5" name="TextBox 4"/>
          <p:cNvSpPr txBox="1"/>
          <p:nvPr/>
        </p:nvSpPr>
        <p:spPr>
          <a:xfrm>
            <a:off x="381000" y="3962400"/>
            <a:ext cx="8382000" cy="2585323"/>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Four experimental stations are in operation</a:t>
            </a:r>
          </a:p>
          <a:p>
            <a:pPr>
              <a:buFont typeface="Arial" pitchFamily="34" charset="0"/>
              <a:buChar char="•"/>
            </a:pPr>
            <a:r>
              <a:rPr lang="en-US" dirty="0" smtClean="0">
                <a:latin typeface="Times New Roman" pitchFamily="18" charset="0"/>
                <a:cs typeface="Times New Roman" pitchFamily="18" charset="0"/>
              </a:rPr>
              <a:t>X-ray pulses as short as 10 </a:t>
            </a:r>
            <a:r>
              <a:rPr lang="en-US" dirty="0" err="1" smtClean="0">
                <a:latin typeface="Times New Roman" pitchFamily="18" charset="0"/>
                <a:cs typeface="Times New Roman" pitchFamily="18" charset="0"/>
              </a:rPr>
              <a:t>fsec</a:t>
            </a:r>
            <a:r>
              <a:rPr lang="en-US" dirty="0" smtClean="0">
                <a:latin typeface="Times New Roman" pitchFamily="18" charset="0"/>
                <a:cs typeface="Times New Roman" pitchFamily="18" charset="0"/>
              </a:rPr>
              <a:t> are produced by the x-ray free-electron laser with intensities as high as 10</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photons/pulse</a:t>
            </a:r>
          </a:p>
          <a:p>
            <a:pPr>
              <a:buFont typeface="Arial" pitchFamily="34" charset="0"/>
              <a:buChar char="•"/>
            </a:pPr>
            <a:r>
              <a:rPr lang="en-US" dirty="0" smtClean="0">
                <a:latin typeface="Times New Roman" pitchFamily="18" charset="0"/>
                <a:cs typeface="Times New Roman" pitchFamily="18" charset="0"/>
              </a:rPr>
              <a:t>Atomic, Molecular and Optical Science (AMO) station has produced valuable new results for </a:t>
            </a:r>
            <a:r>
              <a:rPr lang="en-US" dirty="0" err="1" smtClean="0">
                <a:latin typeface="Times New Roman" pitchFamily="18" charset="0"/>
                <a:cs typeface="Times New Roman" pitchFamily="18" charset="0"/>
              </a:rPr>
              <a:t>nanocrystal</a:t>
            </a:r>
            <a:r>
              <a:rPr lang="en-US" dirty="0" smtClean="0">
                <a:latin typeface="Times New Roman" pitchFamily="18" charset="0"/>
                <a:cs typeface="Times New Roman" pitchFamily="18" charset="0"/>
              </a:rPr>
              <a:t> diffraction structures of proteins and coherent diffraction imaging of shapes of virus particles</a:t>
            </a:r>
          </a:p>
          <a:p>
            <a:pPr>
              <a:buFont typeface="Arial" pitchFamily="34" charset="0"/>
              <a:buChar char="•"/>
            </a:pPr>
            <a:r>
              <a:rPr lang="en-US" dirty="0" smtClean="0">
                <a:latin typeface="Times New Roman" pitchFamily="18" charset="0"/>
                <a:cs typeface="Times New Roman" pitchFamily="18" charset="0"/>
              </a:rPr>
              <a:t>Structural information may be obtained without radiation damage to sample</a:t>
            </a:r>
          </a:p>
          <a:p>
            <a:pPr>
              <a:buFont typeface="Arial" pitchFamily="34" charset="0"/>
              <a:buChar char="•"/>
            </a:pPr>
            <a:r>
              <a:rPr lang="en-US" dirty="0" smtClean="0">
                <a:latin typeface="Times New Roman" pitchFamily="18" charset="0"/>
                <a:cs typeface="Times New Roman" pitchFamily="18" charset="0"/>
              </a:rPr>
              <a:t>New data analysis methods a major need</a:t>
            </a:r>
          </a:p>
          <a:p>
            <a:pPr>
              <a:buFont typeface="Arial" pitchFamily="34" charset="0"/>
              <a:buChar char="•"/>
            </a:pPr>
            <a:r>
              <a:rPr lang="en-US" dirty="0" smtClean="0">
                <a:latin typeface="Times New Roman" pitchFamily="18" charset="0"/>
                <a:cs typeface="Times New Roman" pitchFamily="18" charset="0"/>
              </a:rPr>
              <a:t>Plans being developed for increasing x-ray energy range and peak brilliance of pulses</a:t>
            </a:r>
          </a:p>
        </p:txBody>
      </p:sp>
      <p:pic>
        <p:nvPicPr>
          <p:cNvPr id="6" name="Picture 5" descr="LCLS aerial distant view.jpg"/>
          <p:cNvPicPr>
            <a:picLocks noChangeAspect="1"/>
          </p:cNvPicPr>
          <p:nvPr/>
        </p:nvPicPr>
        <p:blipFill>
          <a:blip r:embed="rId3" cstate="print"/>
          <a:stretch>
            <a:fillRect/>
          </a:stretch>
        </p:blipFill>
        <p:spPr>
          <a:xfrm>
            <a:off x="457200" y="836112"/>
            <a:ext cx="4666486" cy="1754688"/>
          </a:xfrm>
          <a:prstGeom prst="rect">
            <a:avLst/>
          </a:prstGeom>
        </p:spPr>
      </p:pic>
      <p:sp>
        <p:nvSpPr>
          <p:cNvPr id="7" name="TextBox 6"/>
          <p:cNvSpPr txBox="1"/>
          <p:nvPr/>
        </p:nvSpPr>
        <p:spPr>
          <a:xfrm>
            <a:off x="0" y="2590800"/>
            <a:ext cx="2492990" cy="584775"/>
          </a:xfrm>
          <a:prstGeom prst="rect">
            <a:avLst/>
          </a:prstGeom>
          <a:noFill/>
        </p:spPr>
        <p:txBody>
          <a:bodyPr wrap="none" rtlCol="0">
            <a:spAutoFit/>
          </a:bodyPr>
          <a:lstStyle/>
          <a:p>
            <a:r>
              <a:rPr lang="en-US" sz="1600" dirty="0" smtClean="0">
                <a:latin typeface="Times New Roman" pitchFamily="18" charset="0"/>
                <a:cs typeface="Times New Roman" pitchFamily="18" charset="0"/>
              </a:rPr>
              <a:t>SLAC tunnel and </a:t>
            </a:r>
          </a:p>
          <a:p>
            <a:r>
              <a:rPr lang="en-US" sz="1600" dirty="0" smtClean="0">
                <a:latin typeface="Times New Roman" pitchFamily="18" charset="0"/>
                <a:cs typeface="Times New Roman" pitchFamily="18" charset="0"/>
              </a:rPr>
              <a:t>LCLS experimental stations</a:t>
            </a:r>
            <a:endParaRPr lang="en-US" sz="1600" dirty="0">
              <a:latin typeface="Times New Roman" pitchFamily="18" charset="0"/>
              <a:cs typeface="Times New Roman" pitchFamily="18" charset="0"/>
            </a:endParaRPr>
          </a:p>
        </p:txBody>
      </p:sp>
      <p:cxnSp>
        <p:nvCxnSpPr>
          <p:cNvPr id="9" name="Straight Arrow Connector 8"/>
          <p:cNvCxnSpPr/>
          <p:nvPr/>
        </p:nvCxnSpPr>
        <p:spPr>
          <a:xfrm flipV="1">
            <a:off x="1752600" y="1447800"/>
            <a:ext cx="2514600" cy="1447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37591" y="3124200"/>
            <a:ext cx="3645421" cy="584775"/>
          </a:xfrm>
          <a:prstGeom prst="rect">
            <a:avLst/>
          </a:prstGeom>
          <a:noFill/>
        </p:spPr>
        <p:txBody>
          <a:bodyPr wrap="none" rtlCol="0">
            <a:spAutoFit/>
          </a:bodyPr>
          <a:lstStyle/>
          <a:p>
            <a:pPr algn="r"/>
            <a:r>
              <a:rPr lang="en-US" sz="1600" dirty="0" smtClean="0">
                <a:latin typeface="Times New Roman" pitchFamily="18" charset="0"/>
                <a:cs typeface="Times New Roman" pitchFamily="18" charset="0"/>
              </a:rPr>
              <a:t>X-ray pulses (horizontal) and</a:t>
            </a:r>
          </a:p>
          <a:p>
            <a:pPr algn="r"/>
            <a:r>
              <a:rPr lang="en-US" sz="1600" dirty="0" smtClean="0">
                <a:latin typeface="Times New Roman" pitchFamily="18" charset="0"/>
                <a:cs typeface="Times New Roman" pitchFamily="18" charset="0"/>
              </a:rPr>
              <a:t>sample particles (vertical) at AMO station</a:t>
            </a:r>
            <a:endParaRPr lang="en-US"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sz="2800" dirty="0" smtClean="0">
                <a:latin typeface="Times New Roman" pitchFamily="18" charset="0"/>
                <a:cs typeface="Times New Roman" pitchFamily="18" charset="0"/>
              </a:rPr>
              <a:t>Next Generation Light Source</a:t>
            </a:r>
            <a:endParaRPr lang="en-US" sz="2800" dirty="0">
              <a:latin typeface="Times New Roman" pitchFamily="18" charset="0"/>
              <a:cs typeface="Times New Roman" pitchFamily="18" charset="0"/>
            </a:endParaRPr>
          </a:p>
        </p:txBody>
      </p:sp>
      <p:pic>
        <p:nvPicPr>
          <p:cNvPr id="4" name="Content Placeholder 3" descr="ngls-diagram.jpg"/>
          <p:cNvPicPr>
            <a:picLocks noGrp="1" noChangeAspect="1"/>
          </p:cNvPicPr>
          <p:nvPr>
            <p:ph idx="1"/>
          </p:nvPr>
        </p:nvPicPr>
        <p:blipFill>
          <a:blip r:embed="rId2" cstate="print"/>
          <a:stretch>
            <a:fillRect/>
          </a:stretch>
        </p:blipFill>
        <p:spPr>
          <a:xfrm>
            <a:off x="152400" y="838200"/>
            <a:ext cx="8793517" cy="2895600"/>
          </a:xfrm>
        </p:spPr>
      </p:pic>
      <p:sp>
        <p:nvSpPr>
          <p:cNvPr id="5" name="TextBox 4"/>
          <p:cNvSpPr txBox="1"/>
          <p:nvPr/>
        </p:nvSpPr>
        <p:spPr>
          <a:xfrm>
            <a:off x="1219200" y="2743200"/>
            <a:ext cx="3220753" cy="338554"/>
          </a:xfrm>
          <a:prstGeom prst="rect">
            <a:avLst/>
          </a:prstGeom>
          <a:noFill/>
        </p:spPr>
        <p:txBody>
          <a:bodyPr wrap="none" rtlCol="0">
            <a:spAutoFit/>
          </a:bodyPr>
          <a:lstStyle/>
          <a:p>
            <a:pPr algn="ctr"/>
            <a:r>
              <a:rPr lang="en-US" sz="1600" dirty="0" smtClean="0">
                <a:latin typeface="Times New Roman" pitchFamily="18" charset="0"/>
                <a:cs typeface="Times New Roman" pitchFamily="18" charset="0"/>
              </a:rPr>
              <a:t>Schematic diagram of the x-ray laser</a:t>
            </a:r>
            <a:endParaRPr lang="en-US" sz="1600" dirty="0">
              <a:latin typeface="Times New Roman" pitchFamily="18" charset="0"/>
              <a:cs typeface="Times New Roman" pitchFamily="18" charset="0"/>
            </a:endParaRPr>
          </a:p>
        </p:txBody>
      </p:sp>
      <p:sp>
        <p:nvSpPr>
          <p:cNvPr id="6" name="TextBox 5"/>
          <p:cNvSpPr txBox="1"/>
          <p:nvPr/>
        </p:nvSpPr>
        <p:spPr>
          <a:xfrm>
            <a:off x="914400" y="3733800"/>
            <a:ext cx="7543800" cy="2031325"/>
          </a:xfrm>
          <a:prstGeom prst="rect">
            <a:avLst/>
          </a:prstGeom>
          <a:noFill/>
        </p:spPr>
        <p:txBody>
          <a:bodyPr wrap="square" rtlCol="0">
            <a:spAutoFit/>
          </a:bodyPr>
          <a:lstStyle/>
          <a:p>
            <a:pPr>
              <a:buFont typeface="Wingdings" pitchFamily="2" charset="2"/>
              <a:buChar char="§"/>
            </a:pPr>
            <a:r>
              <a:rPr lang="en-US" dirty="0" smtClean="0">
                <a:latin typeface="Times New Roman" pitchFamily="18" charset="0"/>
                <a:cs typeface="Times New Roman" pitchFamily="18" charset="0"/>
              </a:rPr>
              <a:t>Facility is in early stages of planning for commissioning around 2022</a:t>
            </a:r>
          </a:p>
          <a:p>
            <a:pPr>
              <a:buFont typeface="Wingdings" pitchFamily="2" charset="2"/>
              <a:buChar char="§"/>
            </a:pPr>
            <a:r>
              <a:rPr lang="en-US" dirty="0" smtClean="0">
                <a:latin typeface="Times New Roman" pitchFamily="18" charset="0"/>
                <a:cs typeface="Times New Roman" pitchFamily="18" charset="0"/>
              </a:rPr>
              <a:t>Will focus on low energy (“soft”) x-rays as a complement to the LCLS</a:t>
            </a:r>
          </a:p>
          <a:p>
            <a:pPr>
              <a:buFont typeface="Wingdings" pitchFamily="2" charset="2"/>
              <a:buChar char="§"/>
            </a:pPr>
            <a:r>
              <a:rPr lang="en-US" dirty="0" smtClean="0">
                <a:latin typeface="Times New Roman" pitchFamily="18" charset="0"/>
                <a:cs typeface="Times New Roman" pitchFamily="18" charset="0"/>
              </a:rPr>
              <a:t>The ten free-electron lasers will provide ultrafast, high-brightness pulses to experimental stations with high rates of repetition</a:t>
            </a:r>
          </a:p>
          <a:p>
            <a:pPr>
              <a:buFont typeface="Wingdings" pitchFamily="2" charset="2"/>
              <a:buChar char="§"/>
            </a:pPr>
            <a:r>
              <a:rPr lang="en-US" dirty="0" smtClean="0">
                <a:latin typeface="Times New Roman" pitchFamily="18" charset="0"/>
                <a:cs typeface="Times New Roman" pitchFamily="18" charset="0"/>
              </a:rPr>
              <a:t>Overall, the facility as planned will be unlike any other in the world</a:t>
            </a:r>
          </a:p>
          <a:p>
            <a:pPr>
              <a:buFont typeface="Wingdings" pitchFamily="2" charset="2"/>
              <a:buChar char="§"/>
            </a:pPr>
            <a:r>
              <a:rPr lang="en-US" dirty="0" smtClean="0">
                <a:latin typeface="Times New Roman" pitchFamily="18" charset="0"/>
                <a:cs typeface="Times New Roman" pitchFamily="18" charset="0"/>
              </a:rPr>
              <a:t>Rapid imaging of individual biological cells, organelles and molecular  machines will be possible in real time</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4208</TotalTime>
  <Words>1090</Words>
  <Application>Microsoft Office PowerPoint</Application>
  <PresentationFormat>On-screen Show (4:3)</PresentationFormat>
  <Paragraphs>98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Roland F. Hirsch Biological Systems Science Division  </vt:lpstr>
      <vt:lpstr>The BER structural biology activity</vt:lpstr>
      <vt:lpstr>New facilities</vt:lpstr>
      <vt:lpstr>Purpose of the Workshop</vt:lpstr>
      <vt:lpstr>Workshop plan</vt:lpstr>
      <vt:lpstr>Members of the panel</vt:lpstr>
      <vt:lpstr>Advanced Photon Source Upgrade</vt:lpstr>
      <vt:lpstr>Linac Coherent Light Source</vt:lpstr>
      <vt:lpstr>Next Generation Light Source</vt:lpstr>
      <vt:lpstr>National Synchrotron Light Source II</vt:lpstr>
      <vt:lpstr>Spallation Neutron Source</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 </dc:title>
  <dc:creator>palmian</dc:creator>
  <cp:lastModifiedBy>Department of Energy</cp:lastModifiedBy>
  <cp:revision>555</cp:revision>
  <dcterms:created xsi:type="dcterms:W3CDTF">2010-02-04T19:54:00Z</dcterms:created>
  <dcterms:modified xsi:type="dcterms:W3CDTF">2011-10-03T19:29:16Z</dcterms:modified>
</cp:coreProperties>
</file>