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70" r:id="rId2"/>
    <p:sldId id="317" r:id="rId3"/>
    <p:sldId id="335" r:id="rId4"/>
    <p:sldId id="329" r:id="rId5"/>
    <p:sldId id="318" r:id="rId6"/>
    <p:sldId id="330" r:id="rId7"/>
    <p:sldId id="328" r:id="rId8"/>
    <p:sldId id="331" r:id="rId9"/>
    <p:sldId id="327" r:id="rId10"/>
    <p:sldId id="336" r:id="rId11"/>
    <p:sldId id="337" r:id="rId12"/>
    <p:sldId id="332" r:id="rId13"/>
    <p:sldId id="334" r:id="rId14"/>
    <p:sldId id="339" r:id="rId15"/>
    <p:sldId id="340" r:id="rId16"/>
    <p:sldId id="323" r:id="rId17"/>
    <p:sldId id="338" r:id="rId18"/>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s" initials="ad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BFFEA0"/>
    <a:srgbClr val="CC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8007" autoAdjust="0"/>
  </p:normalViewPr>
  <p:slideViewPr>
    <p:cSldViewPr>
      <p:cViewPr varScale="1">
        <p:scale>
          <a:sx n="61" d="100"/>
          <a:sy n="61" d="100"/>
        </p:scale>
        <p:origin x="-67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06"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vl1pPr>
          </a:lstStyle>
          <a:p>
            <a:pPr>
              <a:defRPr/>
            </a:pPr>
            <a:endParaRPr lang="en-US"/>
          </a:p>
        </p:txBody>
      </p:sp>
      <p:sp>
        <p:nvSpPr>
          <p:cNvPr id="35843" name="Rectangle 3"/>
          <p:cNvSpPr>
            <a:spLocks noGrp="1" noChangeArrowheads="1"/>
          </p:cNvSpPr>
          <p:nvPr>
            <p:ph type="dt" sz="quarter"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vl1pPr>
          </a:lstStyle>
          <a:p>
            <a:pPr>
              <a:defRPr/>
            </a:pPr>
            <a:endParaRPr lang="en-US"/>
          </a:p>
        </p:txBody>
      </p:sp>
      <p:sp>
        <p:nvSpPr>
          <p:cNvPr id="35844" name="Rectangle 4"/>
          <p:cNvSpPr>
            <a:spLocks noGrp="1" noChangeArrowheads="1"/>
          </p:cNvSpPr>
          <p:nvPr>
            <p:ph type="ftr" sz="quarter" idx="2"/>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vl1pPr>
          </a:lstStyle>
          <a:p>
            <a:pPr>
              <a:defRPr/>
            </a:pPr>
            <a:endParaRPr lang="en-US"/>
          </a:p>
        </p:txBody>
      </p:sp>
      <p:sp>
        <p:nvSpPr>
          <p:cNvPr id="35845" name="Rectangle 5"/>
          <p:cNvSpPr>
            <a:spLocks noGrp="1" noChangeArrowheads="1"/>
          </p:cNvSpPr>
          <p:nvPr>
            <p:ph type="sldNum" sz="quarter" idx="3"/>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vl1pPr>
          </a:lstStyle>
          <a:p>
            <a:pPr>
              <a:defRPr/>
            </a:pPr>
            <a:fld id="{C60343DA-A8B1-45F3-9B7E-6E278F0361AF}" type="slidenum">
              <a:rPr lang="en-US"/>
              <a:pPr>
                <a:defRPr/>
              </a:pPr>
              <a:t>‹#›</a:t>
            </a:fld>
            <a:endParaRPr lang="en-US"/>
          </a:p>
        </p:txBody>
      </p:sp>
    </p:spTree>
    <p:extLst>
      <p:ext uri="{BB962C8B-B14F-4D97-AF65-F5344CB8AC3E}">
        <p14:creationId xmlns:p14="http://schemas.microsoft.com/office/powerpoint/2010/main" xmlns="" val="1625888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vl1pPr>
          </a:lstStyle>
          <a:p>
            <a:pPr>
              <a:defRPr/>
            </a:pPr>
            <a:endParaRPr lang="en-US"/>
          </a:p>
        </p:txBody>
      </p:sp>
      <p:sp>
        <p:nvSpPr>
          <p:cNvPr id="16387" name="Rectangle 3"/>
          <p:cNvSpPr>
            <a:spLocks noGrp="1" noChangeArrowheads="1"/>
          </p:cNvSpPr>
          <p:nvPr>
            <p:ph type="dt"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68400" y="685800"/>
            <a:ext cx="4673600" cy="35052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14400" y="4419600"/>
            <a:ext cx="51816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vl1pPr>
          </a:lstStyle>
          <a:p>
            <a:pPr>
              <a:defRPr/>
            </a:pPr>
            <a:endParaRPr lang="en-US"/>
          </a:p>
        </p:txBody>
      </p:sp>
      <p:sp>
        <p:nvSpPr>
          <p:cNvPr id="16391" name="Rectangle 7"/>
          <p:cNvSpPr>
            <a:spLocks noGrp="1" noChangeArrowheads="1"/>
          </p:cNvSpPr>
          <p:nvPr>
            <p:ph type="sldNum" sz="quarter" idx="5"/>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vl1pPr>
          </a:lstStyle>
          <a:p>
            <a:pPr>
              <a:defRPr/>
            </a:pPr>
            <a:fld id="{88A9AA77-94C1-4E7D-949D-F9817D72C301}" type="slidenum">
              <a:rPr lang="en-US"/>
              <a:pPr>
                <a:defRPr/>
              </a:pPr>
              <a:t>‹#›</a:t>
            </a:fld>
            <a:endParaRPr lang="en-US"/>
          </a:p>
        </p:txBody>
      </p:sp>
    </p:spTree>
    <p:extLst>
      <p:ext uri="{BB962C8B-B14F-4D97-AF65-F5344CB8AC3E}">
        <p14:creationId xmlns:p14="http://schemas.microsoft.com/office/powerpoint/2010/main" xmlns="" val="2293341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B6A938-3365-4127-BDC3-E7CD8F0C3450}" type="slidenum">
              <a:rPr lang="en-US"/>
              <a:pPr/>
              <a:t>1</a:t>
            </a:fld>
            <a:endParaRPr lang="en-US"/>
          </a:p>
        </p:txBody>
      </p:sp>
      <p:sp>
        <p:nvSpPr>
          <p:cNvPr id="22531" name="Rectangle 2"/>
          <p:cNvSpPr>
            <a:spLocks noGrp="1" noRot="1" noChangeAspect="1" noChangeArrowheads="1" noTextEdit="1"/>
          </p:cNvSpPr>
          <p:nvPr>
            <p:ph type="sldImg"/>
          </p:nvPr>
        </p:nvSpPr>
        <p:spPr>
          <a:xfrm>
            <a:off x="1181100" y="696913"/>
            <a:ext cx="4648200" cy="3486150"/>
          </a:xfrm>
          <a:ln/>
        </p:spPr>
      </p:sp>
      <p:sp>
        <p:nvSpPr>
          <p:cNvPr id="22532" name="Rectangle 3"/>
          <p:cNvSpPr>
            <a:spLocks noGrp="1" noChangeArrowheads="1"/>
          </p:cNvSpPr>
          <p:nvPr>
            <p:ph type="body" idx="1"/>
          </p:nvPr>
        </p:nvSpPr>
        <p:spPr>
          <a:xfrm>
            <a:off x="701675" y="4416425"/>
            <a:ext cx="5608638" cy="4183063"/>
          </a:xfrm>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331FFA7-D060-4315-A23A-CFB28F619C18}" type="slidenum">
              <a:rPr lang="en-US"/>
              <a:pPr/>
              <a:t>10</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331FFA7-D060-4315-A23A-CFB28F619C18}" type="slidenum">
              <a:rPr lang="en-US"/>
              <a:pPr/>
              <a:t>11</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331FFA7-D060-4315-A23A-CFB28F619C18}" type="slidenum">
              <a:rPr lang="en-US"/>
              <a:pPr/>
              <a:t>12</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4294967295"/>
          </p:nvPr>
        </p:nvSpPr>
        <p:spPr bwMode="auto">
          <a:xfrm>
            <a:off x="3970340" y="8829676"/>
            <a:ext cx="3038475" cy="465138"/>
          </a:xfrm>
          <a:prstGeom prst="rect">
            <a:avLst/>
          </a:prstGeom>
          <a:noFill/>
          <a:ln>
            <a:miter lim="800000"/>
            <a:headEnd/>
            <a:tailEnd/>
          </a:ln>
        </p:spPr>
        <p:txBody>
          <a:bodyPr/>
          <a:lstStyle/>
          <a:p>
            <a:pPr eaLnBrk="0" hangingPunct="0"/>
            <a:fld id="{7FB131D1-51A6-42FA-A292-F339C45EC382}" type="slidenum">
              <a:rPr lang="en-US"/>
              <a:pPr eaLnBrk="0" hangingPunct="0"/>
              <a:t>13</a:t>
            </a:fld>
            <a:endParaRPr lang="en-US" dirty="0"/>
          </a:p>
        </p:txBody>
      </p:sp>
      <p:sp>
        <p:nvSpPr>
          <p:cNvPr id="98306" name="Rectangle 2"/>
          <p:cNvSpPr>
            <a:spLocks noGrp="1" noRot="1" noChangeAspect="1" noChangeArrowheads="1" noTextEdit="1"/>
          </p:cNvSpPr>
          <p:nvPr>
            <p:ph type="sldImg"/>
          </p:nvPr>
        </p:nvSpPr>
        <p:spPr>
          <a:xfrm>
            <a:off x="1181100" y="695325"/>
            <a:ext cx="4648200" cy="3486150"/>
          </a:xfrm>
          <a:ln/>
        </p:spPr>
      </p:sp>
      <p:sp>
        <p:nvSpPr>
          <p:cNvPr id="98307" name="Rectangle 3"/>
          <p:cNvSpPr>
            <a:spLocks noGrp="1" noChangeArrowheads="1"/>
          </p:cNvSpPr>
          <p:nvPr>
            <p:ph type="body" idx="1"/>
          </p:nvPr>
        </p:nvSpPr>
        <p:spPr>
          <a:xfrm>
            <a:off x="701676" y="4418015"/>
            <a:ext cx="5607051" cy="4183062"/>
          </a:xfrm>
          <a:noFill/>
          <a:ln/>
        </p:spPr>
        <p:txBody>
          <a:bodyPr/>
          <a:lstStyle/>
          <a:p>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4294967295"/>
          </p:nvPr>
        </p:nvSpPr>
        <p:spPr bwMode="auto">
          <a:xfrm>
            <a:off x="3970340" y="8829676"/>
            <a:ext cx="3038475" cy="465138"/>
          </a:xfrm>
          <a:prstGeom prst="rect">
            <a:avLst/>
          </a:prstGeom>
          <a:noFill/>
          <a:ln>
            <a:miter lim="800000"/>
            <a:headEnd/>
            <a:tailEnd/>
          </a:ln>
        </p:spPr>
        <p:txBody>
          <a:bodyPr/>
          <a:lstStyle/>
          <a:p>
            <a:pPr eaLnBrk="0" hangingPunct="0"/>
            <a:fld id="{7FB131D1-51A6-42FA-A292-F339C45EC382}" type="slidenum">
              <a:rPr lang="en-US"/>
              <a:pPr eaLnBrk="0" hangingPunct="0"/>
              <a:t>14</a:t>
            </a:fld>
            <a:endParaRPr lang="en-US" dirty="0"/>
          </a:p>
        </p:txBody>
      </p:sp>
      <p:sp>
        <p:nvSpPr>
          <p:cNvPr id="98306" name="Rectangle 2"/>
          <p:cNvSpPr>
            <a:spLocks noGrp="1" noRot="1" noChangeAspect="1" noChangeArrowheads="1" noTextEdit="1"/>
          </p:cNvSpPr>
          <p:nvPr>
            <p:ph type="sldImg"/>
          </p:nvPr>
        </p:nvSpPr>
        <p:spPr>
          <a:xfrm>
            <a:off x="1181100" y="695325"/>
            <a:ext cx="4648200" cy="3486150"/>
          </a:xfrm>
          <a:ln/>
        </p:spPr>
      </p:sp>
      <p:sp>
        <p:nvSpPr>
          <p:cNvPr id="98307" name="Rectangle 3"/>
          <p:cNvSpPr>
            <a:spLocks noGrp="1" noChangeArrowheads="1"/>
          </p:cNvSpPr>
          <p:nvPr>
            <p:ph type="body" idx="1"/>
          </p:nvPr>
        </p:nvSpPr>
        <p:spPr>
          <a:xfrm>
            <a:off x="701676" y="4418015"/>
            <a:ext cx="5607051" cy="4183062"/>
          </a:xfrm>
          <a:noFill/>
          <a:ln/>
        </p:spPr>
        <p:txBody>
          <a:bodyPr/>
          <a:lstStyle/>
          <a:p>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4294967295"/>
          </p:nvPr>
        </p:nvSpPr>
        <p:spPr bwMode="auto">
          <a:xfrm>
            <a:off x="3970340" y="8829676"/>
            <a:ext cx="3038475" cy="465138"/>
          </a:xfrm>
          <a:prstGeom prst="rect">
            <a:avLst/>
          </a:prstGeom>
          <a:noFill/>
          <a:ln>
            <a:miter lim="800000"/>
            <a:headEnd/>
            <a:tailEnd/>
          </a:ln>
        </p:spPr>
        <p:txBody>
          <a:bodyPr/>
          <a:lstStyle/>
          <a:p>
            <a:pPr eaLnBrk="0" hangingPunct="0"/>
            <a:fld id="{7FB131D1-51A6-42FA-A292-F339C45EC382}" type="slidenum">
              <a:rPr lang="en-US"/>
              <a:pPr eaLnBrk="0" hangingPunct="0"/>
              <a:t>15</a:t>
            </a:fld>
            <a:endParaRPr lang="en-US" dirty="0"/>
          </a:p>
        </p:txBody>
      </p:sp>
      <p:sp>
        <p:nvSpPr>
          <p:cNvPr id="98306" name="Rectangle 2"/>
          <p:cNvSpPr>
            <a:spLocks noGrp="1" noRot="1" noChangeAspect="1" noChangeArrowheads="1" noTextEdit="1"/>
          </p:cNvSpPr>
          <p:nvPr>
            <p:ph type="sldImg"/>
          </p:nvPr>
        </p:nvSpPr>
        <p:spPr>
          <a:xfrm>
            <a:off x="1181100" y="695325"/>
            <a:ext cx="4648200" cy="3486150"/>
          </a:xfrm>
          <a:ln/>
        </p:spPr>
      </p:sp>
      <p:sp>
        <p:nvSpPr>
          <p:cNvPr id="98307" name="Rectangle 3"/>
          <p:cNvSpPr>
            <a:spLocks noGrp="1" noChangeArrowheads="1"/>
          </p:cNvSpPr>
          <p:nvPr>
            <p:ph type="body" idx="1"/>
          </p:nvPr>
        </p:nvSpPr>
        <p:spPr>
          <a:xfrm>
            <a:off x="701676" y="4418015"/>
            <a:ext cx="5607051" cy="4183062"/>
          </a:xfrm>
          <a:noFill/>
          <a:ln/>
        </p:spPr>
        <p:txBody>
          <a:bodyPr/>
          <a:lstStyle/>
          <a:p>
            <a:endParaRPr 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4294967295"/>
          </p:nvPr>
        </p:nvSpPr>
        <p:spPr bwMode="auto">
          <a:xfrm>
            <a:off x="3970338" y="8829675"/>
            <a:ext cx="3038475" cy="465138"/>
          </a:xfrm>
          <a:prstGeom prst="rect">
            <a:avLst/>
          </a:prstGeom>
          <a:noFill/>
          <a:ln>
            <a:miter lim="800000"/>
            <a:headEnd/>
            <a:tailEnd/>
          </a:ln>
        </p:spPr>
        <p:txBody>
          <a:bodyPr/>
          <a:lstStyle/>
          <a:p>
            <a:pPr eaLnBrk="0" hangingPunct="0"/>
            <a:fld id="{FD6A7C95-6945-4B46-A290-FC69AFADF55E}" type="slidenum">
              <a:rPr lang="en-US"/>
              <a:pPr eaLnBrk="0" hangingPunct="0"/>
              <a:t>16</a:t>
            </a:fld>
            <a:endParaRPr lang="en-US" dirty="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4294967295"/>
          </p:nvPr>
        </p:nvSpPr>
        <p:spPr bwMode="auto">
          <a:xfrm>
            <a:off x="3970338" y="8829675"/>
            <a:ext cx="3038475" cy="465138"/>
          </a:xfrm>
          <a:prstGeom prst="rect">
            <a:avLst/>
          </a:prstGeom>
          <a:noFill/>
          <a:ln>
            <a:miter lim="800000"/>
            <a:headEnd/>
            <a:tailEnd/>
          </a:ln>
        </p:spPr>
        <p:txBody>
          <a:bodyPr/>
          <a:lstStyle/>
          <a:p>
            <a:pPr eaLnBrk="0" hangingPunct="0"/>
            <a:fld id="{FD6A7C95-6945-4B46-A290-FC69AFADF55E}" type="slidenum">
              <a:rPr lang="en-US"/>
              <a:pPr eaLnBrk="0" hangingPunct="0"/>
              <a:t>17</a:t>
            </a:fld>
            <a:endParaRPr lang="en-US" dirty="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331FFA7-D060-4315-A23A-CFB28F619C18}" type="slidenum">
              <a:rPr lang="en-US"/>
              <a:pPr/>
              <a:t>2</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331FFA7-D060-4315-A23A-CFB28F619C18}" type="slidenum">
              <a:rPr lang="en-US"/>
              <a:pPr/>
              <a:t>3</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331FFA7-D060-4315-A23A-CFB28F619C18}" type="slidenum">
              <a:rPr lang="en-US"/>
              <a:pPr/>
              <a:t>4</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331FFA7-D060-4315-A23A-CFB28F619C18}" type="slidenum">
              <a:rPr lang="en-US"/>
              <a:pPr/>
              <a:t>5</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smtClean="0"/>
              <a:t>Given these model uncertainties our</a:t>
            </a:r>
            <a:r>
              <a:rPr lang="en-US" baseline="0" dirty="0" smtClean="0"/>
              <a:t> office decided to use this opportunity to </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331FFA7-D060-4315-A23A-CFB28F619C18}" type="slidenum">
              <a:rPr lang="en-US"/>
              <a:pPr/>
              <a:t>6</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95F47A8-EEF6-43A5-B8E8-DE781F2B4329}" type="slidenum">
              <a:rPr lang="en-US"/>
              <a:pPr/>
              <a:t>7</a:t>
            </a:fld>
            <a:endParaRPr lang="en-US"/>
          </a:p>
        </p:txBody>
      </p:sp>
      <p:sp>
        <p:nvSpPr>
          <p:cNvPr id="4097" name="Rectangle 1"/>
          <p:cNvSpPr txBox="1">
            <a:spLocks noGrp="1" noRot="1" noChangeAspect="1" noChangeArrowheads="1"/>
          </p:cNvSpPr>
          <p:nvPr>
            <p:ph type="sldImg"/>
          </p:nvPr>
        </p:nvSpPr>
        <p:spPr bwMode="auto">
          <a:xfrm>
            <a:off x="1181100" y="706438"/>
            <a:ext cx="4648200" cy="3486150"/>
          </a:xfrm>
          <a:prstGeom prst="rect">
            <a:avLst/>
          </a:prstGeom>
          <a:solidFill>
            <a:srgbClr val="FFFFFF"/>
          </a:solidFill>
          <a:ln>
            <a:solidFill>
              <a:srgbClr val="000000"/>
            </a:solidFill>
            <a:miter lim="800000"/>
            <a:headEnd/>
            <a:tailEnd/>
          </a:ln>
        </p:spPr>
      </p:sp>
      <p:sp>
        <p:nvSpPr>
          <p:cNvPr id="4098" name="Rectangle 2"/>
          <p:cNvSpPr txBox="1">
            <a:spLocks noGrp="1" noChangeArrowheads="1"/>
          </p:cNvSpPr>
          <p:nvPr>
            <p:ph type="body" idx="1"/>
          </p:nvPr>
        </p:nvSpPr>
        <p:spPr bwMode="auto">
          <a:xfrm>
            <a:off x="701613" y="4414911"/>
            <a:ext cx="5608607" cy="4099454"/>
          </a:xfrm>
          <a:prstGeom prst="rect">
            <a:avLst/>
          </a:prstGeom>
          <a:noFill/>
          <a:ln>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331FFA7-D060-4315-A23A-CFB28F619C18}" type="slidenum">
              <a:rPr lang="en-US"/>
              <a:pPr/>
              <a:t>8</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331FFA7-D060-4315-A23A-CFB28F619C18}" type="slidenum">
              <a:rPr lang="en-US"/>
              <a:pPr/>
              <a:t>9</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895D37-9145-46CD-AAFF-C3B85CDD64A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9848E8-9969-4BA2-8DEC-A195C6CE617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541654-EB7A-4FA6-9E69-F48ACAFB51B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05C6BFB-5FEE-4632-84E4-A1DF3221EFF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018BAC-5193-4B4E-99F5-D74BD9F2519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5DE48B-C8AC-4ED5-8082-4943C538AD0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25559B-5F75-4AA6-B2E6-9B92C0FB48E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14AAA9-54BC-4B1E-BA95-823A662BAF7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BF65B0-58D6-450B-96D9-2CB5B97E0E8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F553230-34D5-4231-A7F0-5675742BFDC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91629C-FBB2-4D4C-8ABC-2D6010056CC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F5BFE81-436C-433B-8E6C-FB8094A8DC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07B94D-E2E5-4ADF-8796-884E39CFE33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BF8D21-96BC-47E3-B80D-C29AC8863F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CC657A13-1E55-4200-97E1-751E0B3679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tiff"/><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371600" y="2590800"/>
            <a:ext cx="5181600" cy="1938992"/>
          </a:xfrm>
          <a:prstGeom prst="rect">
            <a:avLst/>
          </a:prstGeom>
          <a:noFill/>
          <a:ln w="6350">
            <a:noFill/>
            <a:miter lim="800000"/>
            <a:headEnd/>
            <a:tailEnd/>
          </a:ln>
        </p:spPr>
        <p:txBody>
          <a:bodyPr>
            <a:spAutoFit/>
          </a:bodyPr>
          <a:lstStyle/>
          <a:p>
            <a:pPr eaLnBrk="0" hangingPunct="0"/>
            <a:r>
              <a:rPr lang="en-US" sz="2000" dirty="0" smtClean="0">
                <a:solidFill>
                  <a:schemeClr val="bg2"/>
                </a:solidFill>
                <a:latin typeface="+mn-lt"/>
              </a:rPr>
              <a:t>Wanda Ferrell</a:t>
            </a:r>
          </a:p>
          <a:p>
            <a:pPr eaLnBrk="0" hangingPunct="0"/>
            <a:endParaRPr lang="en-US" sz="2000" dirty="0" smtClean="0">
              <a:solidFill>
                <a:schemeClr val="bg2"/>
              </a:solidFill>
              <a:latin typeface="+mn-lt"/>
            </a:endParaRPr>
          </a:p>
          <a:p>
            <a:pPr eaLnBrk="0" hangingPunct="0"/>
            <a:r>
              <a:rPr lang="en-US" sz="2000" dirty="0" smtClean="0">
                <a:solidFill>
                  <a:schemeClr val="bg2"/>
                </a:solidFill>
                <a:latin typeface="+mn-lt"/>
              </a:rPr>
              <a:t>BERAC Meeting</a:t>
            </a:r>
          </a:p>
          <a:p>
            <a:pPr eaLnBrk="0" hangingPunct="0"/>
            <a:r>
              <a:rPr lang="en-US" sz="2000" dirty="0" smtClean="0">
                <a:solidFill>
                  <a:schemeClr val="bg2"/>
                </a:solidFill>
                <a:latin typeface="+mn-lt"/>
              </a:rPr>
              <a:t>October 7, 2011</a:t>
            </a:r>
            <a:endParaRPr lang="en-US" sz="2000" dirty="0" smtClean="0">
              <a:solidFill>
                <a:schemeClr val="bg2"/>
              </a:solidFill>
            </a:endParaRPr>
          </a:p>
          <a:p>
            <a:endParaRPr lang="en-US" sz="2000" dirty="0" smtClean="0"/>
          </a:p>
          <a:p>
            <a:r>
              <a:rPr lang="en-US" sz="2000" dirty="0" smtClean="0"/>
              <a:t> </a:t>
            </a:r>
          </a:p>
        </p:txBody>
      </p:sp>
      <p:sp>
        <p:nvSpPr>
          <p:cNvPr id="23555" name="Rectangle 3"/>
          <p:cNvSpPr>
            <a:spLocks noGrp="1" noChangeArrowheads="1"/>
          </p:cNvSpPr>
          <p:nvPr>
            <p:ph type="body" idx="1"/>
          </p:nvPr>
        </p:nvSpPr>
        <p:spPr bwMode="auto">
          <a:xfrm>
            <a:off x="1219200" y="533400"/>
            <a:ext cx="7543800" cy="1676400"/>
          </a:xfrm>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defRPr/>
            </a:pPr>
            <a:r>
              <a:rPr lang="en-US" sz="2400" b="1" dirty="0" smtClean="0">
                <a:solidFill>
                  <a:schemeClr val="accent2"/>
                </a:solidFill>
                <a:effectLst>
                  <a:outerShdw blurRad="38100" dist="38100" dir="2700000" algn="tl">
                    <a:srgbClr val="C0C0C0"/>
                  </a:outerShdw>
                </a:effectLst>
              </a:rPr>
              <a:t/>
            </a:r>
            <a:br>
              <a:rPr lang="en-US" sz="2400" b="1" dirty="0" smtClean="0">
                <a:solidFill>
                  <a:schemeClr val="accent2"/>
                </a:solidFill>
                <a:effectLst>
                  <a:outerShdw blurRad="38100" dist="38100" dir="2700000" algn="tl">
                    <a:srgbClr val="C0C0C0"/>
                  </a:outerShdw>
                </a:effectLst>
              </a:rPr>
            </a:br>
            <a:r>
              <a:rPr lang="en-US" sz="2400" b="1" dirty="0" smtClean="0">
                <a:solidFill>
                  <a:schemeClr val="accent2"/>
                </a:solidFill>
                <a:effectLst>
                  <a:outerShdw blurRad="38100" dist="38100" dir="2700000" algn="tl">
                    <a:srgbClr val="C0C0C0"/>
                  </a:outerShdw>
                </a:effectLst>
              </a:rPr>
              <a:t>GOAmazon2014 -  </a:t>
            </a:r>
            <a:r>
              <a:rPr lang="en-US" sz="2400" b="1" dirty="0" smtClean="0">
                <a:solidFill>
                  <a:srgbClr val="000066"/>
                </a:solidFill>
                <a:effectLst>
                  <a:outerShdw blurRad="38100" dist="38100" dir="2700000" algn="tl">
                    <a:srgbClr val="C0C0C0"/>
                  </a:outerShdw>
                </a:effectLst>
              </a:rPr>
              <a:t>Green Ocean Amazon 2014 </a:t>
            </a:r>
            <a:r>
              <a:rPr lang="en-US" sz="2400" b="1" dirty="0" smtClean="0">
                <a:solidFill>
                  <a:schemeClr val="accent2"/>
                </a:solidFill>
                <a:effectLst>
                  <a:outerShdw blurRad="38100" dist="38100" dir="2700000" algn="tl">
                    <a:srgbClr val="C0C0C0"/>
                  </a:outerShdw>
                </a:effectLst>
              </a:rPr>
              <a:t/>
            </a:r>
            <a:br>
              <a:rPr lang="en-US" sz="2400" b="1" dirty="0" smtClean="0">
                <a:solidFill>
                  <a:schemeClr val="accent2"/>
                </a:solidFill>
                <a:effectLst>
                  <a:outerShdw blurRad="38100" dist="38100" dir="2700000" algn="tl">
                    <a:srgbClr val="C0C0C0"/>
                  </a:outerShdw>
                </a:effectLst>
              </a:rPr>
            </a:br>
            <a:r>
              <a:rPr lang="en-US" sz="2400" b="1" dirty="0" smtClean="0">
                <a:solidFill>
                  <a:srgbClr val="000066"/>
                </a:solidFill>
                <a:effectLst>
                  <a:outerShdw blurRad="38100" dist="38100" dir="2700000" algn="tl">
                    <a:srgbClr val="C0C0C0"/>
                  </a:outerShdw>
                </a:effectLst>
              </a:rPr>
              <a:t/>
            </a:r>
            <a:br>
              <a:rPr lang="en-US" sz="2400" b="1" dirty="0" smtClean="0">
                <a:solidFill>
                  <a:srgbClr val="000066"/>
                </a:solidFill>
                <a:effectLst>
                  <a:outerShdw blurRad="38100" dist="38100" dir="2700000" algn="tl">
                    <a:srgbClr val="C0C0C0"/>
                  </a:outerShdw>
                </a:effectLst>
              </a:rPr>
            </a:br>
            <a:r>
              <a:rPr lang="en-US" sz="2400" b="1" dirty="0" smtClean="0">
                <a:solidFill>
                  <a:srgbClr val="000066"/>
                </a:solidFill>
                <a:effectLst>
                  <a:outerShdw blurRad="38100" dist="38100" dir="2700000" algn="tl">
                    <a:srgbClr val="C0C0C0"/>
                  </a:outerShdw>
                </a:effectLst>
              </a:rPr>
              <a:t/>
            </a:r>
            <a:br>
              <a:rPr lang="en-US" sz="2400" b="1" dirty="0" smtClean="0">
                <a:solidFill>
                  <a:srgbClr val="000066"/>
                </a:solidFill>
                <a:effectLst>
                  <a:outerShdw blurRad="38100" dist="38100" dir="2700000" algn="tl">
                    <a:srgbClr val="C0C0C0"/>
                  </a:outerShdw>
                </a:effectLst>
              </a:rPr>
            </a:br>
            <a:endParaRPr lang="en-US" sz="2400" b="1" dirty="0" smtClean="0">
              <a:solidFill>
                <a:srgbClr val="000066"/>
              </a:solidFill>
              <a:effectLst>
                <a:outerShdw blurRad="38100" dist="38100" dir="2700000" algn="tl">
                  <a:srgbClr val="C0C0C0"/>
                </a:outerShdw>
              </a:effectLst>
            </a:endParaRPr>
          </a:p>
        </p:txBody>
      </p:sp>
      <p:grpSp>
        <p:nvGrpSpPr>
          <p:cNvPr id="2052" name="Group 4"/>
          <p:cNvGrpSpPr>
            <a:grpSpLocks/>
          </p:cNvGrpSpPr>
          <p:nvPr/>
        </p:nvGrpSpPr>
        <p:grpSpPr bwMode="auto">
          <a:xfrm>
            <a:off x="0" y="0"/>
            <a:ext cx="9145588" cy="6862763"/>
            <a:chOff x="0" y="0"/>
            <a:chExt cx="5761" cy="4323"/>
          </a:xfrm>
        </p:grpSpPr>
        <p:grpSp>
          <p:nvGrpSpPr>
            <p:cNvPr id="2053" name="Group 17"/>
            <p:cNvGrpSpPr>
              <a:grpSpLocks/>
            </p:cNvGrpSpPr>
            <p:nvPr/>
          </p:nvGrpSpPr>
          <p:grpSpPr bwMode="auto">
            <a:xfrm>
              <a:off x="0" y="3815"/>
              <a:ext cx="5761" cy="508"/>
              <a:chOff x="0" y="6634186"/>
              <a:chExt cx="9145770" cy="228600"/>
            </a:xfrm>
          </p:grpSpPr>
          <p:sp>
            <p:nvSpPr>
              <p:cNvPr id="2" name="Rectangle 15"/>
              <p:cNvSpPr/>
              <p:nvPr/>
            </p:nvSpPr>
            <p:spPr bwMode="auto">
              <a:xfrm>
                <a:off x="2360660" y="6634186"/>
                <a:ext cx="6785110"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3" name="Rectangle 16"/>
              <p:cNvSpPr/>
              <p:nvPr/>
            </p:nvSpPr>
            <p:spPr bwMode="auto">
              <a:xfrm>
                <a:off x="0" y="6634186"/>
                <a:ext cx="2333671"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grpSp>
        <p:sp>
          <p:nvSpPr>
            <p:cNvPr id="2054" name="TextBox 44"/>
            <p:cNvSpPr txBox="1">
              <a:spLocks noChangeArrowheads="1"/>
            </p:cNvSpPr>
            <p:nvPr/>
          </p:nvSpPr>
          <p:spPr bwMode="auto">
            <a:xfrm>
              <a:off x="1488" y="3888"/>
              <a:ext cx="948" cy="372"/>
            </a:xfrm>
            <a:prstGeom prst="rect">
              <a:avLst/>
            </a:prstGeom>
            <a:noFill/>
            <a:ln w="9525">
              <a:noFill/>
              <a:miter lim="800000"/>
              <a:headEnd/>
              <a:tailEnd/>
            </a:ln>
          </p:spPr>
          <p:txBody>
            <a:bodyPr>
              <a:spAutoFit/>
            </a:bodyPr>
            <a:lstStyle/>
            <a:p>
              <a:pPr eaLnBrk="0" hangingPunct="0">
                <a:lnSpc>
                  <a:spcPct val="90000"/>
                </a:lnSpc>
              </a:pPr>
              <a:r>
                <a:rPr lang="en-US">
                  <a:solidFill>
                    <a:schemeClr val="bg1"/>
                  </a:solidFill>
                </a:rPr>
                <a:t>Office </a:t>
              </a:r>
              <a:br>
                <a:rPr lang="en-US">
                  <a:solidFill>
                    <a:schemeClr val="bg1"/>
                  </a:solidFill>
                </a:rPr>
              </a:br>
              <a:r>
                <a:rPr lang="en-US">
                  <a:solidFill>
                    <a:schemeClr val="bg1"/>
                  </a:solidFill>
                </a:rPr>
                <a:t>of Science</a:t>
              </a:r>
            </a:p>
          </p:txBody>
        </p:sp>
        <p:sp>
          <p:nvSpPr>
            <p:cNvPr id="2055" name="TextBox 46"/>
            <p:cNvSpPr txBox="1">
              <a:spLocks noChangeArrowheads="1"/>
            </p:cNvSpPr>
            <p:nvPr/>
          </p:nvSpPr>
          <p:spPr bwMode="auto">
            <a:xfrm>
              <a:off x="3378" y="3972"/>
              <a:ext cx="2286" cy="268"/>
            </a:xfrm>
            <a:prstGeom prst="rect">
              <a:avLst/>
            </a:prstGeom>
            <a:noFill/>
            <a:ln w="9525">
              <a:noFill/>
              <a:miter lim="800000"/>
              <a:headEnd/>
              <a:tailEnd/>
            </a:ln>
          </p:spPr>
          <p:txBody>
            <a:bodyPr>
              <a:spAutoFit/>
            </a:bodyPr>
            <a:lstStyle/>
            <a:p>
              <a:pPr algn="r" eaLnBrk="0" hangingPunct="0">
                <a:lnSpc>
                  <a:spcPct val="90000"/>
                </a:lnSpc>
              </a:pPr>
              <a:r>
                <a:rPr lang="en-US" sz="1200">
                  <a:solidFill>
                    <a:schemeClr val="bg1"/>
                  </a:solidFill>
                </a:rPr>
                <a:t>Office of Biological </a:t>
              </a:r>
              <a:br>
                <a:rPr lang="en-US" sz="1200">
                  <a:solidFill>
                    <a:schemeClr val="bg1"/>
                  </a:solidFill>
                </a:rPr>
              </a:br>
              <a:r>
                <a:rPr lang="en-US" sz="1200">
                  <a:solidFill>
                    <a:schemeClr val="bg1"/>
                  </a:solidFill>
                </a:rPr>
                <a:t>and Environmental Research</a:t>
              </a:r>
            </a:p>
          </p:txBody>
        </p:sp>
        <p:pic>
          <p:nvPicPr>
            <p:cNvPr id="2056" name="Picture 18" descr="New_DOE_Logo_BLACK.png"/>
            <p:cNvPicPr>
              <a:picLocks noChangeAspect="1"/>
            </p:cNvPicPr>
            <p:nvPr/>
          </p:nvPicPr>
          <p:blipFill>
            <a:blip r:embed="rId3" cstate="print"/>
            <a:srcRect/>
            <a:stretch>
              <a:fillRect/>
            </a:stretch>
          </p:blipFill>
          <p:spPr bwMode="auto">
            <a:xfrm>
              <a:off x="95" y="3924"/>
              <a:ext cx="1304" cy="314"/>
            </a:xfrm>
            <a:prstGeom prst="rect">
              <a:avLst/>
            </a:prstGeom>
            <a:noFill/>
            <a:ln w="9525">
              <a:noFill/>
              <a:miter lim="800000"/>
              <a:headEnd/>
              <a:tailEnd/>
            </a:ln>
          </p:spPr>
        </p:pic>
        <p:grpSp>
          <p:nvGrpSpPr>
            <p:cNvPr id="2057" name="Group 11"/>
            <p:cNvGrpSpPr>
              <a:grpSpLocks/>
            </p:cNvGrpSpPr>
            <p:nvPr/>
          </p:nvGrpSpPr>
          <p:grpSpPr bwMode="auto">
            <a:xfrm>
              <a:off x="0" y="0"/>
              <a:ext cx="732" cy="3792"/>
              <a:chOff x="0" y="0"/>
              <a:chExt cx="732" cy="3792"/>
            </a:xfrm>
          </p:grpSpPr>
          <p:pic>
            <p:nvPicPr>
              <p:cNvPr id="2058" name="Picture 23" descr="129762-97_face.png"/>
              <p:cNvPicPr>
                <a:picLocks noChangeAspect="1"/>
              </p:cNvPicPr>
              <p:nvPr/>
            </p:nvPicPr>
            <p:blipFill>
              <a:blip r:embed="rId4" cstate="print"/>
              <a:srcRect l="33418" t="12767" r="33000" b="52560"/>
              <a:stretch>
                <a:fillRect/>
              </a:stretch>
            </p:blipFill>
            <p:spPr bwMode="auto">
              <a:xfrm>
                <a:off x="0" y="1527"/>
                <a:ext cx="729" cy="744"/>
              </a:xfrm>
              <a:prstGeom prst="rect">
                <a:avLst/>
              </a:prstGeom>
              <a:noFill/>
              <a:ln w="9525">
                <a:noFill/>
                <a:miter lim="800000"/>
                <a:headEnd/>
                <a:tailEnd/>
              </a:ln>
            </p:spPr>
          </p:pic>
          <p:pic>
            <p:nvPicPr>
              <p:cNvPr id="2059" name="Picture 21" descr="clouds.png"/>
              <p:cNvPicPr>
                <a:picLocks noChangeAspect="1"/>
              </p:cNvPicPr>
              <p:nvPr/>
            </p:nvPicPr>
            <p:blipFill>
              <a:blip r:embed="rId5" cstate="print"/>
              <a:srcRect l="19649" t="20390" r="16382" b="14767"/>
              <a:stretch>
                <a:fillRect/>
              </a:stretch>
            </p:blipFill>
            <p:spPr bwMode="auto">
              <a:xfrm>
                <a:off x="0" y="763"/>
                <a:ext cx="725" cy="746"/>
              </a:xfrm>
              <a:prstGeom prst="rect">
                <a:avLst/>
              </a:prstGeom>
              <a:noFill/>
              <a:ln w="9525">
                <a:noFill/>
                <a:miter lim="800000"/>
                <a:headEnd/>
                <a:tailEnd/>
              </a:ln>
            </p:spPr>
          </p:pic>
          <p:pic>
            <p:nvPicPr>
              <p:cNvPr id="2060" name="Picture 38" descr="pict1.png"/>
              <p:cNvPicPr>
                <a:picLocks noChangeAspect="1"/>
              </p:cNvPicPr>
              <p:nvPr/>
            </p:nvPicPr>
            <p:blipFill>
              <a:blip r:embed="rId6" cstate="print"/>
              <a:srcRect l="9306" b="6178"/>
              <a:stretch>
                <a:fillRect/>
              </a:stretch>
            </p:blipFill>
            <p:spPr bwMode="auto">
              <a:xfrm>
                <a:off x="0" y="0"/>
                <a:ext cx="727" cy="745"/>
              </a:xfrm>
              <a:prstGeom prst="rect">
                <a:avLst/>
              </a:prstGeom>
              <a:noFill/>
              <a:ln w="9525">
                <a:noFill/>
                <a:miter lim="800000"/>
                <a:headEnd/>
                <a:tailEnd/>
              </a:ln>
            </p:spPr>
          </p:pic>
          <p:pic>
            <p:nvPicPr>
              <p:cNvPr id="2061" name="Picture 40" descr="pict3.png"/>
              <p:cNvPicPr>
                <a:picLocks noChangeAspect="1"/>
              </p:cNvPicPr>
              <p:nvPr/>
            </p:nvPicPr>
            <p:blipFill>
              <a:blip r:embed="rId7" cstate="print">
                <a:lum bright="14000" contrast="38000"/>
              </a:blip>
              <a:srcRect l="9306" b="6711"/>
              <a:stretch>
                <a:fillRect/>
              </a:stretch>
            </p:blipFill>
            <p:spPr bwMode="auto">
              <a:xfrm>
                <a:off x="0" y="2289"/>
                <a:ext cx="732" cy="740"/>
              </a:xfrm>
              <a:prstGeom prst="rect">
                <a:avLst/>
              </a:prstGeom>
              <a:noFill/>
              <a:ln w="9525">
                <a:noFill/>
                <a:miter lim="800000"/>
                <a:headEnd/>
                <a:tailEnd/>
              </a:ln>
            </p:spPr>
          </p:pic>
          <p:pic>
            <p:nvPicPr>
              <p:cNvPr id="2062" name="Picture 14" descr="procholorococcus marinus cropped.tif"/>
              <p:cNvPicPr>
                <a:picLocks noChangeAspect="1"/>
              </p:cNvPicPr>
              <p:nvPr/>
            </p:nvPicPr>
            <p:blipFill>
              <a:blip r:embed="rId8" cstate="print"/>
              <a:srcRect l="40152" t="17851" r="5042" b="1501"/>
              <a:stretch>
                <a:fillRect/>
              </a:stretch>
            </p:blipFill>
            <p:spPr bwMode="auto">
              <a:xfrm>
                <a:off x="0" y="3051"/>
                <a:ext cx="731" cy="741"/>
              </a:xfrm>
              <a:prstGeom prst="rect">
                <a:avLst/>
              </a:prstGeom>
              <a:noFill/>
              <a:ln w="9525">
                <a:noFill/>
                <a:miter lim="800000"/>
                <a:headEnd/>
                <a:tailEnd/>
              </a:ln>
            </p:spPr>
          </p:pic>
        </p:grpSp>
      </p:grpSp>
      <p:grpSp>
        <p:nvGrpSpPr>
          <p:cNvPr id="2066" name="Group 17"/>
          <p:cNvGrpSpPr>
            <a:grpSpLocks/>
          </p:cNvGrpSpPr>
          <p:nvPr/>
        </p:nvGrpSpPr>
        <p:grpSpPr bwMode="auto">
          <a:xfrm>
            <a:off x="0" y="6056313"/>
            <a:ext cx="9145588" cy="806450"/>
            <a:chOff x="0" y="6634186"/>
            <a:chExt cx="9145770" cy="228600"/>
          </a:xfrm>
        </p:grpSpPr>
        <p:sp>
          <p:nvSpPr>
            <p:cNvPr id="8" name="Rectangle 15"/>
            <p:cNvSpPr/>
            <p:nvPr/>
          </p:nvSpPr>
          <p:spPr bwMode="auto">
            <a:xfrm>
              <a:off x="2360660" y="6634186"/>
              <a:ext cx="6785110"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9" name="Rectangle 16"/>
            <p:cNvSpPr/>
            <p:nvPr/>
          </p:nvSpPr>
          <p:spPr bwMode="auto">
            <a:xfrm>
              <a:off x="0" y="6634186"/>
              <a:ext cx="2333671"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grpSp>
      <p:sp>
        <p:nvSpPr>
          <p:cNvPr id="10" name="TextBox 44"/>
          <p:cNvSpPr txBox="1"/>
          <p:nvPr/>
        </p:nvSpPr>
        <p:spPr>
          <a:xfrm>
            <a:off x="2362200" y="6172200"/>
            <a:ext cx="1504950" cy="587375"/>
          </a:xfrm>
          <a:prstGeom prst="rect">
            <a:avLst/>
          </a:prstGeom>
          <a:noFill/>
        </p:spPr>
        <p:txBody>
          <a:bodyPr>
            <a:spAutoFit/>
          </a:bodyPr>
          <a:lstStyle/>
          <a:p>
            <a:pPr eaLnBrk="0" hangingPunct="0">
              <a:lnSpc>
                <a:spcPct val="90000"/>
              </a:lnSpc>
              <a:defRPr/>
            </a:pPr>
            <a:r>
              <a:rPr lang="en-US" dirty="0">
                <a:solidFill>
                  <a:schemeClr val="bg1"/>
                </a:solidFill>
                <a:latin typeface="Arial" charset="0"/>
              </a:rPr>
              <a:t>Office </a:t>
            </a:r>
            <a:br>
              <a:rPr lang="en-US" dirty="0">
                <a:solidFill>
                  <a:schemeClr val="bg1"/>
                </a:solidFill>
                <a:latin typeface="Arial" charset="0"/>
              </a:rPr>
            </a:br>
            <a:r>
              <a:rPr lang="en-US" dirty="0">
                <a:solidFill>
                  <a:schemeClr val="bg1"/>
                </a:solidFill>
                <a:latin typeface="Arial" charset="0"/>
              </a:rPr>
              <a:t>of Science</a:t>
            </a:r>
          </a:p>
        </p:txBody>
      </p:sp>
      <p:pic>
        <p:nvPicPr>
          <p:cNvPr id="2073" name="Picture 18" descr="New_DOE_Logo_BLACK.png"/>
          <p:cNvPicPr>
            <a:picLocks noChangeAspect="1"/>
          </p:cNvPicPr>
          <p:nvPr/>
        </p:nvPicPr>
        <p:blipFill>
          <a:blip r:embed="rId3" cstate="print"/>
          <a:srcRect/>
          <a:stretch>
            <a:fillRect/>
          </a:stretch>
        </p:blipFill>
        <p:spPr bwMode="auto">
          <a:xfrm>
            <a:off x="150813" y="6229350"/>
            <a:ext cx="2070100" cy="498475"/>
          </a:xfrm>
          <a:prstGeom prst="rect">
            <a:avLst/>
          </a:prstGeom>
          <a:noFill/>
          <a:ln w="9525">
            <a:noFill/>
            <a:miter lim="800000"/>
            <a:headEnd/>
            <a:tailEnd/>
          </a:ln>
        </p:spPr>
      </p:pic>
      <p:sp>
        <p:nvSpPr>
          <p:cNvPr id="11" name="TextBox 46"/>
          <p:cNvSpPr txBox="1"/>
          <p:nvPr/>
        </p:nvSpPr>
        <p:spPr>
          <a:xfrm>
            <a:off x="5438775" y="6248400"/>
            <a:ext cx="3629025" cy="422275"/>
          </a:xfrm>
          <a:prstGeom prst="rect">
            <a:avLst/>
          </a:prstGeom>
          <a:noFill/>
        </p:spPr>
        <p:txBody>
          <a:bodyPr>
            <a:spAutoFit/>
          </a:bodyPr>
          <a:lstStyle/>
          <a:p>
            <a:pPr algn="r" eaLnBrk="0" hangingPunct="0">
              <a:lnSpc>
                <a:spcPct val="90000"/>
              </a:lnSpc>
              <a:defRPr/>
            </a:pPr>
            <a:r>
              <a:rPr lang="en-US" sz="1200" dirty="0">
                <a:solidFill>
                  <a:schemeClr val="bg1"/>
                </a:solidFill>
                <a:latin typeface="Arial" charset="0"/>
              </a:rPr>
              <a:t>Office of Biological </a:t>
            </a:r>
            <a:br>
              <a:rPr lang="en-US" sz="1200" dirty="0">
                <a:solidFill>
                  <a:schemeClr val="bg1"/>
                </a:solidFill>
                <a:latin typeface="Arial" charset="0"/>
              </a:rPr>
            </a:br>
            <a:r>
              <a:rPr lang="en-US" sz="1200" dirty="0">
                <a:solidFill>
                  <a:schemeClr val="bg1"/>
                </a:solidFill>
                <a:latin typeface="Arial" charset="0"/>
              </a:rPr>
              <a:t>and Environmental Research</a:t>
            </a:r>
          </a:p>
        </p:txBody>
      </p:sp>
      <p:grpSp>
        <p:nvGrpSpPr>
          <p:cNvPr id="23" name="Group 17"/>
          <p:cNvGrpSpPr>
            <a:grpSpLocks/>
          </p:cNvGrpSpPr>
          <p:nvPr/>
        </p:nvGrpSpPr>
        <p:grpSpPr bwMode="auto">
          <a:xfrm>
            <a:off x="0" y="6051550"/>
            <a:ext cx="9145588" cy="806450"/>
            <a:chOff x="0" y="6634186"/>
            <a:chExt cx="9145770" cy="228600"/>
          </a:xfrm>
          <a:solidFill>
            <a:srgbClr val="92D050"/>
          </a:solidFill>
        </p:grpSpPr>
        <p:sp>
          <p:nvSpPr>
            <p:cNvPr id="24" name="Rectangle 15"/>
            <p:cNvSpPr/>
            <p:nvPr/>
          </p:nvSpPr>
          <p:spPr bwMode="auto">
            <a:xfrm>
              <a:off x="2360660" y="6634186"/>
              <a:ext cx="6785110" cy="228600"/>
            </a:xfrm>
            <a:prstGeom prst="rect">
              <a:avLst/>
            </a:prstGeom>
            <a:grp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25" name="Rectangle 16"/>
            <p:cNvSpPr/>
            <p:nvPr/>
          </p:nvSpPr>
          <p:spPr bwMode="auto">
            <a:xfrm>
              <a:off x="0" y="6634186"/>
              <a:ext cx="2333671" cy="228600"/>
            </a:xfrm>
            <a:prstGeom prst="rect">
              <a:avLst/>
            </a:prstGeom>
            <a:grp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grpSp>
      <p:sp>
        <p:nvSpPr>
          <p:cNvPr id="26" name="TextBox 44"/>
          <p:cNvSpPr txBox="1"/>
          <p:nvPr/>
        </p:nvSpPr>
        <p:spPr>
          <a:xfrm>
            <a:off x="2514600" y="6172200"/>
            <a:ext cx="1504950" cy="590550"/>
          </a:xfrm>
          <a:prstGeom prst="rect">
            <a:avLst/>
          </a:prstGeom>
          <a:noFill/>
        </p:spPr>
        <p:txBody>
          <a:bodyPr>
            <a:spAutoFit/>
          </a:bodyPr>
          <a:lstStyle/>
          <a:p>
            <a:pPr eaLnBrk="0" hangingPunct="0">
              <a:lnSpc>
                <a:spcPct val="90000"/>
              </a:lnSpc>
              <a:defRPr/>
            </a:pPr>
            <a:r>
              <a:rPr lang="en-US" b="1" dirty="0">
                <a:solidFill>
                  <a:schemeClr val="bg1"/>
                </a:solidFill>
              </a:rPr>
              <a:t>Office </a:t>
            </a:r>
            <a:br>
              <a:rPr lang="en-US" b="1" dirty="0">
                <a:solidFill>
                  <a:schemeClr val="bg1"/>
                </a:solidFill>
              </a:rPr>
            </a:br>
            <a:r>
              <a:rPr lang="en-US" b="1" dirty="0">
                <a:solidFill>
                  <a:schemeClr val="bg1"/>
                </a:solidFill>
              </a:rPr>
              <a:t>of Science</a:t>
            </a:r>
          </a:p>
        </p:txBody>
      </p:sp>
      <p:sp>
        <p:nvSpPr>
          <p:cNvPr id="27" name="TextBox 46"/>
          <p:cNvSpPr txBox="1"/>
          <p:nvPr/>
        </p:nvSpPr>
        <p:spPr>
          <a:xfrm>
            <a:off x="5514975" y="6324600"/>
            <a:ext cx="3629025" cy="425450"/>
          </a:xfrm>
          <a:prstGeom prst="rect">
            <a:avLst/>
          </a:prstGeom>
          <a:noFill/>
        </p:spPr>
        <p:txBody>
          <a:bodyPr>
            <a:spAutoFit/>
          </a:bodyPr>
          <a:lstStyle/>
          <a:p>
            <a:pPr algn="r" eaLnBrk="0" hangingPunct="0">
              <a:lnSpc>
                <a:spcPct val="90000"/>
              </a:lnSpc>
              <a:defRPr/>
            </a:pPr>
            <a:r>
              <a:rPr lang="en-US" sz="1200" b="1" dirty="0">
                <a:solidFill>
                  <a:schemeClr val="bg1"/>
                </a:solidFill>
              </a:rPr>
              <a:t>Office of Biological </a:t>
            </a:r>
            <a:br>
              <a:rPr lang="en-US" sz="1200" b="1" dirty="0">
                <a:solidFill>
                  <a:schemeClr val="bg1"/>
                </a:solidFill>
              </a:rPr>
            </a:br>
            <a:r>
              <a:rPr lang="en-US" sz="1200" b="1" dirty="0">
                <a:solidFill>
                  <a:schemeClr val="bg1"/>
                </a:solidFill>
              </a:rPr>
              <a:t>and Environmental Research</a:t>
            </a:r>
          </a:p>
        </p:txBody>
      </p:sp>
      <p:pic>
        <p:nvPicPr>
          <p:cNvPr id="28" name="Picture 18" descr="New_DOE_Logo_BLACK.png"/>
          <p:cNvPicPr>
            <a:picLocks noChangeAspect="1"/>
          </p:cNvPicPr>
          <p:nvPr/>
        </p:nvPicPr>
        <p:blipFill>
          <a:blip r:embed="rId9" cstate="screen"/>
          <a:srcRect/>
          <a:stretch>
            <a:fillRect/>
          </a:stretch>
        </p:blipFill>
        <p:spPr bwMode="auto">
          <a:xfrm>
            <a:off x="76200" y="6248400"/>
            <a:ext cx="2070100" cy="4984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fade">
                                      <p:cBhvr>
                                        <p:cTn id="7" dur="500"/>
                                        <p:tgtEl>
                                          <p:spTgt spid="2355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554"/>
                                        </p:tgtEl>
                                        <p:attrNameLst>
                                          <p:attrName>style.visibility</p:attrName>
                                        </p:attrNameLst>
                                      </p:cBhvr>
                                      <p:to>
                                        <p:strVal val="visible"/>
                                      </p:to>
                                    </p:set>
                                    <p:animEffect transition="in" filter="fade">
                                      <p:cBhvr>
                                        <p:cTn id="11" dur="1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p:nvPr/>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6" name="Rectangle 8"/>
          <p:cNvSpPr/>
          <p:nvPr/>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13316" name="Rectangle 235"/>
          <p:cNvSpPr>
            <a:spLocks noChangeArrowheads="1"/>
          </p:cNvSpPr>
          <p:nvPr/>
        </p:nvSpPr>
        <p:spPr bwMode="auto">
          <a:xfrm>
            <a:off x="2422525" y="6634163"/>
            <a:ext cx="6564313" cy="223837"/>
          </a:xfrm>
          <a:prstGeom prst="rect">
            <a:avLst/>
          </a:prstGeom>
          <a:no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3317" name="Rectangle 235"/>
          <p:cNvSpPr>
            <a:spLocks noChangeArrowheads="1"/>
          </p:cNvSpPr>
          <p:nvPr/>
        </p:nvSpPr>
        <p:spPr bwMode="auto">
          <a:xfrm>
            <a:off x="-34925" y="6646863"/>
            <a:ext cx="1481138" cy="274637"/>
          </a:xfrm>
          <a:prstGeom prst="rect">
            <a:avLst/>
          </a:prstGeom>
          <a:noFill/>
          <a:ln w="9525" algn="ctr">
            <a:noFill/>
            <a:miter lim="800000"/>
            <a:headEnd/>
            <a:tailEnd/>
          </a:ln>
        </p:spPr>
        <p:txBody>
          <a:bodyPr/>
          <a:lstStyle/>
          <a:p>
            <a:pPr marL="171450" indent="-171450" eaLnBrk="0" hangingPunct="0">
              <a:lnSpc>
                <a:spcPct val="90000"/>
              </a:lnSpc>
            </a:pPr>
            <a:fld id="{DE9FE988-7DAB-42C0-86D2-77B93A36C536}" type="slidenum">
              <a:rPr lang="en-US" sz="1000" b="0">
                <a:solidFill>
                  <a:schemeClr val="bg1"/>
                </a:solidFill>
                <a:ea typeface="Rod"/>
                <a:cs typeface="Rod"/>
              </a:rPr>
              <a:pPr marL="171450" indent="-171450" eaLnBrk="0" hangingPunct="0">
                <a:lnSpc>
                  <a:spcPct val="90000"/>
                </a:lnSpc>
              </a:pPr>
              <a:t>10</a:t>
            </a:fld>
            <a:r>
              <a:rPr lang="en-US" sz="1000" b="0">
                <a:solidFill>
                  <a:schemeClr val="bg1"/>
                </a:solidFill>
                <a:ea typeface="Rod"/>
                <a:cs typeface="Rod"/>
              </a:rPr>
              <a:t>	 </a:t>
            </a:r>
            <a:r>
              <a:rPr lang="en-US" sz="1200">
                <a:solidFill>
                  <a:schemeClr val="bg1"/>
                </a:solidFill>
                <a:ea typeface="Rod"/>
                <a:cs typeface="Rod"/>
              </a:rPr>
              <a:t>BER BSSD</a:t>
            </a:r>
          </a:p>
        </p:txBody>
      </p:sp>
      <p:grpSp>
        <p:nvGrpSpPr>
          <p:cNvPr id="4" name="Group 23"/>
          <p:cNvGrpSpPr>
            <a:grpSpLocks/>
          </p:cNvGrpSpPr>
          <p:nvPr/>
        </p:nvGrpSpPr>
        <p:grpSpPr bwMode="auto">
          <a:xfrm>
            <a:off x="0" y="6659563"/>
            <a:ext cx="9144000" cy="274637"/>
            <a:chOff x="0" y="4147"/>
            <a:chExt cx="5760" cy="173"/>
          </a:xfrm>
        </p:grpSpPr>
        <p:sp>
          <p:nvSpPr>
            <p:cNvPr id="2" name="Rectangle 8"/>
            <p:cNvSpPr/>
            <p:nvPr/>
          </p:nvSpPr>
          <p:spPr bwMode="auto">
            <a:xfrm>
              <a:off x="0" y="4147"/>
              <a:ext cx="1470" cy="144"/>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13337" name="Rectangle 235"/>
            <p:cNvSpPr>
              <a:spLocks noChangeArrowheads="1"/>
            </p:cNvSpPr>
            <p:nvPr/>
          </p:nvSpPr>
          <p:spPr bwMode="auto">
            <a:xfrm>
              <a:off x="75" y="4147"/>
              <a:ext cx="933" cy="173"/>
            </a:xfrm>
            <a:prstGeom prst="rect">
              <a:avLst/>
            </a:prstGeom>
            <a:noFill/>
            <a:ln w="9525" algn="ctr">
              <a:noFill/>
              <a:miter lim="800000"/>
              <a:headEnd/>
              <a:tailEnd/>
            </a:ln>
          </p:spPr>
          <p:txBody>
            <a:bodyPr/>
            <a:lstStyle/>
            <a:p>
              <a:pPr marL="171450" indent="-171450" eaLnBrk="0" hangingPunct="0">
                <a:lnSpc>
                  <a:spcPct val="90000"/>
                </a:lnSpc>
              </a:pPr>
              <a:fld id="{D2FBB675-F8A1-4375-853E-63C2B7CC9763}" type="slidenum">
                <a:rPr lang="en-US" sz="1000" b="0">
                  <a:solidFill>
                    <a:schemeClr val="bg1"/>
                  </a:solidFill>
                  <a:ea typeface="Rod"/>
                  <a:cs typeface="Rod"/>
                </a:rPr>
                <a:pPr marL="171450" indent="-171450" eaLnBrk="0" hangingPunct="0">
                  <a:lnSpc>
                    <a:spcPct val="90000"/>
                  </a:lnSpc>
                </a:pPr>
                <a:t>10</a:t>
              </a:fld>
              <a:r>
                <a:rPr lang="en-US" sz="1000" b="0">
                  <a:solidFill>
                    <a:schemeClr val="bg1"/>
                  </a:solidFill>
                  <a:ea typeface="Rod"/>
                  <a:cs typeface="Rod"/>
                </a:rPr>
                <a:t>	 </a:t>
              </a:r>
              <a:r>
                <a:rPr lang="en-US" sz="1200">
                  <a:solidFill>
                    <a:schemeClr val="bg1"/>
                  </a:solidFill>
                  <a:ea typeface="Rod"/>
                  <a:cs typeface="Rod"/>
                </a:rPr>
                <a:t>BER BSSD</a:t>
              </a:r>
            </a:p>
          </p:txBody>
        </p:sp>
        <p:sp>
          <p:nvSpPr>
            <p:cNvPr id="3" name="Rectangle 7"/>
            <p:cNvSpPr/>
            <p:nvPr/>
          </p:nvSpPr>
          <p:spPr bwMode="auto">
            <a:xfrm>
              <a:off x="1486" y="4147"/>
              <a:ext cx="4274" cy="144"/>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7" name="Rectangle 235"/>
            <p:cNvSpPr>
              <a:spLocks noChangeArrowheads="1"/>
            </p:cNvSpPr>
            <p:nvPr/>
          </p:nvSpPr>
          <p:spPr bwMode="auto">
            <a:xfrm>
              <a:off x="1584" y="4150"/>
              <a:ext cx="4135" cy="141"/>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dirty="0">
                  <a:solidFill>
                    <a:schemeClr val="bg1"/>
                  </a:solidFill>
                  <a:latin typeface="Arial" charset="0"/>
                  <a:ea typeface="Rod"/>
                  <a:cs typeface="Rod"/>
                </a:rPr>
                <a:t>Department of Energy  •  Office of Science  •  Biological and Environmental Research</a:t>
              </a:r>
            </a:p>
          </p:txBody>
        </p:sp>
      </p:grpSp>
      <p:grpSp>
        <p:nvGrpSpPr>
          <p:cNvPr id="8" name="Group 25"/>
          <p:cNvGrpSpPr/>
          <p:nvPr/>
        </p:nvGrpSpPr>
        <p:grpSpPr>
          <a:xfrm>
            <a:off x="0" y="6629401"/>
            <a:ext cx="9145588" cy="233362"/>
            <a:chOff x="0" y="6629401"/>
            <a:chExt cx="9145588" cy="233362"/>
          </a:xfrm>
        </p:grpSpPr>
        <p:sp>
          <p:nvSpPr>
            <p:cNvPr id="27" name="Rectangle 26"/>
            <p:cNvSpPr/>
            <p:nvPr/>
          </p:nvSpPr>
          <p:spPr bwMode="auto">
            <a:xfrm>
              <a:off x="2360613" y="6634163"/>
              <a:ext cx="678497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28" name="Rectangle 27"/>
            <p:cNvSpPr/>
            <p:nvPr/>
          </p:nvSpPr>
          <p:spPr bwMode="auto">
            <a:xfrm>
              <a:off x="0" y="6634163"/>
              <a:ext cx="233362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29"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30" name="Rectangle 235"/>
            <p:cNvSpPr>
              <a:spLocks noChangeArrowheads="1"/>
            </p:cNvSpPr>
            <p:nvPr/>
          </p:nvSpPr>
          <p:spPr bwMode="auto">
            <a:xfrm>
              <a:off x="117474" y="6629401"/>
              <a:ext cx="2016125" cy="228600"/>
            </a:xfrm>
            <a:prstGeom prst="rect">
              <a:avLst/>
            </a:prstGeom>
            <a:noFill/>
            <a:ln w="9525" algn="ctr">
              <a:noFill/>
              <a:miter lim="800000"/>
              <a:headEnd/>
              <a:tailEnd/>
            </a:ln>
            <a:effectLst/>
          </p:spPr>
          <p:txBody>
            <a:bodyPr/>
            <a:lstStyle/>
            <a:p>
              <a:pPr marL="171450" indent="-171450" eaLnBrk="0" hangingPunct="0">
                <a:lnSpc>
                  <a:spcPct val="90000"/>
                </a:lnSpc>
                <a:defRPr/>
              </a:pPr>
              <a:fld id="{797398DD-3765-4CAF-A947-70115095717E}" type="slidenum">
                <a:rPr lang="en-US" sz="1000">
                  <a:solidFill>
                    <a:schemeClr val="bg1"/>
                  </a:solidFill>
                  <a:ea typeface="Rod"/>
                  <a:cs typeface="Rod"/>
                </a:rPr>
                <a:pPr marL="171450" indent="-171450" eaLnBrk="0" hangingPunct="0">
                  <a:lnSpc>
                    <a:spcPct val="90000"/>
                  </a:lnSpc>
                  <a:defRPr/>
                </a:pPr>
                <a:t>10</a:t>
              </a:fld>
              <a:r>
                <a:rPr lang="en-US" sz="1000" dirty="0">
                  <a:solidFill>
                    <a:schemeClr val="bg1"/>
                  </a:solidFill>
                  <a:ea typeface="Rod"/>
                  <a:cs typeface="Rod"/>
                </a:rPr>
                <a:t>	 </a:t>
              </a:r>
              <a:r>
                <a:rPr lang="en-US" sz="1200" b="1" dirty="0" smtClean="0">
                  <a:solidFill>
                    <a:schemeClr val="bg1"/>
                  </a:solidFill>
                  <a:ea typeface="Rod"/>
                  <a:cs typeface="Rod"/>
                </a:rPr>
                <a:t>BERAC</a:t>
              </a:r>
              <a:endParaRPr lang="en-US" sz="1200" b="1" dirty="0">
                <a:solidFill>
                  <a:schemeClr val="bg1"/>
                </a:solidFill>
                <a:ea typeface="Rod"/>
                <a:cs typeface="Rod"/>
              </a:endParaRPr>
            </a:p>
          </p:txBody>
        </p:sp>
      </p:grpSp>
      <p:sp>
        <p:nvSpPr>
          <p:cNvPr id="19" name="TextBox 18"/>
          <p:cNvSpPr txBox="1"/>
          <p:nvPr/>
        </p:nvSpPr>
        <p:spPr>
          <a:xfrm>
            <a:off x="914400" y="381000"/>
            <a:ext cx="6934200" cy="553998"/>
          </a:xfrm>
          <a:prstGeom prst="rect">
            <a:avLst/>
          </a:prstGeom>
          <a:noFill/>
        </p:spPr>
        <p:txBody>
          <a:bodyPr wrap="square" rtlCol="0">
            <a:spAutoFit/>
          </a:bodyPr>
          <a:lstStyle/>
          <a:p>
            <a:pPr algn="ctr"/>
            <a:r>
              <a:rPr lang="en-US" sz="3000" dirty="0" smtClean="0">
                <a:solidFill>
                  <a:srgbClr val="002060"/>
                </a:solidFill>
              </a:rPr>
              <a:t>Workshop Goals</a:t>
            </a:r>
            <a:endParaRPr lang="en-US" sz="3000" dirty="0">
              <a:solidFill>
                <a:srgbClr val="002060"/>
              </a:solidFill>
            </a:endParaRPr>
          </a:p>
        </p:txBody>
      </p:sp>
      <p:sp>
        <p:nvSpPr>
          <p:cNvPr id="20" name="TextBox 19"/>
          <p:cNvSpPr txBox="1"/>
          <p:nvPr/>
        </p:nvSpPr>
        <p:spPr>
          <a:xfrm>
            <a:off x="914400" y="1905000"/>
            <a:ext cx="7239000" cy="4062651"/>
          </a:xfrm>
          <a:prstGeom prst="rect">
            <a:avLst/>
          </a:prstGeom>
          <a:noFill/>
        </p:spPr>
        <p:txBody>
          <a:bodyPr wrap="square" rtlCol="0">
            <a:spAutoFit/>
          </a:bodyPr>
          <a:lstStyle/>
          <a:p>
            <a:pPr marL="342900" indent="-342900">
              <a:spcBef>
                <a:spcPts val="0"/>
              </a:spcBef>
              <a:spcAft>
                <a:spcPts val="0"/>
              </a:spcAft>
              <a:buFontTx/>
              <a:buChar char="•"/>
            </a:pPr>
            <a:r>
              <a:rPr lang="en-US" sz="2400" dirty="0" smtClean="0">
                <a:solidFill>
                  <a:srgbClr val="002060"/>
                </a:solidFill>
                <a:latin typeface="+mn-lt"/>
              </a:rPr>
              <a:t>Identify important unresolved </a:t>
            </a:r>
            <a:br>
              <a:rPr lang="en-US" sz="2400" dirty="0" smtClean="0">
                <a:solidFill>
                  <a:srgbClr val="002060"/>
                </a:solidFill>
                <a:latin typeface="+mn-lt"/>
              </a:rPr>
            </a:br>
            <a:r>
              <a:rPr lang="en-US" sz="2400" dirty="0" smtClean="0">
                <a:solidFill>
                  <a:srgbClr val="002060"/>
                </a:solidFill>
                <a:latin typeface="+mn-lt"/>
              </a:rPr>
              <a:t>science questions concerning </a:t>
            </a:r>
            <a:br>
              <a:rPr lang="en-US" sz="2400" dirty="0" smtClean="0">
                <a:solidFill>
                  <a:srgbClr val="002060"/>
                </a:solidFill>
                <a:latin typeface="+mn-lt"/>
              </a:rPr>
            </a:br>
            <a:r>
              <a:rPr lang="en-US" sz="2400" dirty="0" smtClean="0">
                <a:solidFill>
                  <a:srgbClr val="002060"/>
                </a:solidFill>
                <a:latin typeface="+mn-lt"/>
              </a:rPr>
              <a:t>relationships between aerosols </a:t>
            </a:r>
            <a:br>
              <a:rPr lang="en-US" sz="2400" dirty="0" smtClean="0">
                <a:solidFill>
                  <a:srgbClr val="002060"/>
                </a:solidFill>
                <a:latin typeface="+mn-lt"/>
              </a:rPr>
            </a:br>
            <a:r>
              <a:rPr lang="en-US" sz="2400" dirty="0" smtClean="0">
                <a:solidFill>
                  <a:srgbClr val="002060"/>
                </a:solidFill>
                <a:latin typeface="+mn-lt"/>
              </a:rPr>
              <a:t>and cloud properties under </a:t>
            </a:r>
            <a:br>
              <a:rPr lang="en-US" sz="2400" dirty="0" smtClean="0">
                <a:solidFill>
                  <a:srgbClr val="002060"/>
                </a:solidFill>
                <a:latin typeface="+mn-lt"/>
              </a:rPr>
            </a:br>
            <a:r>
              <a:rPr lang="en-US" sz="2400" dirty="0" smtClean="0">
                <a:solidFill>
                  <a:srgbClr val="002060"/>
                </a:solidFill>
                <a:latin typeface="+mn-lt"/>
              </a:rPr>
              <a:t>pristine and polluted conditions </a:t>
            </a:r>
            <a:br>
              <a:rPr lang="en-US" sz="2400" dirty="0" smtClean="0">
                <a:solidFill>
                  <a:srgbClr val="002060"/>
                </a:solidFill>
                <a:latin typeface="+mn-lt"/>
              </a:rPr>
            </a:br>
            <a:r>
              <a:rPr lang="en-US" sz="2400" dirty="0" smtClean="0">
                <a:solidFill>
                  <a:srgbClr val="002060"/>
                </a:solidFill>
                <a:latin typeface="+mn-lt"/>
              </a:rPr>
              <a:t>in the target region.</a:t>
            </a:r>
          </a:p>
          <a:p>
            <a:pPr marL="342900" indent="-342900">
              <a:spcBef>
                <a:spcPts val="0"/>
              </a:spcBef>
              <a:spcAft>
                <a:spcPts val="0"/>
              </a:spcAft>
              <a:buFontTx/>
              <a:buChar char="•"/>
            </a:pPr>
            <a:endParaRPr lang="en-US" sz="2400" dirty="0" smtClean="0">
              <a:solidFill>
                <a:srgbClr val="002060"/>
              </a:solidFill>
              <a:latin typeface="+mn-lt"/>
            </a:endParaRPr>
          </a:p>
          <a:p>
            <a:pPr marL="342900" indent="-342900">
              <a:buFontTx/>
              <a:buChar char="•"/>
            </a:pPr>
            <a:r>
              <a:rPr lang="en-US" sz="2400" dirty="0" smtClean="0">
                <a:solidFill>
                  <a:srgbClr val="002060"/>
                </a:solidFill>
                <a:latin typeface="+mn-lt"/>
              </a:rPr>
              <a:t>Identify and discuss observation and modeling strategy to address gaps in understanding</a:t>
            </a:r>
            <a:endParaRPr lang="en-US" sz="2400" b="0" dirty="0" smtClean="0">
              <a:solidFill>
                <a:srgbClr val="002060"/>
              </a:solidFill>
              <a:latin typeface="+mn-lt"/>
            </a:endParaRPr>
          </a:p>
          <a:p>
            <a:endParaRPr lang="en-US" dirty="0"/>
          </a:p>
        </p:txBody>
      </p:sp>
      <p:pic>
        <p:nvPicPr>
          <p:cNvPr id="6146" name="Picture 2" descr="C:\Users\d3k682\Desktop\GoAmazon\goamazon\Photos\lilypa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3863" y="1896233"/>
            <a:ext cx="3060137" cy="204009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p:nvPr/>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6" name="Rectangle 8"/>
          <p:cNvSpPr/>
          <p:nvPr/>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13316" name="Rectangle 235"/>
          <p:cNvSpPr>
            <a:spLocks noChangeArrowheads="1"/>
          </p:cNvSpPr>
          <p:nvPr/>
        </p:nvSpPr>
        <p:spPr bwMode="auto">
          <a:xfrm>
            <a:off x="2422525" y="6634163"/>
            <a:ext cx="6564313" cy="223837"/>
          </a:xfrm>
          <a:prstGeom prst="rect">
            <a:avLst/>
          </a:prstGeom>
          <a:no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3317" name="Rectangle 235"/>
          <p:cNvSpPr>
            <a:spLocks noChangeArrowheads="1"/>
          </p:cNvSpPr>
          <p:nvPr/>
        </p:nvSpPr>
        <p:spPr bwMode="auto">
          <a:xfrm>
            <a:off x="-34925" y="6646863"/>
            <a:ext cx="1481138" cy="274637"/>
          </a:xfrm>
          <a:prstGeom prst="rect">
            <a:avLst/>
          </a:prstGeom>
          <a:noFill/>
          <a:ln w="9525" algn="ctr">
            <a:noFill/>
            <a:miter lim="800000"/>
            <a:headEnd/>
            <a:tailEnd/>
          </a:ln>
        </p:spPr>
        <p:txBody>
          <a:bodyPr/>
          <a:lstStyle/>
          <a:p>
            <a:pPr marL="171450" indent="-171450" eaLnBrk="0" hangingPunct="0">
              <a:lnSpc>
                <a:spcPct val="90000"/>
              </a:lnSpc>
            </a:pPr>
            <a:fld id="{DE9FE988-7DAB-42C0-86D2-77B93A36C536}" type="slidenum">
              <a:rPr lang="en-US" sz="1000" b="0">
                <a:solidFill>
                  <a:schemeClr val="bg1"/>
                </a:solidFill>
                <a:ea typeface="Rod"/>
                <a:cs typeface="Rod"/>
              </a:rPr>
              <a:pPr marL="171450" indent="-171450" eaLnBrk="0" hangingPunct="0">
                <a:lnSpc>
                  <a:spcPct val="90000"/>
                </a:lnSpc>
              </a:pPr>
              <a:t>11</a:t>
            </a:fld>
            <a:r>
              <a:rPr lang="en-US" sz="1000" b="0">
                <a:solidFill>
                  <a:schemeClr val="bg1"/>
                </a:solidFill>
                <a:ea typeface="Rod"/>
                <a:cs typeface="Rod"/>
              </a:rPr>
              <a:t>	 </a:t>
            </a:r>
            <a:r>
              <a:rPr lang="en-US" sz="1200">
                <a:solidFill>
                  <a:schemeClr val="bg1"/>
                </a:solidFill>
                <a:ea typeface="Rod"/>
                <a:cs typeface="Rod"/>
              </a:rPr>
              <a:t>BER BSSD</a:t>
            </a:r>
          </a:p>
        </p:txBody>
      </p:sp>
      <p:grpSp>
        <p:nvGrpSpPr>
          <p:cNvPr id="4" name="Group 23"/>
          <p:cNvGrpSpPr>
            <a:grpSpLocks/>
          </p:cNvGrpSpPr>
          <p:nvPr/>
        </p:nvGrpSpPr>
        <p:grpSpPr bwMode="auto">
          <a:xfrm>
            <a:off x="0" y="6659563"/>
            <a:ext cx="9144000" cy="274637"/>
            <a:chOff x="0" y="4147"/>
            <a:chExt cx="5760" cy="173"/>
          </a:xfrm>
        </p:grpSpPr>
        <p:sp>
          <p:nvSpPr>
            <p:cNvPr id="2" name="Rectangle 8"/>
            <p:cNvSpPr/>
            <p:nvPr/>
          </p:nvSpPr>
          <p:spPr bwMode="auto">
            <a:xfrm>
              <a:off x="0" y="4147"/>
              <a:ext cx="1470" cy="144"/>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13337" name="Rectangle 235"/>
            <p:cNvSpPr>
              <a:spLocks noChangeArrowheads="1"/>
            </p:cNvSpPr>
            <p:nvPr/>
          </p:nvSpPr>
          <p:spPr bwMode="auto">
            <a:xfrm>
              <a:off x="75" y="4147"/>
              <a:ext cx="933" cy="173"/>
            </a:xfrm>
            <a:prstGeom prst="rect">
              <a:avLst/>
            </a:prstGeom>
            <a:noFill/>
            <a:ln w="9525" algn="ctr">
              <a:noFill/>
              <a:miter lim="800000"/>
              <a:headEnd/>
              <a:tailEnd/>
            </a:ln>
          </p:spPr>
          <p:txBody>
            <a:bodyPr/>
            <a:lstStyle/>
            <a:p>
              <a:pPr marL="171450" indent="-171450" eaLnBrk="0" hangingPunct="0">
                <a:lnSpc>
                  <a:spcPct val="90000"/>
                </a:lnSpc>
              </a:pPr>
              <a:fld id="{D2FBB675-F8A1-4375-853E-63C2B7CC9763}" type="slidenum">
                <a:rPr lang="en-US" sz="1000" b="0">
                  <a:solidFill>
                    <a:schemeClr val="bg1"/>
                  </a:solidFill>
                  <a:ea typeface="Rod"/>
                  <a:cs typeface="Rod"/>
                </a:rPr>
                <a:pPr marL="171450" indent="-171450" eaLnBrk="0" hangingPunct="0">
                  <a:lnSpc>
                    <a:spcPct val="90000"/>
                  </a:lnSpc>
                </a:pPr>
                <a:t>11</a:t>
              </a:fld>
              <a:r>
                <a:rPr lang="en-US" sz="1000" b="0">
                  <a:solidFill>
                    <a:schemeClr val="bg1"/>
                  </a:solidFill>
                  <a:ea typeface="Rod"/>
                  <a:cs typeface="Rod"/>
                </a:rPr>
                <a:t>	 </a:t>
              </a:r>
              <a:r>
                <a:rPr lang="en-US" sz="1200">
                  <a:solidFill>
                    <a:schemeClr val="bg1"/>
                  </a:solidFill>
                  <a:ea typeface="Rod"/>
                  <a:cs typeface="Rod"/>
                </a:rPr>
                <a:t>BER BSSD</a:t>
              </a:r>
            </a:p>
          </p:txBody>
        </p:sp>
        <p:sp>
          <p:nvSpPr>
            <p:cNvPr id="3" name="Rectangle 7"/>
            <p:cNvSpPr/>
            <p:nvPr/>
          </p:nvSpPr>
          <p:spPr bwMode="auto">
            <a:xfrm>
              <a:off x="1486" y="4147"/>
              <a:ext cx="4274" cy="144"/>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7" name="Rectangle 235"/>
            <p:cNvSpPr>
              <a:spLocks noChangeArrowheads="1"/>
            </p:cNvSpPr>
            <p:nvPr/>
          </p:nvSpPr>
          <p:spPr bwMode="auto">
            <a:xfrm>
              <a:off x="1584" y="4150"/>
              <a:ext cx="4135" cy="141"/>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dirty="0">
                  <a:solidFill>
                    <a:schemeClr val="bg1"/>
                  </a:solidFill>
                  <a:latin typeface="Arial" charset="0"/>
                  <a:ea typeface="Rod"/>
                  <a:cs typeface="Rod"/>
                </a:rPr>
                <a:t>Department of Energy  •  Office of Science  •  Biological and Environmental Research</a:t>
              </a:r>
            </a:p>
          </p:txBody>
        </p:sp>
      </p:grpSp>
      <p:grpSp>
        <p:nvGrpSpPr>
          <p:cNvPr id="8" name="Group 25"/>
          <p:cNvGrpSpPr/>
          <p:nvPr/>
        </p:nvGrpSpPr>
        <p:grpSpPr>
          <a:xfrm>
            <a:off x="0" y="6629401"/>
            <a:ext cx="9145588" cy="233362"/>
            <a:chOff x="0" y="6629401"/>
            <a:chExt cx="9145588" cy="233362"/>
          </a:xfrm>
        </p:grpSpPr>
        <p:sp>
          <p:nvSpPr>
            <p:cNvPr id="27" name="Rectangle 26"/>
            <p:cNvSpPr/>
            <p:nvPr/>
          </p:nvSpPr>
          <p:spPr bwMode="auto">
            <a:xfrm>
              <a:off x="2360613" y="6634163"/>
              <a:ext cx="678497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28" name="Rectangle 27"/>
            <p:cNvSpPr/>
            <p:nvPr/>
          </p:nvSpPr>
          <p:spPr bwMode="auto">
            <a:xfrm>
              <a:off x="0" y="6634163"/>
              <a:ext cx="233362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29"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30" name="Rectangle 235"/>
            <p:cNvSpPr>
              <a:spLocks noChangeArrowheads="1"/>
            </p:cNvSpPr>
            <p:nvPr/>
          </p:nvSpPr>
          <p:spPr bwMode="auto">
            <a:xfrm>
              <a:off x="117474" y="6629401"/>
              <a:ext cx="2016125" cy="228600"/>
            </a:xfrm>
            <a:prstGeom prst="rect">
              <a:avLst/>
            </a:prstGeom>
            <a:noFill/>
            <a:ln w="9525" algn="ctr">
              <a:noFill/>
              <a:miter lim="800000"/>
              <a:headEnd/>
              <a:tailEnd/>
            </a:ln>
            <a:effectLst/>
          </p:spPr>
          <p:txBody>
            <a:bodyPr/>
            <a:lstStyle/>
            <a:p>
              <a:pPr marL="171450" indent="-171450" eaLnBrk="0" hangingPunct="0">
                <a:lnSpc>
                  <a:spcPct val="90000"/>
                </a:lnSpc>
                <a:defRPr/>
              </a:pPr>
              <a:fld id="{797398DD-3765-4CAF-A947-70115095717E}" type="slidenum">
                <a:rPr lang="en-US" sz="1000">
                  <a:solidFill>
                    <a:schemeClr val="bg1"/>
                  </a:solidFill>
                  <a:ea typeface="Rod"/>
                  <a:cs typeface="Rod"/>
                </a:rPr>
                <a:pPr marL="171450" indent="-171450" eaLnBrk="0" hangingPunct="0">
                  <a:lnSpc>
                    <a:spcPct val="90000"/>
                  </a:lnSpc>
                  <a:defRPr/>
                </a:pPr>
                <a:t>11</a:t>
              </a:fld>
              <a:r>
                <a:rPr lang="en-US" sz="1000" dirty="0">
                  <a:solidFill>
                    <a:schemeClr val="bg1"/>
                  </a:solidFill>
                  <a:ea typeface="Rod"/>
                  <a:cs typeface="Rod"/>
                </a:rPr>
                <a:t>	 </a:t>
              </a:r>
              <a:r>
                <a:rPr lang="en-US" sz="1200" b="1" dirty="0" smtClean="0">
                  <a:solidFill>
                    <a:schemeClr val="bg1"/>
                  </a:solidFill>
                  <a:ea typeface="Rod"/>
                  <a:cs typeface="Rod"/>
                </a:rPr>
                <a:t>BERAC</a:t>
              </a:r>
              <a:endParaRPr lang="en-US" sz="1200" b="1" dirty="0">
                <a:solidFill>
                  <a:schemeClr val="bg1"/>
                </a:solidFill>
                <a:ea typeface="Rod"/>
                <a:cs typeface="Rod"/>
              </a:endParaRPr>
            </a:p>
          </p:txBody>
        </p:sp>
      </p:grpSp>
      <p:sp>
        <p:nvSpPr>
          <p:cNvPr id="19" name="TextBox 18"/>
          <p:cNvSpPr txBox="1"/>
          <p:nvPr/>
        </p:nvSpPr>
        <p:spPr>
          <a:xfrm>
            <a:off x="914400" y="381000"/>
            <a:ext cx="6934200" cy="553998"/>
          </a:xfrm>
          <a:prstGeom prst="rect">
            <a:avLst/>
          </a:prstGeom>
          <a:noFill/>
        </p:spPr>
        <p:txBody>
          <a:bodyPr wrap="square" rtlCol="0">
            <a:spAutoFit/>
          </a:bodyPr>
          <a:lstStyle/>
          <a:p>
            <a:pPr algn="ctr"/>
            <a:r>
              <a:rPr lang="en-US" sz="3000" dirty="0" smtClean="0">
                <a:solidFill>
                  <a:srgbClr val="002060"/>
                </a:solidFill>
              </a:rPr>
              <a:t>Getting Community Input</a:t>
            </a:r>
            <a:endParaRPr lang="en-US" sz="3000" dirty="0">
              <a:solidFill>
                <a:srgbClr val="002060"/>
              </a:solidFill>
            </a:endParaRPr>
          </a:p>
        </p:txBody>
      </p:sp>
      <p:sp>
        <p:nvSpPr>
          <p:cNvPr id="20" name="TextBox 19"/>
          <p:cNvSpPr txBox="1"/>
          <p:nvPr/>
        </p:nvSpPr>
        <p:spPr>
          <a:xfrm>
            <a:off x="533400" y="990600"/>
            <a:ext cx="7239000" cy="5293757"/>
          </a:xfrm>
          <a:prstGeom prst="rect">
            <a:avLst/>
          </a:prstGeom>
          <a:noFill/>
        </p:spPr>
        <p:txBody>
          <a:bodyPr wrap="square" rtlCol="0">
            <a:spAutoFit/>
          </a:bodyPr>
          <a:lstStyle/>
          <a:p>
            <a:pPr marL="231775" indent="-231775">
              <a:buFont typeface="Arial" pitchFamily="34" charset="0"/>
              <a:buChar char="•"/>
            </a:pPr>
            <a:r>
              <a:rPr lang="en-US" sz="2000" dirty="0" smtClean="0">
                <a:solidFill>
                  <a:srgbClr val="002060"/>
                </a:solidFill>
              </a:rPr>
              <a:t>What are the priority gaps in understanding related to the cloud-aerosol-precipitation interactions that can be addressed in GOAmazon2014?</a:t>
            </a:r>
          </a:p>
          <a:p>
            <a:pPr marL="231775" indent="-231775">
              <a:buFont typeface="Arial" pitchFamily="34" charset="0"/>
              <a:buChar char="•"/>
            </a:pPr>
            <a:r>
              <a:rPr lang="en-US" sz="2000" dirty="0" smtClean="0">
                <a:solidFill>
                  <a:srgbClr val="002060"/>
                </a:solidFill>
              </a:rPr>
              <a:t>What are the priority gaps in understanding related to the terrestrial ecosystem that can be addressed in GOAmazon2014?</a:t>
            </a:r>
          </a:p>
          <a:p>
            <a:pPr marL="231775" indent="-231775">
              <a:buFont typeface="Arial" pitchFamily="34" charset="0"/>
              <a:buChar char="•"/>
            </a:pPr>
            <a:r>
              <a:rPr lang="en-US" sz="2000" dirty="0" smtClean="0">
                <a:solidFill>
                  <a:srgbClr val="002060"/>
                </a:solidFill>
              </a:rPr>
              <a:t>What are the priority gaps in understanding related to the coupling of the land surface/terrestrial ecosystem-atmosphere that can be addressed in GOAmazon2014?</a:t>
            </a:r>
          </a:p>
          <a:p>
            <a:pPr marL="231775" indent="-231775">
              <a:buFont typeface="Arial" pitchFamily="34" charset="0"/>
              <a:buChar char="•"/>
            </a:pPr>
            <a:r>
              <a:rPr lang="en-US" sz="2000" dirty="0" smtClean="0">
                <a:solidFill>
                  <a:srgbClr val="002060"/>
                </a:solidFill>
              </a:rPr>
              <a:t>Consider the relative roles of large scale dynamical versus local biosphere-atmosphere effects on hydrology; also the potential influences of local pollution.</a:t>
            </a:r>
          </a:p>
          <a:p>
            <a:pPr marL="231775" indent="-231775">
              <a:buFont typeface="Arial" pitchFamily="34" charset="0"/>
              <a:buChar char="•"/>
            </a:pPr>
            <a:r>
              <a:rPr lang="en-US" sz="2000" dirty="0" smtClean="0">
                <a:solidFill>
                  <a:srgbClr val="002060"/>
                </a:solidFill>
              </a:rPr>
              <a:t>What measurement capabilities beyond those currently identified are needed to address each of these questions?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p:nvPr/>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6" name="Rectangle 8"/>
          <p:cNvSpPr/>
          <p:nvPr/>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13316" name="Rectangle 235"/>
          <p:cNvSpPr>
            <a:spLocks noChangeArrowheads="1"/>
          </p:cNvSpPr>
          <p:nvPr/>
        </p:nvSpPr>
        <p:spPr bwMode="auto">
          <a:xfrm>
            <a:off x="2422525" y="6634163"/>
            <a:ext cx="6564313" cy="223837"/>
          </a:xfrm>
          <a:prstGeom prst="rect">
            <a:avLst/>
          </a:prstGeom>
          <a:no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3317" name="Rectangle 235"/>
          <p:cNvSpPr>
            <a:spLocks noChangeArrowheads="1"/>
          </p:cNvSpPr>
          <p:nvPr/>
        </p:nvSpPr>
        <p:spPr bwMode="auto">
          <a:xfrm>
            <a:off x="-34925" y="6646863"/>
            <a:ext cx="1481138" cy="274637"/>
          </a:xfrm>
          <a:prstGeom prst="rect">
            <a:avLst/>
          </a:prstGeom>
          <a:noFill/>
          <a:ln w="9525" algn="ctr">
            <a:noFill/>
            <a:miter lim="800000"/>
            <a:headEnd/>
            <a:tailEnd/>
          </a:ln>
        </p:spPr>
        <p:txBody>
          <a:bodyPr/>
          <a:lstStyle/>
          <a:p>
            <a:pPr marL="171450" indent="-171450" eaLnBrk="0" hangingPunct="0">
              <a:lnSpc>
                <a:spcPct val="90000"/>
              </a:lnSpc>
            </a:pPr>
            <a:fld id="{DE9FE988-7DAB-42C0-86D2-77B93A36C536}" type="slidenum">
              <a:rPr lang="en-US" sz="1000" b="0">
                <a:solidFill>
                  <a:schemeClr val="bg1"/>
                </a:solidFill>
                <a:ea typeface="Rod"/>
                <a:cs typeface="Rod"/>
              </a:rPr>
              <a:pPr marL="171450" indent="-171450" eaLnBrk="0" hangingPunct="0">
                <a:lnSpc>
                  <a:spcPct val="90000"/>
                </a:lnSpc>
              </a:pPr>
              <a:t>12</a:t>
            </a:fld>
            <a:r>
              <a:rPr lang="en-US" sz="1000" b="0">
                <a:solidFill>
                  <a:schemeClr val="bg1"/>
                </a:solidFill>
                <a:ea typeface="Rod"/>
                <a:cs typeface="Rod"/>
              </a:rPr>
              <a:t>	 </a:t>
            </a:r>
            <a:r>
              <a:rPr lang="en-US" sz="1200">
                <a:solidFill>
                  <a:schemeClr val="bg1"/>
                </a:solidFill>
                <a:ea typeface="Rod"/>
                <a:cs typeface="Rod"/>
              </a:rPr>
              <a:t>BER BSSD</a:t>
            </a:r>
          </a:p>
        </p:txBody>
      </p:sp>
      <p:grpSp>
        <p:nvGrpSpPr>
          <p:cNvPr id="4" name="Group 23"/>
          <p:cNvGrpSpPr>
            <a:grpSpLocks/>
          </p:cNvGrpSpPr>
          <p:nvPr/>
        </p:nvGrpSpPr>
        <p:grpSpPr bwMode="auto">
          <a:xfrm>
            <a:off x="0" y="6659563"/>
            <a:ext cx="9144000" cy="274637"/>
            <a:chOff x="0" y="4147"/>
            <a:chExt cx="5760" cy="173"/>
          </a:xfrm>
        </p:grpSpPr>
        <p:sp>
          <p:nvSpPr>
            <p:cNvPr id="2" name="Rectangle 8"/>
            <p:cNvSpPr/>
            <p:nvPr/>
          </p:nvSpPr>
          <p:spPr bwMode="auto">
            <a:xfrm>
              <a:off x="0" y="4147"/>
              <a:ext cx="1470" cy="144"/>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13337" name="Rectangle 235"/>
            <p:cNvSpPr>
              <a:spLocks noChangeArrowheads="1"/>
            </p:cNvSpPr>
            <p:nvPr/>
          </p:nvSpPr>
          <p:spPr bwMode="auto">
            <a:xfrm>
              <a:off x="75" y="4147"/>
              <a:ext cx="933" cy="173"/>
            </a:xfrm>
            <a:prstGeom prst="rect">
              <a:avLst/>
            </a:prstGeom>
            <a:noFill/>
            <a:ln w="9525" algn="ctr">
              <a:noFill/>
              <a:miter lim="800000"/>
              <a:headEnd/>
              <a:tailEnd/>
            </a:ln>
          </p:spPr>
          <p:txBody>
            <a:bodyPr/>
            <a:lstStyle/>
            <a:p>
              <a:pPr marL="171450" indent="-171450" eaLnBrk="0" hangingPunct="0">
                <a:lnSpc>
                  <a:spcPct val="90000"/>
                </a:lnSpc>
              </a:pPr>
              <a:fld id="{D2FBB675-F8A1-4375-853E-63C2B7CC9763}" type="slidenum">
                <a:rPr lang="en-US" sz="1000" b="0">
                  <a:solidFill>
                    <a:schemeClr val="bg1"/>
                  </a:solidFill>
                  <a:ea typeface="Rod"/>
                  <a:cs typeface="Rod"/>
                </a:rPr>
                <a:pPr marL="171450" indent="-171450" eaLnBrk="0" hangingPunct="0">
                  <a:lnSpc>
                    <a:spcPct val="90000"/>
                  </a:lnSpc>
                </a:pPr>
                <a:t>12</a:t>
              </a:fld>
              <a:r>
                <a:rPr lang="en-US" sz="1000" b="0">
                  <a:solidFill>
                    <a:schemeClr val="bg1"/>
                  </a:solidFill>
                  <a:ea typeface="Rod"/>
                  <a:cs typeface="Rod"/>
                </a:rPr>
                <a:t>	 </a:t>
              </a:r>
              <a:r>
                <a:rPr lang="en-US" sz="1200">
                  <a:solidFill>
                    <a:schemeClr val="bg1"/>
                  </a:solidFill>
                  <a:ea typeface="Rod"/>
                  <a:cs typeface="Rod"/>
                </a:rPr>
                <a:t>BER BSSD</a:t>
              </a:r>
            </a:p>
          </p:txBody>
        </p:sp>
        <p:sp>
          <p:nvSpPr>
            <p:cNvPr id="3" name="Rectangle 7"/>
            <p:cNvSpPr/>
            <p:nvPr/>
          </p:nvSpPr>
          <p:spPr bwMode="auto">
            <a:xfrm>
              <a:off x="1486" y="4147"/>
              <a:ext cx="4274" cy="144"/>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7" name="Rectangle 235"/>
            <p:cNvSpPr>
              <a:spLocks noChangeArrowheads="1"/>
            </p:cNvSpPr>
            <p:nvPr/>
          </p:nvSpPr>
          <p:spPr bwMode="auto">
            <a:xfrm>
              <a:off x="1584" y="4150"/>
              <a:ext cx="4135" cy="141"/>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dirty="0">
                  <a:solidFill>
                    <a:schemeClr val="bg1"/>
                  </a:solidFill>
                  <a:latin typeface="Arial" charset="0"/>
                  <a:ea typeface="Rod"/>
                  <a:cs typeface="Rod"/>
                </a:rPr>
                <a:t>Department of Energy  •  Office of Science  •  Biological and Environmental Research</a:t>
              </a:r>
            </a:p>
          </p:txBody>
        </p:sp>
      </p:grpSp>
      <p:grpSp>
        <p:nvGrpSpPr>
          <p:cNvPr id="8" name="Group 25"/>
          <p:cNvGrpSpPr/>
          <p:nvPr/>
        </p:nvGrpSpPr>
        <p:grpSpPr>
          <a:xfrm>
            <a:off x="0" y="6629401"/>
            <a:ext cx="9145588" cy="233362"/>
            <a:chOff x="0" y="6629401"/>
            <a:chExt cx="9145588" cy="233362"/>
          </a:xfrm>
        </p:grpSpPr>
        <p:sp>
          <p:nvSpPr>
            <p:cNvPr id="27" name="Rectangle 26"/>
            <p:cNvSpPr/>
            <p:nvPr/>
          </p:nvSpPr>
          <p:spPr bwMode="auto">
            <a:xfrm>
              <a:off x="2360613" y="6634163"/>
              <a:ext cx="678497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28" name="Rectangle 27"/>
            <p:cNvSpPr/>
            <p:nvPr/>
          </p:nvSpPr>
          <p:spPr bwMode="auto">
            <a:xfrm>
              <a:off x="0" y="6634163"/>
              <a:ext cx="233362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29"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30" name="Rectangle 235"/>
            <p:cNvSpPr>
              <a:spLocks noChangeArrowheads="1"/>
            </p:cNvSpPr>
            <p:nvPr/>
          </p:nvSpPr>
          <p:spPr bwMode="auto">
            <a:xfrm>
              <a:off x="117474" y="6629401"/>
              <a:ext cx="2016125" cy="228600"/>
            </a:xfrm>
            <a:prstGeom prst="rect">
              <a:avLst/>
            </a:prstGeom>
            <a:noFill/>
            <a:ln w="9525" algn="ctr">
              <a:noFill/>
              <a:miter lim="800000"/>
              <a:headEnd/>
              <a:tailEnd/>
            </a:ln>
            <a:effectLst/>
          </p:spPr>
          <p:txBody>
            <a:bodyPr/>
            <a:lstStyle/>
            <a:p>
              <a:pPr marL="171450" indent="-171450" eaLnBrk="0" hangingPunct="0">
                <a:lnSpc>
                  <a:spcPct val="90000"/>
                </a:lnSpc>
                <a:defRPr/>
              </a:pPr>
              <a:fld id="{797398DD-3765-4CAF-A947-70115095717E}" type="slidenum">
                <a:rPr lang="en-US" sz="1000" smtClean="0">
                  <a:solidFill>
                    <a:schemeClr val="bg1"/>
                  </a:solidFill>
                  <a:ea typeface="Rod"/>
                  <a:cs typeface="Rod"/>
                </a:rPr>
                <a:pPr marL="171450" indent="-171450" eaLnBrk="0" hangingPunct="0">
                  <a:lnSpc>
                    <a:spcPct val="90000"/>
                  </a:lnSpc>
                  <a:defRPr/>
                </a:pPr>
                <a:t>12</a:t>
              </a:fld>
              <a:r>
                <a:rPr lang="en-US" sz="1000" dirty="0" smtClean="0">
                  <a:solidFill>
                    <a:schemeClr val="bg1"/>
                  </a:solidFill>
                  <a:ea typeface="Rod"/>
                  <a:cs typeface="Rod"/>
                </a:rPr>
                <a:t> </a:t>
              </a:r>
              <a:r>
                <a:rPr lang="en-US" sz="1200" dirty="0" smtClean="0">
                  <a:solidFill>
                    <a:schemeClr val="bg1"/>
                  </a:solidFill>
                  <a:ea typeface="Rod"/>
                  <a:cs typeface="Rod"/>
                </a:rPr>
                <a:t>BERAC</a:t>
              </a:r>
              <a:endParaRPr lang="en-US" sz="1200" b="1" dirty="0">
                <a:solidFill>
                  <a:schemeClr val="bg1"/>
                </a:solidFill>
                <a:ea typeface="Rod"/>
                <a:cs typeface="Rod"/>
              </a:endParaRPr>
            </a:p>
          </p:txBody>
        </p:sp>
      </p:grpSp>
      <p:sp>
        <p:nvSpPr>
          <p:cNvPr id="19" name="TextBox 18"/>
          <p:cNvSpPr txBox="1"/>
          <p:nvPr/>
        </p:nvSpPr>
        <p:spPr>
          <a:xfrm>
            <a:off x="914400" y="381000"/>
            <a:ext cx="6934200" cy="553998"/>
          </a:xfrm>
          <a:prstGeom prst="rect">
            <a:avLst/>
          </a:prstGeom>
          <a:noFill/>
        </p:spPr>
        <p:txBody>
          <a:bodyPr wrap="square" rtlCol="0">
            <a:spAutoFit/>
          </a:bodyPr>
          <a:lstStyle/>
          <a:p>
            <a:pPr algn="ctr"/>
            <a:r>
              <a:rPr lang="en-US" sz="3000" dirty="0" smtClean="0">
                <a:solidFill>
                  <a:schemeClr val="accent2"/>
                </a:solidFill>
              </a:rPr>
              <a:t>Workshop Report</a:t>
            </a:r>
            <a:endParaRPr lang="en-US" sz="3000" dirty="0">
              <a:solidFill>
                <a:schemeClr val="accent2"/>
              </a:solidFill>
            </a:endParaRPr>
          </a:p>
        </p:txBody>
      </p:sp>
      <p:sp>
        <p:nvSpPr>
          <p:cNvPr id="20" name="TextBox 19"/>
          <p:cNvSpPr txBox="1"/>
          <p:nvPr/>
        </p:nvSpPr>
        <p:spPr>
          <a:xfrm>
            <a:off x="304800" y="1219200"/>
            <a:ext cx="4876800" cy="3693319"/>
          </a:xfrm>
          <a:prstGeom prst="rect">
            <a:avLst/>
          </a:prstGeom>
          <a:noFill/>
        </p:spPr>
        <p:txBody>
          <a:bodyPr wrap="square" rtlCol="0">
            <a:spAutoFit/>
          </a:bodyPr>
          <a:lstStyle/>
          <a:p>
            <a:pPr marL="342900" indent="-342900">
              <a:spcBef>
                <a:spcPts val="0"/>
              </a:spcBef>
              <a:spcAft>
                <a:spcPts val="0"/>
              </a:spcAft>
              <a:buFontTx/>
              <a:buChar char="•"/>
            </a:pPr>
            <a:r>
              <a:rPr lang="en-US" sz="2400" dirty="0" smtClean="0">
                <a:solidFill>
                  <a:srgbClr val="002060"/>
                </a:solidFill>
                <a:latin typeface="+mn-lt"/>
              </a:rPr>
              <a:t>CESD program managers drafted the report</a:t>
            </a:r>
          </a:p>
          <a:p>
            <a:pPr marL="342900" indent="-342900">
              <a:spcBef>
                <a:spcPts val="0"/>
              </a:spcBef>
              <a:spcAft>
                <a:spcPts val="0"/>
              </a:spcAft>
              <a:buFontTx/>
              <a:buChar char="•"/>
            </a:pPr>
            <a:r>
              <a:rPr lang="en-US" sz="2400" dirty="0" smtClean="0">
                <a:solidFill>
                  <a:srgbClr val="002060"/>
                </a:solidFill>
                <a:latin typeface="+mn-lt"/>
              </a:rPr>
              <a:t>Participants reviewed the draft for accuracy</a:t>
            </a:r>
          </a:p>
          <a:p>
            <a:pPr marL="342900" indent="-342900">
              <a:spcBef>
                <a:spcPts val="0"/>
              </a:spcBef>
              <a:spcAft>
                <a:spcPts val="0"/>
              </a:spcAft>
              <a:buFontTx/>
              <a:buChar char="•"/>
            </a:pPr>
            <a:r>
              <a:rPr lang="en-US" sz="2400" dirty="0" smtClean="0">
                <a:solidFill>
                  <a:srgbClr val="002060"/>
                </a:solidFill>
                <a:latin typeface="+mn-lt"/>
              </a:rPr>
              <a:t>The report on the findings of the workshop is now available on the web, and CESD will publish in hardcopy.</a:t>
            </a:r>
          </a:p>
          <a:p>
            <a:endParaRPr lang="en-US" dirty="0"/>
          </a:p>
        </p:txBody>
      </p:sp>
      <p:pic>
        <p:nvPicPr>
          <p:cNvPr id="21" name="Picture 20" descr="GOAmazon2014_covermedium.jpg"/>
          <p:cNvPicPr>
            <a:picLocks noChangeAspect="1"/>
          </p:cNvPicPr>
          <p:nvPr/>
        </p:nvPicPr>
        <p:blipFill>
          <a:blip r:embed="rId3" cstate="print"/>
          <a:stretch>
            <a:fillRect/>
          </a:stretch>
        </p:blipFill>
        <p:spPr>
          <a:xfrm rot="566649">
            <a:off x="5210426" y="1541007"/>
            <a:ext cx="3352430" cy="4343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8"/>
          <p:cNvSpPr>
            <a:spLocks noGrp="1"/>
          </p:cNvSpPr>
          <p:nvPr>
            <p:ph type="title"/>
          </p:nvPr>
        </p:nvSpPr>
        <p:spPr>
          <a:xfrm>
            <a:off x="2585258" y="160375"/>
            <a:ext cx="6347571" cy="484748"/>
          </a:xfrm>
        </p:spPr>
        <p:txBody>
          <a:bodyPr>
            <a:noAutofit/>
          </a:bodyPr>
          <a:lstStyle/>
          <a:p>
            <a:r>
              <a:rPr lang="en-US" sz="3000" dirty="0" smtClean="0">
                <a:solidFill>
                  <a:schemeClr val="accent2"/>
                </a:solidFill>
              </a:rPr>
              <a:t>Interagency Coordination</a:t>
            </a:r>
          </a:p>
        </p:txBody>
      </p:sp>
      <p:sp>
        <p:nvSpPr>
          <p:cNvPr id="97282" name="Content Placeholder 9"/>
          <p:cNvSpPr>
            <a:spLocks noGrp="1"/>
          </p:cNvSpPr>
          <p:nvPr>
            <p:ph idx="1"/>
          </p:nvPr>
        </p:nvSpPr>
        <p:spPr>
          <a:xfrm>
            <a:off x="2585258" y="932101"/>
            <a:ext cx="6406341" cy="5453801"/>
          </a:xfrm>
        </p:spPr>
        <p:txBody>
          <a:bodyPr>
            <a:normAutofit fontScale="85000" lnSpcReduction="20000"/>
          </a:bodyPr>
          <a:lstStyle/>
          <a:p>
            <a:pPr marL="0" indent="0">
              <a:spcBef>
                <a:spcPts val="2000"/>
              </a:spcBef>
              <a:buNone/>
            </a:pPr>
            <a:r>
              <a:rPr lang="en-US" sz="2700" dirty="0" smtClean="0">
                <a:solidFill>
                  <a:schemeClr val="accent2"/>
                </a:solidFill>
              </a:rPr>
              <a:t>May 2 BER met with program managers from the National Science Foundation (NSF), National Oceanic and Atmospheric Administration (NOAA), and National Aeronautics and Space Administration (NASA) to inform these agencies and seek collaborations.</a:t>
            </a:r>
          </a:p>
          <a:p>
            <a:pPr marL="231775" indent="-231775">
              <a:spcBef>
                <a:spcPts val="2000"/>
              </a:spcBef>
            </a:pPr>
            <a:r>
              <a:rPr lang="en-US" sz="2700" dirty="0" smtClean="0">
                <a:solidFill>
                  <a:schemeClr val="accent2"/>
                </a:solidFill>
              </a:rPr>
              <a:t>Scientists will submit a proposal to NSF requesting the deployment of their </a:t>
            </a:r>
            <a:r>
              <a:rPr lang="en-US" sz="2800" i="1" dirty="0" smtClean="0">
                <a:solidFill>
                  <a:schemeClr val="accent2"/>
                </a:solidFill>
              </a:rPr>
              <a:t>S</a:t>
            </a:r>
            <a:r>
              <a:rPr lang="en-US" sz="2800" dirty="0" smtClean="0">
                <a:solidFill>
                  <a:schemeClr val="accent2"/>
                </a:solidFill>
              </a:rPr>
              <a:t>-</a:t>
            </a:r>
            <a:r>
              <a:rPr lang="en-US" sz="2800" i="1" dirty="0" err="1" smtClean="0">
                <a:solidFill>
                  <a:schemeClr val="accent2"/>
                </a:solidFill>
              </a:rPr>
              <a:t>Pol</a:t>
            </a:r>
            <a:r>
              <a:rPr lang="en-US" sz="2800" i="1" dirty="0" smtClean="0">
                <a:solidFill>
                  <a:schemeClr val="accent2"/>
                </a:solidFill>
              </a:rPr>
              <a:t> radar</a:t>
            </a:r>
            <a:r>
              <a:rPr lang="en-US" sz="2800" dirty="0" smtClean="0">
                <a:solidFill>
                  <a:schemeClr val="accent2"/>
                </a:solidFill>
              </a:rPr>
              <a:t> </a:t>
            </a:r>
          </a:p>
          <a:p>
            <a:pPr marL="231775" indent="-231775">
              <a:spcBef>
                <a:spcPts val="2000"/>
              </a:spcBef>
            </a:pPr>
            <a:r>
              <a:rPr lang="en-US" sz="2800" dirty="0" smtClean="0">
                <a:solidFill>
                  <a:schemeClr val="accent2"/>
                </a:solidFill>
              </a:rPr>
              <a:t>NSF will accept proposals from scientists to conduct research using the data</a:t>
            </a:r>
          </a:p>
          <a:p>
            <a:pPr marL="231775" indent="-231775">
              <a:spcBef>
                <a:spcPts val="2000"/>
              </a:spcBef>
            </a:pPr>
            <a:r>
              <a:rPr lang="en-US" sz="2800" dirty="0" smtClean="0">
                <a:solidFill>
                  <a:schemeClr val="accent2"/>
                </a:solidFill>
              </a:rPr>
              <a:t>NASA has entertained discussions with </a:t>
            </a:r>
            <a:r>
              <a:rPr lang="en-US" sz="2800" dirty="0" err="1" smtClean="0">
                <a:solidFill>
                  <a:schemeClr val="accent2"/>
                </a:solidFill>
              </a:rPr>
              <a:t>Pis</a:t>
            </a:r>
            <a:r>
              <a:rPr lang="en-US" sz="2800" dirty="0" smtClean="0">
                <a:solidFill>
                  <a:schemeClr val="accent2"/>
                </a:solidFill>
              </a:rPr>
              <a:t> concerning NASA support</a:t>
            </a:r>
          </a:p>
          <a:p>
            <a:pPr marL="231775" indent="-231775">
              <a:spcBef>
                <a:spcPts val="2000"/>
              </a:spcBef>
            </a:pPr>
            <a:r>
              <a:rPr lang="en-US" sz="2800" dirty="0" smtClean="0">
                <a:solidFill>
                  <a:schemeClr val="accent2"/>
                </a:solidFill>
              </a:rPr>
              <a:t>Discussions with NOAA are ongoing</a:t>
            </a:r>
            <a:endParaRPr lang="en-US" sz="2700" dirty="0" smtClean="0">
              <a:solidFill>
                <a:schemeClr val="accent2"/>
              </a:solidFill>
            </a:endParaRPr>
          </a:p>
        </p:txBody>
      </p:sp>
      <p:grpSp>
        <p:nvGrpSpPr>
          <p:cNvPr id="6" name="Group 25"/>
          <p:cNvGrpSpPr/>
          <p:nvPr/>
        </p:nvGrpSpPr>
        <p:grpSpPr>
          <a:xfrm>
            <a:off x="0" y="6629401"/>
            <a:ext cx="9145588" cy="233362"/>
            <a:chOff x="0" y="6629401"/>
            <a:chExt cx="9145588" cy="233362"/>
          </a:xfrm>
        </p:grpSpPr>
        <p:sp>
          <p:nvSpPr>
            <p:cNvPr id="9" name="Rectangle 8"/>
            <p:cNvSpPr/>
            <p:nvPr/>
          </p:nvSpPr>
          <p:spPr bwMode="auto">
            <a:xfrm>
              <a:off x="2360613" y="6634163"/>
              <a:ext cx="678497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10" name="Rectangle 9"/>
            <p:cNvSpPr/>
            <p:nvPr/>
          </p:nvSpPr>
          <p:spPr bwMode="auto">
            <a:xfrm>
              <a:off x="0" y="6634163"/>
              <a:ext cx="233362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11"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12" name="Rectangle 235"/>
            <p:cNvSpPr>
              <a:spLocks noChangeArrowheads="1"/>
            </p:cNvSpPr>
            <p:nvPr/>
          </p:nvSpPr>
          <p:spPr bwMode="auto">
            <a:xfrm>
              <a:off x="117474" y="6629401"/>
              <a:ext cx="2016125" cy="228600"/>
            </a:xfrm>
            <a:prstGeom prst="rect">
              <a:avLst/>
            </a:prstGeom>
            <a:noFill/>
            <a:ln w="9525" algn="ctr">
              <a:noFill/>
              <a:miter lim="800000"/>
              <a:headEnd/>
              <a:tailEnd/>
            </a:ln>
            <a:effectLst/>
          </p:spPr>
          <p:txBody>
            <a:bodyPr/>
            <a:lstStyle/>
            <a:p>
              <a:pPr marL="171450" indent="-171450" eaLnBrk="0" hangingPunct="0">
                <a:lnSpc>
                  <a:spcPct val="90000"/>
                </a:lnSpc>
                <a:defRPr/>
              </a:pPr>
              <a:fld id="{797398DD-3765-4CAF-A947-70115095717E}" type="slidenum">
                <a:rPr lang="en-US" sz="1000" smtClean="0">
                  <a:solidFill>
                    <a:schemeClr val="bg1"/>
                  </a:solidFill>
                  <a:ea typeface="Rod"/>
                  <a:cs typeface="Rod"/>
                </a:rPr>
                <a:pPr marL="171450" indent="-171450" eaLnBrk="0" hangingPunct="0">
                  <a:lnSpc>
                    <a:spcPct val="90000"/>
                  </a:lnSpc>
                  <a:defRPr/>
                </a:pPr>
                <a:t>13</a:t>
              </a:fld>
              <a:r>
                <a:rPr lang="en-US" sz="1000" dirty="0" smtClean="0">
                  <a:solidFill>
                    <a:schemeClr val="bg1"/>
                  </a:solidFill>
                  <a:ea typeface="Rod"/>
                  <a:cs typeface="Rod"/>
                </a:rPr>
                <a:t> </a:t>
              </a:r>
              <a:r>
                <a:rPr lang="en-US" sz="1200" dirty="0" smtClean="0">
                  <a:solidFill>
                    <a:schemeClr val="bg1"/>
                  </a:solidFill>
                  <a:ea typeface="Rod"/>
                  <a:cs typeface="Rod"/>
                </a:rPr>
                <a:t>BERAC</a:t>
              </a:r>
              <a:endParaRPr lang="en-US" sz="1200" b="1" dirty="0">
                <a:solidFill>
                  <a:schemeClr val="bg1"/>
                </a:solidFill>
                <a:ea typeface="Rod"/>
                <a:cs typeface="Rod"/>
              </a:endParaRPr>
            </a:p>
          </p:txBody>
        </p:sp>
      </p:grpSp>
      <p:pic>
        <p:nvPicPr>
          <p:cNvPr id="7170" name="Picture 2" descr="C:\Users\d3k682\Desktop\GoAmazon\goamazon\Photos\feathers.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4976" r="11560"/>
          <a:stretch/>
        </p:blipFill>
        <p:spPr bwMode="auto">
          <a:xfrm>
            <a:off x="7129" y="-1"/>
            <a:ext cx="2355071" cy="66294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8"/>
          <p:cNvSpPr>
            <a:spLocks noGrp="1"/>
          </p:cNvSpPr>
          <p:nvPr>
            <p:ph type="title"/>
          </p:nvPr>
        </p:nvSpPr>
        <p:spPr>
          <a:xfrm>
            <a:off x="157130" y="160375"/>
            <a:ext cx="8775700" cy="484748"/>
          </a:xfrm>
        </p:spPr>
        <p:txBody>
          <a:bodyPr>
            <a:noAutofit/>
          </a:bodyPr>
          <a:lstStyle/>
          <a:p>
            <a:r>
              <a:rPr lang="en-US" sz="3000" dirty="0" smtClean="0">
                <a:solidFill>
                  <a:schemeClr val="accent2"/>
                </a:solidFill>
              </a:rPr>
              <a:t>International Participation</a:t>
            </a:r>
          </a:p>
        </p:txBody>
      </p:sp>
      <p:sp>
        <p:nvSpPr>
          <p:cNvPr id="97282" name="Content Placeholder 9"/>
          <p:cNvSpPr>
            <a:spLocks noGrp="1"/>
          </p:cNvSpPr>
          <p:nvPr>
            <p:ph idx="1"/>
          </p:nvPr>
        </p:nvSpPr>
        <p:spPr>
          <a:xfrm>
            <a:off x="272756" y="932101"/>
            <a:ext cx="8718844" cy="5453801"/>
          </a:xfrm>
        </p:spPr>
        <p:txBody>
          <a:bodyPr>
            <a:noAutofit/>
          </a:bodyPr>
          <a:lstStyle/>
          <a:p>
            <a:pPr marL="0" indent="0">
              <a:spcBef>
                <a:spcPts val="2000"/>
              </a:spcBef>
              <a:buNone/>
            </a:pPr>
            <a:r>
              <a:rPr lang="en-US" sz="2000" dirty="0" smtClean="0">
                <a:solidFill>
                  <a:schemeClr val="accent2"/>
                </a:solidFill>
              </a:rPr>
              <a:t>The Brazilians have been active partners in this endeavor and will provide the following:</a:t>
            </a:r>
          </a:p>
          <a:p>
            <a:pPr marL="279400" indent="-279400">
              <a:buFont typeface="Arial" pitchFamily="34" charset="0"/>
              <a:buChar char="•"/>
            </a:pPr>
            <a:r>
              <a:rPr lang="en-US" sz="2000" dirty="0" smtClean="0">
                <a:solidFill>
                  <a:schemeClr val="accent2"/>
                </a:solidFill>
              </a:rPr>
              <a:t>Brazil will provide aerial measurements by the twin </a:t>
            </a:r>
            <a:r>
              <a:rPr lang="pt-BR" sz="2000" dirty="0" smtClean="0">
                <a:solidFill>
                  <a:schemeClr val="accent2"/>
                </a:solidFill>
              </a:rPr>
              <a:t>engine turboprop Embraer Bandeirante EMB-110B1</a:t>
            </a:r>
            <a:endParaRPr lang="en-US" sz="2000" dirty="0" smtClean="0">
              <a:solidFill>
                <a:schemeClr val="accent2"/>
              </a:solidFill>
            </a:endParaRPr>
          </a:p>
          <a:p>
            <a:pPr marL="279400" indent="-279400">
              <a:buFont typeface="Arial" pitchFamily="34" charset="0"/>
              <a:buChar char="•"/>
            </a:pPr>
            <a:r>
              <a:rPr lang="en-US" sz="2000" dirty="0" smtClean="0">
                <a:solidFill>
                  <a:schemeClr val="accent2"/>
                </a:solidFill>
              </a:rPr>
              <a:t>Existing Brazilian flux tower (K34) data will be used</a:t>
            </a:r>
          </a:p>
          <a:p>
            <a:r>
              <a:rPr lang="en-US" sz="2000" b="1" dirty="0" smtClean="0">
                <a:solidFill>
                  <a:schemeClr val="accent2"/>
                </a:solidFill>
              </a:rPr>
              <a:t>CHUVA Measurements</a:t>
            </a:r>
          </a:p>
          <a:p>
            <a:pPr lvl="1"/>
            <a:r>
              <a:rPr lang="en-US" sz="2000" b="1" dirty="0" smtClean="0">
                <a:solidFill>
                  <a:schemeClr val="accent2"/>
                </a:solidFill>
              </a:rPr>
              <a:t>Several instruments from the K34 Tower Area</a:t>
            </a:r>
          </a:p>
          <a:p>
            <a:pPr lvl="1"/>
            <a:r>
              <a:rPr lang="en-US" sz="2000" dirty="0" smtClean="0">
                <a:solidFill>
                  <a:schemeClr val="accent2"/>
                </a:solidFill>
              </a:rPr>
              <a:t>Two additional </a:t>
            </a:r>
            <a:r>
              <a:rPr lang="en-US" sz="2000" dirty="0" err="1" smtClean="0">
                <a:solidFill>
                  <a:schemeClr val="accent2"/>
                </a:solidFill>
              </a:rPr>
              <a:t>radiosonde</a:t>
            </a:r>
            <a:r>
              <a:rPr lang="en-US" sz="2000" dirty="0" smtClean="0">
                <a:solidFill>
                  <a:schemeClr val="accent2"/>
                </a:solidFill>
              </a:rPr>
              <a:t> systems to be implemented to form a triangle with the AMF site. </a:t>
            </a:r>
          </a:p>
          <a:p>
            <a:r>
              <a:rPr lang="en-US" sz="2000" b="1" dirty="0" smtClean="0">
                <a:solidFill>
                  <a:schemeClr val="accent2"/>
                </a:solidFill>
              </a:rPr>
              <a:t>Center for Weather Forecasting and Climate Studies (CPTEC) Model Contributions</a:t>
            </a:r>
          </a:p>
          <a:p>
            <a:pPr lvl="1"/>
            <a:r>
              <a:rPr lang="en-US" sz="2000" dirty="0" smtClean="0">
                <a:solidFill>
                  <a:schemeClr val="accent2"/>
                </a:solidFill>
              </a:rPr>
              <a:t>Operational mode (twice a day) results from a GCM (45 by 45 km) and the </a:t>
            </a:r>
            <a:r>
              <a:rPr lang="en-US" sz="2000" dirty="0" err="1" smtClean="0">
                <a:solidFill>
                  <a:schemeClr val="accent2"/>
                </a:solidFill>
              </a:rPr>
              <a:t>mesoscale</a:t>
            </a:r>
            <a:r>
              <a:rPr lang="en-US" sz="2000" dirty="0" smtClean="0">
                <a:solidFill>
                  <a:schemeClr val="accent2"/>
                </a:solidFill>
              </a:rPr>
              <a:t> model ETA (20 by 20 km) will be available for the experiment.</a:t>
            </a:r>
          </a:p>
          <a:p>
            <a:pPr lvl="1"/>
            <a:r>
              <a:rPr lang="en-US" sz="2000" dirty="0" smtClean="0">
                <a:solidFill>
                  <a:schemeClr val="accent2"/>
                </a:solidFill>
              </a:rPr>
              <a:t>Results from very detailed resolution (1 by 1 km) model (BRAM) centered at the AMF site</a:t>
            </a:r>
            <a:endParaRPr lang="en-US" sz="2000" i="1" dirty="0" smtClean="0">
              <a:solidFill>
                <a:schemeClr val="accent2"/>
              </a:solidFill>
            </a:endParaRPr>
          </a:p>
        </p:txBody>
      </p:sp>
      <p:grpSp>
        <p:nvGrpSpPr>
          <p:cNvPr id="2" name="Group 25"/>
          <p:cNvGrpSpPr/>
          <p:nvPr/>
        </p:nvGrpSpPr>
        <p:grpSpPr>
          <a:xfrm>
            <a:off x="0" y="6629401"/>
            <a:ext cx="9145588" cy="233362"/>
            <a:chOff x="0" y="6629401"/>
            <a:chExt cx="9145588" cy="233362"/>
          </a:xfrm>
        </p:grpSpPr>
        <p:sp>
          <p:nvSpPr>
            <p:cNvPr id="9" name="Rectangle 8"/>
            <p:cNvSpPr/>
            <p:nvPr/>
          </p:nvSpPr>
          <p:spPr bwMode="auto">
            <a:xfrm>
              <a:off x="2360613" y="6634163"/>
              <a:ext cx="678497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10" name="Rectangle 9"/>
            <p:cNvSpPr/>
            <p:nvPr/>
          </p:nvSpPr>
          <p:spPr bwMode="auto">
            <a:xfrm>
              <a:off x="0" y="6634163"/>
              <a:ext cx="233362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11"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12" name="Rectangle 235"/>
            <p:cNvSpPr>
              <a:spLocks noChangeArrowheads="1"/>
            </p:cNvSpPr>
            <p:nvPr/>
          </p:nvSpPr>
          <p:spPr bwMode="auto">
            <a:xfrm>
              <a:off x="117474" y="6629401"/>
              <a:ext cx="2016125" cy="228600"/>
            </a:xfrm>
            <a:prstGeom prst="rect">
              <a:avLst/>
            </a:prstGeom>
            <a:noFill/>
            <a:ln w="9525" algn="ctr">
              <a:noFill/>
              <a:miter lim="800000"/>
              <a:headEnd/>
              <a:tailEnd/>
            </a:ln>
            <a:effectLst/>
          </p:spPr>
          <p:txBody>
            <a:bodyPr/>
            <a:lstStyle/>
            <a:p>
              <a:pPr marL="171450" indent="-171450" eaLnBrk="0" hangingPunct="0">
                <a:lnSpc>
                  <a:spcPct val="90000"/>
                </a:lnSpc>
                <a:defRPr/>
              </a:pPr>
              <a:fld id="{797398DD-3765-4CAF-A947-70115095717E}" type="slidenum">
                <a:rPr lang="en-US" sz="1000" smtClean="0">
                  <a:solidFill>
                    <a:schemeClr val="bg1"/>
                  </a:solidFill>
                  <a:ea typeface="Rod"/>
                  <a:cs typeface="Rod"/>
                </a:rPr>
                <a:pPr marL="171450" indent="-171450" eaLnBrk="0" hangingPunct="0">
                  <a:lnSpc>
                    <a:spcPct val="90000"/>
                  </a:lnSpc>
                  <a:defRPr/>
                </a:pPr>
                <a:t>14</a:t>
              </a:fld>
              <a:r>
                <a:rPr lang="en-US" sz="1000" dirty="0" smtClean="0">
                  <a:solidFill>
                    <a:schemeClr val="bg1"/>
                  </a:solidFill>
                  <a:ea typeface="Rod"/>
                  <a:cs typeface="Rod"/>
                </a:rPr>
                <a:t> </a:t>
              </a:r>
              <a:r>
                <a:rPr lang="en-US" sz="1200" dirty="0" smtClean="0">
                  <a:solidFill>
                    <a:schemeClr val="bg1"/>
                  </a:solidFill>
                  <a:ea typeface="Rod"/>
                  <a:cs typeface="Rod"/>
                </a:rPr>
                <a:t>BERAC</a:t>
              </a:r>
              <a:endParaRPr lang="en-US" sz="1200" b="1" dirty="0">
                <a:solidFill>
                  <a:schemeClr val="bg1"/>
                </a:solidFill>
                <a:ea typeface="Rod"/>
                <a:cs typeface="Rod"/>
              </a:endParaRP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8"/>
          <p:cNvSpPr>
            <a:spLocks noGrp="1"/>
          </p:cNvSpPr>
          <p:nvPr>
            <p:ph type="title"/>
          </p:nvPr>
        </p:nvSpPr>
        <p:spPr>
          <a:xfrm>
            <a:off x="157130" y="160375"/>
            <a:ext cx="8775700" cy="484748"/>
          </a:xfrm>
        </p:spPr>
        <p:txBody>
          <a:bodyPr>
            <a:noAutofit/>
          </a:bodyPr>
          <a:lstStyle/>
          <a:p>
            <a:r>
              <a:rPr lang="en-US" sz="3000" dirty="0" smtClean="0">
                <a:solidFill>
                  <a:schemeClr val="accent2"/>
                </a:solidFill>
              </a:rPr>
              <a:t>International Participation</a:t>
            </a:r>
          </a:p>
        </p:txBody>
      </p:sp>
      <p:sp>
        <p:nvSpPr>
          <p:cNvPr id="97282" name="Content Placeholder 9"/>
          <p:cNvSpPr>
            <a:spLocks noGrp="1"/>
          </p:cNvSpPr>
          <p:nvPr>
            <p:ph idx="1"/>
          </p:nvPr>
        </p:nvSpPr>
        <p:spPr>
          <a:xfrm>
            <a:off x="272756" y="932101"/>
            <a:ext cx="8718844" cy="5453801"/>
          </a:xfrm>
        </p:spPr>
        <p:txBody>
          <a:bodyPr>
            <a:normAutofit/>
          </a:bodyPr>
          <a:lstStyle/>
          <a:p>
            <a:pPr marL="0" indent="0">
              <a:spcBef>
                <a:spcPts val="2000"/>
              </a:spcBef>
              <a:buNone/>
            </a:pPr>
            <a:r>
              <a:rPr lang="en-US" sz="2800" dirty="0" smtClean="0">
                <a:solidFill>
                  <a:schemeClr val="accent2"/>
                </a:solidFill>
              </a:rPr>
              <a:t>The German PI, Meinrat Andreae, for the tall tower is very enthusiastic about our future partnership</a:t>
            </a:r>
          </a:p>
          <a:p>
            <a:pPr marL="0" indent="0">
              <a:spcBef>
                <a:spcPts val="2000"/>
              </a:spcBef>
              <a:buNone/>
            </a:pPr>
            <a:r>
              <a:rPr lang="en-US" sz="2800" dirty="0" smtClean="0">
                <a:solidFill>
                  <a:schemeClr val="accent2"/>
                </a:solidFill>
              </a:rPr>
              <a:t>Bjorn Stevens (Max Planck Institute for Meteorology)</a:t>
            </a:r>
            <a:r>
              <a:rPr lang="en-US" sz="2800" dirty="0" smtClean="0"/>
              <a:t>, </a:t>
            </a:r>
            <a:r>
              <a:rPr lang="en-US" sz="2800" dirty="0" smtClean="0">
                <a:solidFill>
                  <a:schemeClr val="accent2"/>
                </a:solidFill>
              </a:rPr>
              <a:t>who participated in the workshop, is planning to propose that Max Planck establish a site that would complement BER </a:t>
            </a:r>
            <a:r>
              <a:rPr lang="en-US" sz="2800" smtClean="0">
                <a:solidFill>
                  <a:schemeClr val="accent2"/>
                </a:solidFill>
              </a:rPr>
              <a:t>and Brazilian measurements</a:t>
            </a:r>
            <a:r>
              <a:rPr lang="en-US" sz="2800" dirty="0" smtClean="0">
                <a:solidFill>
                  <a:schemeClr val="accent2"/>
                </a:solidFill>
              </a:rPr>
              <a:t>.</a:t>
            </a:r>
            <a:endParaRPr lang="en-US" sz="2800" i="1" dirty="0" smtClean="0">
              <a:solidFill>
                <a:schemeClr val="accent2"/>
              </a:solidFill>
            </a:endParaRPr>
          </a:p>
        </p:txBody>
      </p:sp>
      <p:grpSp>
        <p:nvGrpSpPr>
          <p:cNvPr id="2" name="Group 25"/>
          <p:cNvGrpSpPr/>
          <p:nvPr/>
        </p:nvGrpSpPr>
        <p:grpSpPr>
          <a:xfrm>
            <a:off x="0" y="6629401"/>
            <a:ext cx="9145588" cy="233362"/>
            <a:chOff x="0" y="6629401"/>
            <a:chExt cx="9145588" cy="233362"/>
          </a:xfrm>
        </p:grpSpPr>
        <p:sp>
          <p:nvSpPr>
            <p:cNvPr id="9" name="Rectangle 8"/>
            <p:cNvSpPr/>
            <p:nvPr/>
          </p:nvSpPr>
          <p:spPr bwMode="auto">
            <a:xfrm>
              <a:off x="2360613" y="6634163"/>
              <a:ext cx="678497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10" name="Rectangle 9"/>
            <p:cNvSpPr/>
            <p:nvPr/>
          </p:nvSpPr>
          <p:spPr bwMode="auto">
            <a:xfrm>
              <a:off x="0" y="6634163"/>
              <a:ext cx="233362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11"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12" name="Rectangle 235"/>
            <p:cNvSpPr>
              <a:spLocks noChangeArrowheads="1"/>
            </p:cNvSpPr>
            <p:nvPr/>
          </p:nvSpPr>
          <p:spPr bwMode="auto">
            <a:xfrm>
              <a:off x="117474" y="6629401"/>
              <a:ext cx="2016125" cy="228600"/>
            </a:xfrm>
            <a:prstGeom prst="rect">
              <a:avLst/>
            </a:prstGeom>
            <a:noFill/>
            <a:ln w="9525" algn="ctr">
              <a:noFill/>
              <a:miter lim="800000"/>
              <a:headEnd/>
              <a:tailEnd/>
            </a:ln>
            <a:effectLst/>
          </p:spPr>
          <p:txBody>
            <a:bodyPr/>
            <a:lstStyle/>
            <a:p>
              <a:pPr marL="171450" indent="-171450" eaLnBrk="0" hangingPunct="0">
                <a:lnSpc>
                  <a:spcPct val="90000"/>
                </a:lnSpc>
                <a:defRPr/>
              </a:pPr>
              <a:fld id="{797398DD-3765-4CAF-A947-70115095717E}" type="slidenum">
                <a:rPr lang="en-US" sz="1000" smtClean="0">
                  <a:solidFill>
                    <a:schemeClr val="bg1"/>
                  </a:solidFill>
                  <a:ea typeface="Rod"/>
                  <a:cs typeface="Rod"/>
                </a:rPr>
                <a:pPr marL="171450" indent="-171450" eaLnBrk="0" hangingPunct="0">
                  <a:lnSpc>
                    <a:spcPct val="90000"/>
                  </a:lnSpc>
                  <a:defRPr/>
                </a:pPr>
                <a:t>15</a:t>
              </a:fld>
              <a:r>
                <a:rPr lang="en-US" sz="1000" dirty="0" smtClean="0">
                  <a:solidFill>
                    <a:schemeClr val="bg1"/>
                  </a:solidFill>
                  <a:ea typeface="Rod"/>
                  <a:cs typeface="Rod"/>
                </a:rPr>
                <a:t> </a:t>
              </a:r>
              <a:r>
                <a:rPr lang="en-US" sz="1200" dirty="0" smtClean="0">
                  <a:solidFill>
                    <a:schemeClr val="bg1"/>
                  </a:solidFill>
                  <a:ea typeface="Rod"/>
                  <a:cs typeface="Rod"/>
                </a:rPr>
                <a:t>BERAC</a:t>
              </a:r>
              <a:endParaRPr lang="en-US" sz="1200" b="1" dirty="0">
                <a:solidFill>
                  <a:schemeClr val="bg1"/>
                </a:solidFill>
                <a:ea typeface="Rod"/>
                <a:cs typeface="Rod"/>
              </a:endParaRPr>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5"/>
          <p:cNvSpPr>
            <a:spLocks noGrp="1"/>
          </p:cNvSpPr>
          <p:nvPr>
            <p:ph type="title"/>
          </p:nvPr>
        </p:nvSpPr>
        <p:spPr>
          <a:xfrm>
            <a:off x="128588" y="188913"/>
            <a:ext cx="8775700" cy="798512"/>
          </a:xfrm>
        </p:spPr>
        <p:txBody>
          <a:bodyPr/>
          <a:lstStyle/>
          <a:p>
            <a:r>
              <a:rPr lang="en-US" sz="3000" b="0" dirty="0" smtClean="0">
                <a:solidFill>
                  <a:schemeClr val="accent2"/>
                </a:solidFill>
              </a:rPr>
              <a:t>Further Outreach Actions</a:t>
            </a:r>
            <a:endParaRPr lang="en-US" sz="3000" dirty="0" smtClean="0">
              <a:solidFill>
                <a:schemeClr val="accent2"/>
              </a:solidFill>
            </a:endParaRPr>
          </a:p>
        </p:txBody>
      </p:sp>
      <p:sp>
        <p:nvSpPr>
          <p:cNvPr id="93187" name="Content Placeholder 7"/>
          <p:cNvSpPr>
            <a:spLocks noGrp="1"/>
          </p:cNvSpPr>
          <p:nvPr>
            <p:ph idx="1"/>
          </p:nvPr>
        </p:nvSpPr>
        <p:spPr>
          <a:xfrm>
            <a:off x="128588" y="1354138"/>
            <a:ext cx="7796212" cy="5324535"/>
          </a:xfrm>
        </p:spPr>
        <p:txBody>
          <a:bodyPr/>
          <a:lstStyle/>
          <a:p>
            <a:pPr>
              <a:buNone/>
            </a:pPr>
            <a:r>
              <a:rPr lang="en-US" sz="2000" b="1" dirty="0" smtClean="0">
                <a:solidFill>
                  <a:schemeClr val="accent2"/>
                </a:solidFill>
              </a:rPr>
              <a:t>Atmospheric System Research </a:t>
            </a:r>
          </a:p>
          <a:p>
            <a:r>
              <a:rPr lang="en-US" sz="2000" dirty="0" smtClean="0">
                <a:solidFill>
                  <a:schemeClr val="accent2"/>
                </a:solidFill>
              </a:rPr>
              <a:t>Three Brazilian scientists were invited to the ASR working group meeting </a:t>
            </a:r>
          </a:p>
          <a:p>
            <a:r>
              <a:rPr lang="en-US" sz="2000" dirty="0" smtClean="0">
                <a:solidFill>
                  <a:schemeClr val="accent2"/>
                </a:solidFill>
              </a:rPr>
              <a:t>Special breakout session held to discuss experiment</a:t>
            </a:r>
          </a:p>
          <a:p>
            <a:pPr>
              <a:buNone/>
            </a:pPr>
            <a:r>
              <a:rPr lang="en-US" sz="2000" b="1" dirty="0" smtClean="0">
                <a:solidFill>
                  <a:schemeClr val="accent2"/>
                </a:solidFill>
              </a:rPr>
              <a:t>Terrestrial Ecosystem Science</a:t>
            </a:r>
          </a:p>
          <a:p>
            <a:r>
              <a:rPr lang="en-US" sz="2000" dirty="0" smtClean="0">
                <a:solidFill>
                  <a:schemeClr val="accent2"/>
                </a:solidFill>
              </a:rPr>
              <a:t>Dan Stover met with Brazilian terrestrial expert at ASR meeting to initiate planning for TES participation</a:t>
            </a:r>
          </a:p>
          <a:p>
            <a:pPr>
              <a:buNone/>
            </a:pPr>
            <a:r>
              <a:rPr lang="en-US" sz="2000" b="1" dirty="0" smtClean="0">
                <a:solidFill>
                  <a:schemeClr val="accent2"/>
                </a:solidFill>
              </a:rPr>
              <a:t>Climate and Earth System Modeling</a:t>
            </a:r>
          </a:p>
          <a:p>
            <a:r>
              <a:rPr lang="en-US" sz="2000" dirty="0" smtClean="0">
                <a:solidFill>
                  <a:schemeClr val="accent2"/>
                </a:solidFill>
              </a:rPr>
              <a:t>GOAmazon2014 PI was invited speaker during their science team meeting</a:t>
            </a:r>
          </a:p>
          <a:p>
            <a:r>
              <a:rPr lang="en-US" sz="2000" dirty="0" smtClean="0">
                <a:solidFill>
                  <a:schemeClr val="accent2"/>
                </a:solidFill>
              </a:rPr>
              <a:t>Special breakout session was held for smaller group discussions.</a:t>
            </a:r>
          </a:p>
          <a:p>
            <a:endParaRPr lang="en-US" sz="2000" dirty="0" smtClean="0">
              <a:solidFill>
                <a:srgbClr val="002060"/>
              </a:solidFill>
            </a:endParaRPr>
          </a:p>
          <a:p>
            <a:endParaRPr lang="en-US" sz="2000" dirty="0" smtClean="0"/>
          </a:p>
        </p:txBody>
      </p:sp>
      <p:grpSp>
        <p:nvGrpSpPr>
          <p:cNvPr id="8" name="Group 25"/>
          <p:cNvGrpSpPr/>
          <p:nvPr/>
        </p:nvGrpSpPr>
        <p:grpSpPr>
          <a:xfrm>
            <a:off x="0" y="6629401"/>
            <a:ext cx="9145588" cy="233362"/>
            <a:chOff x="0" y="6629401"/>
            <a:chExt cx="9145588" cy="233362"/>
          </a:xfrm>
        </p:grpSpPr>
        <p:sp>
          <p:nvSpPr>
            <p:cNvPr id="9" name="Rectangle 8"/>
            <p:cNvSpPr/>
            <p:nvPr/>
          </p:nvSpPr>
          <p:spPr bwMode="auto">
            <a:xfrm>
              <a:off x="2360613" y="6634163"/>
              <a:ext cx="678497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10" name="Rectangle 9"/>
            <p:cNvSpPr/>
            <p:nvPr/>
          </p:nvSpPr>
          <p:spPr bwMode="auto">
            <a:xfrm>
              <a:off x="0" y="6634163"/>
              <a:ext cx="233362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11"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12" name="Rectangle 235"/>
            <p:cNvSpPr>
              <a:spLocks noChangeArrowheads="1"/>
            </p:cNvSpPr>
            <p:nvPr/>
          </p:nvSpPr>
          <p:spPr bwMode="auto">
            <a:xfrm>
              <a:off x="117474" y="6629401"/>
              <a:ext cx="2016125" cy="228600"/>
            </a:xfrm>
            <a:prstGeom prst="rect">
              <a:avLst/>
            </a:prstGeom>
            <a:noFill/>
            <a:ln w="9525" algn="ctr">
              <a:noFill/>
              <a:miter lim="800000"/>
              <a:headEnd/>
              <a:tailEnd/>
            </a:ln>
            <a:effectLst/>
          </p:spPr>
          <p:txBody>
            <a:bodyPr/>
            <a:lstStyle/>
            <a:p>
              <a:pPr marL="171450" indent="-171450" eaLnBrk="0" hangingPunct="0">
                <a:lnSpc>
                  <a:spcPct val="90000"/>
                </a:lnSpc>
                <a:defRPr/>
              </a:pPr>
              <a:fld id="{797398DD-3765-4CAF-A947-70115095717E}" type="slidenum">
                <a:rPr lang="en-US" sz="1000" smtClean="0">
                  <a:solidFill>
                    <a:schemeClr val="bg1"/>
                  </a:solidFill>
                  <a:ea typeface="Rod"/>
                  <a:cs typeface="Rod"/>
                </a:rPr>
                <a:pPr marL="171450" indent="-171450" eaLnBrk="0" hangingPunct="0">
                  <a:lnSpc>
                    <a:spcPct val="90000"/>
                  </a:lnSpc>
                  <a:defRPr/>
                </a:pPr>
                <a:t>16</a:t>
              </a:fld>
              <a:r>
                <a:rPr lang="en-US" sz="1000" dirty="0" smtClean="0">
                  <a:solidFill>
                    <a:schemeClr val="bg1"/>
                  </a:solidFill>
                  <a:ea typeface="Rod"/>
                  <a:cs typeface="Rod"/>
                </a:rPr>
                <a:t> </a:t>
              </a:r>
              <a:r>
                <a:rPr lang="en-US" sz="1200" dirty="0" smtClean="0">
                  <a:solidFill>
                    <a:schemeClr val="bg1"/>
                  </a:solidFill>
                  <a:ea typeface="Rod"/>
                  <a:cs typeface="Rod"/>
                </a:rPr>
                <a:t>BERAC</a:t>
              </a:r>
              <a:endParaRPr lang="en-US" sz="1200" b="1" dirty="0">
                <a:solidFill>
                  <a:schemeClr val="bg1"/>
                </a:solidFill>
                <a:ea typeface="Rod"/>
                <a:cs typeface="Rod"/>
              </a:endParaRPr>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5"/>
          <p:cNvSpPr>
            <a:spLocks noGrp="1"/>
          </p:cNvSpPr>
          <p:nvPr>
            <p:ph type="title"/>
          </p:nvPr>
        </p:nvSpPr>
        <p:spPr>
          <a:xfrm>
            <a:off x="128588" y="188913"/>
            <a:ext cx="8775700" cy="798512"/>
          </a:xfrm>
        </p:spPr>
        <p:txBody>
          <a:bodyPr/>
          <a:lstStyle/>
          <a:p>
            <a:r>
              <a:rPr lang="en-US" sz="3000" b="0" dirty="0" smtClean="0">
                <a:solidFill>
                  <a:schemeClr val="accent2"/>
                </a:solidFill>
              </a:rPr>
              <a:t>Planning Continues</a:t>
            </a:r>
            <a:endParaRPr lang="en-US" sz="3000" dirty="0" smtClean="0">
              <a:solidFill>
                <a:schemeClr val="accent2"/>
              </a:solidFill>
            </a:endParaRPr>
          </a:p>
        </p:txBody>
      </p:sp>
      <p:sp>
        <p:nvSpPr>
          <p:cNvPr id="93187" name="Content Placeholder 7"/>
          <p:cNvSpPr>
            <a:spLocks noGrp="1"/>
          </p:cNvSpPr>
          <p:nvPr>
            <p:ph idx="1"/>
          </p:nvPr>
        </p:nvSpPr>
        <p:spPr>
          <a:xfrm>
            <a:off x="128588" y="1354138"/>
            <a:ext cx="7796212" cy="5324535"/>
          </a:xfrm>
        </p:spPr>
        <p:txBody>
          <a:bodyPr/>
          <a:lstStyle/>
          <a:p>
            <a:pPr indent="-1588">
              <a:buNone/>
            </a:pPr>
            <a:r>
              <a:rPr lang="en-US" sz="2400" b="1" dirty="0" smtClean="0">
                <a:solidFill>
                  <a:srgbClr val="002060"/>
                </a:solidFill>
              </a:rPr>
              <a:t>BER program managers continue discussions in house</a:t>
            </a:r>
            <a:endParaRPr lang="en-US" sz="2400" dirty="0" smtClean="0">
              <a:solidFill>
                <a:srgbClr val="002060"/>
              </a:solidFill>
            </a:endParaRPr>
          </a:p>
          <a:p>
            <a:endParaRPr lang="en-US" sz="2000" dirty="0" smtClean="0">
              <a:solidFill>
                <a:srgbClr val="002060"/>
              </a:solidFill>
            </a:endParaRPr>
          </a:p>
          <a:p>
            <a:pPr marL="3543300" lvl="8" indent="0">
              <a:buNone/>
            </a:pPr>
            <a:r>
              <a:rPr lang="en-US" sz="2400" dirty="0" smtClean="0">
                <a:solidFill>
                  <a:srgbClr val="002060"/>
                </a:solidFill>
              </a:rPr>
              <a:t>We anticipate a successful, coordinated activity for GOAmazon2014</a:t>
            </a:r>
          </a:p>
        </p:txBody>
      </p:sp>
      <p:grpSp>
        <p:nvGrpSpPr>
          <p:cNvPr id="2" name="Group 25"/>
          <p:cNvGrpSpPr/>
          <p:nvPr/>
        </p:nvGrpSpPr>
        <p:grpSpPr>
          <a:xfrm>
            <a:off x="0" y="6629401"/>
            <a:ext cx="9145588" cy="233362"/>
            <a:chOff x="0" y="6629401"/>
            <a:chExt cx="9145588" cy="233362"/>
          </a:xfrm>
        </p:grpSpPr>
        <p:sp>
          <p:nvSpPr>
            <p:cNvPr id="9" name="Rectangle 8"/>
            <p:cNvSpPr/>
            <p:nvPr/>
          </p:nvSpPr>
          <p:spPr bwMode="auto">
            <a:xfrm>
              <a:off x="2360613" y="6634163"/>
              <a:ext cx="678497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10" name="Rectangle 9"/>
            <p:cNvSpPr/>
            <p:nvPr/>
          </p:nvSpPr>
          <p:spPr bwMode="auto">
            <a:xfrm>
              <a:off x="0" y="6634163"/>
              <a:ext cx="233362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11"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12" name="Rectangle 235"/>
            <p:cNvSpPr>
              <a:spLocks noChangeArrowheads="1"/>
            </p:cNvSpPr>
            <p:nvPr/>
          </p:nvSpPr>
          <p:spPr bwMode="auto">
            <a:xfrm>
              <a:off x="117474" y="6629401"/>
              <a:ext cx="2016125" cy="228600"/>
            </a:xfrm>
            <a:prstGeom prst="rect">
              <a:avLst/>
            </a:prstGeom>
            <a:noFill/>
            <a:ln w="9525" algn="ctr">
              <a:noFill/>
              <a:miter lim="800000"/>
              <a:headEnd/>
              <a:tailEnd/>
            </a:ln>
            <a:effectLst/>
          </p:spPr>
          <p:txBody>
            <a:bodyPr/>
            <a:lstStyle/>
            <a:p>
              <a:pPr marL="171450" indent="-171450" eaLnBrk="0" hangingPunct="0">
                <a:lnSpc>
                  <a:spcPct val="90000"/>
                </a:lnSpc>
                <a:defRPr/>
              </a:pPr>
              <a:fld id="{797398DD-3765-4CAF-A947-70115095717E}" type="slidenum">
                <a:rPr lang="en-US" sz="1000" smtClean="0">
                  <a:solidFill>
                    <a:schemeClr val="bg1"/>
                  </a:solidFill>
                  <a:ea typeface="Rod"/>
                  <a:cs typeface="Rod"/>
                </a:rPr>
                <a:pPr marL="171450" indent="-171450" eaLnBrk="0" hangingPunct="0">
                  <a:lnSpc>
                    <a:spcPct val="90000"/>
                  </a:lnSpc>
                  <a:defRPr/>
                </a:pPr>
                <a:t>17</a:t>
              </a:fld>
              <a:r>
                <a:rPr lang="en-US" sz="1000" dirty="0" smtClean="0">
                  <a:solidFill>
                    <a:schemeClr val="bg1"/>
                  </a:solidFill>
                  <a:ea typeface="Rod"/>
                  <a:cs typeface="Rod"/>
                </a:rPr>
                <a:t> </a:t>
              </a:r>
              <a:r>
                <a:rPr lang="en-US" sz="1200" dirty="0" smtClean="0">
                  <a:solidFill>
                    <a:schemeClr val="bg1"/>
                  </a:solidFill>
                  <a:ea typeface="Rod"/>
                  <a:cs typeface="Rod"/>
                </a:rPr>
                <a:t>BERAC</a:t>
              </a:r>
              <a:endParaRPr lang="en-US" sz="1200" b="1" dirty="0">
                <a:solidFill>
                  <a:schemeClr val="bg1"/>
                </a:solidFill>
                <a:ea typeface="Rod"/>
                <a:cs typeface="Rod"/>
              </a:endParaRPr>
            </a:p>
          </p:txBody>
        </p:sp>
      </p:grpSp>
      <p:pic>
        <p:nvPicPr>
          <p:cNvPr id="5122" name="Picture 2" descr="C:\Users\d3k682\Desktop\GoAmazon\goamazon\Photos\bir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2362200"/>
            <a:ext cx="3208380" cy="21336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descr="GO Amazon Logo-FINAL-low.JPG"/>
          <p:cNvPicPr>
            <a:picLocks noChangeAspect="1"/>
          </p:cNvPicPr>
          <p:nvPr/>
        </p:nvPicPr>
        <p:blipFill>
          <a:blip r:embed="rId4" cstate="print"/>
          <a:stretch>
            <a:fillRect/>
          </a:stretch>
        </p:blipFill>
        <p:spPr>
          <a:xfrm>
            <a:off x="6324600" y="3733800"/>
            <a:ext cx="2663532" cy="266700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p:nvPr/>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6" name="Rectangle 8"/>
          <p:cNvSpPr/>
          <p:nvPr/>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13316" name="Rectangle 235"/>
          <p:cNvSpPr>
            <a:spLocks noChangeArrowheads="1"/>
          </p:cNvSpPr>
          <p:nvPr/>
        </p:nvSpPr>
        <p:spPr bwMode="auto">
          <a:xfrm>
            <a:off x="2422525" y="6634163"/>
            <a:ext cx="6564313" cy="223837"/>
          </a:xfrm>
          <a:prstGeom prst="rect">
            <a:avLst/>
          </a:prstGeom>
          <a:no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3317" name="Rectangle 235"/>
          <p:cNvSpPr>
            <a:spLocks noChangeArrowheads="1"/>
          </p:cNvSpPr>
          <p:nvPr/>
        </p:nvSpPr>
        <p:spPr bwMode="auto">
          <a:xfrm>
            <a:off x="-34925" y="6646863"/>
            <a:ext cx="1481138" cy="274637"/>
          </a:xfrm>
          <a:prstGeom prst="rect">
            <a:avLst/>
          </a:prstGeom>
          <a:noFill/>
          <a:ln w="9525" algn="ctr">
            <a:noFill/>
            <a:miter lim="800000"/>
            <a:headEnd/>
            <a:tailEnd/>
          </a:ln>
        </p:spPr>
        <p:txBody>
          <a:bodyPr/>
          <a:lstStyle/>
          <a:p>
            <a:pPr marL="171450" indent="-171450" eaLnBrk="0" hangingPunct="0">
              <a:lnSpc>
                <a:spcPct val="90000"/>
              </a:lnSpc>
            </a:pPr>
            <a:fld id="{DE9FE988-7DAB-42C0-86D2-77B93A36C536}" type="slidenum">
              <a:rPr lang="en-US" sz="1000" b="0">
                <a:solidFill>
                  <a:schemeClr val="bg1"/>
                </a:solidFill>
                <a:ea typeface="Rod"/>
                <a:cs typeface="Rod"/>
              </a:rPr>
              <a:pPr marL="171450" indent="-171450" eaLnBrk="0" hangingPunct="0">
                <a:lnSpc>
                  <a:spcPct val="90000"/>
                </a:lnSpc>
              </a:pPr>
              <a:t>2</a:t>
            </a:fld>
            <a:r>
              <a:rPr lang="en-US" sz="1000" b="0">
                <a:solidFill>
                  <a:schemeClr val="bg1"/>
                </a:solidFill>
                <a:ea typeface="Rod"/>
                <a:cs typeface="Rod"/>
              </a:rPr>
              <a:t>	 </a:t>
            </a:r>
            <a:r>
              <a:rPr lang="en-US" sz="1200">
                <a:solidFill>
                  <a:schemeClr val="bg1"/>
                </a:solidFill>
                <a:ea typeface="Rod"/>
                <a:cs typeface="Rod"/>
              </a:rPr>
              <a:t>BER BSSD</a:t>
            </a:r>
          </a:p>
        </p:txBody>
      </p:sp>
      <p:grpSp>
        <p:nvGrpSpPr>
          <p:cNvPr id="4" name="Group 23"/>
          <p:cNvGrpSpPr>
            <a:grpSpLocks/>
          </p:cNvGrpSpPr>
          <p:nvPr/>
        </p:nvGrpSpPr>
        <p:grpSpPr bwMode="auto">
          <a:xfrm>
            <a:off x="0" y="6659563"/>
            <a:ext cx="9144000" cy="274637"/>
            <a:chOff x="0" y="4147"/>
            <a:chExt cx="5760" cy="173"/>
          </a:xfrm>
        </p:grpSpPr>
        <p:sp>
          <p:nvSpPr>
            <p:cNvPr id="2" name="Rectangle 8"/>
            <p:cNvSpPr/>
            <p:nvPr/>
          </p:nvSpPr>
          <p:spPr bwMode="auto">
            <a:xfrm>
              <a:off x="0" y="4147"/>
              <a:ext cx="1470" cy="144"/>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13337" name="Rectangle 235"/>
            <p:cNvSpPr>
              <a:spLocks noChangeArrowheads="1"/>
            </p:cNvSpPr>
            <p:nvPr/>
          </p:nvSpPr>
          <p:spPr bwMode="auto">
            <a:xfrm>
              <a:off x="75" y="4147"/>
              <a:ext cx="933" cy="173"/>
            </a:xfrm>
            <a:prstGeom prst="rect">
              <a:avLst/>
            </a:prstGeom>
            <a:noFill/>
            <a:ln w="9525" algn="ctr">
              <a:noFill/>
              <a:miter lim="800000"/>
              <a:headEnd/>
              <a:tailEnd/>
            </a:ln>
          </p:spPr>
          <p:txBody>
            <a:bodyPr/>
            <a:lstStyle/>
            <a:p>
              <a:pPr marL="171450" indent="-171450" eaLnBrk="0" hangingPunct="0">
                <a:lnSpc>
                  <a:spcPct val="90000"/>
                </a:lnSpc>
              </a:pPr>
              <a:fld id="{D2FBB675-F8A1-4375-853E-63C2B7CC9763}" type="slidenum">
                <a:rPr lang="en-US" sz="1000" b="0">
                  <a:solidFill>
                    <a:schemeClr val="bg1"/>
                  </a:solidFill>
                  <a:ea typeface="Rod"/>
                  <a:cs typeface="Rod"/>
                </a:rPr>
                <a:pPr marL="171450" indent="-171450" eaLnBrk="0" hangingPunct="0">
                  <a:lnSpc>
                    <a:spcPct val="90000"/>
                  </a:lnSpc>
                </a:pPr>
                <a:t>2</a:t>
              </a:fld>
              <a:r>
                <a:rPr lang="en-US" sz="1000" b="0">
                  <a:solidFill>
                    <a:schemeClr val="bg1"/>
                  </a:solidFill>
                  <a:ea typeface="Rod"/>
                  <a:cs typeface="Rod"/>
                </a:rPr>
                <a:t>	 </a:t>
              </a:r>
              <a:r>
                <a:rPr lang="en-US" sz="1200">
                  <a:solidFill>
                    <a:schemeClr val="bg1"/>
                  </a:solidFill>
                  <a:ea typeface="Rod"/>
                  <a:cs typeface="Rod"/>
                </a:rPr>
                <a:t>BER BSSD</a:t>
              </a:r>
            </a:p>
          </p:txBody>
        </p:sp>
        <p:sp>
          <p:nvSpPr>
            <p:cNvPr id="3" name="Rectangle 7"/>
            <p:cNvSpPr/>
            <p:nvPr/>
          </p:nvSpPr>
          <p:spPr bwMode="auto">
            <a:xfrm>
              <a:off x="1486" y="4147"/>
              <a:ext cx="4274" cy="144"/>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7" name="Rectangle 235"/>
            <p:cNvSpPr>
              <a:spLocks noChangeArrowheads="1"/>
            </p:cNvSpPr>
            <p:nvPr/>
          </p:nvSpPr>
          <p:spPr bwMode="auto">
            <a:xfrm>
              <a:off x="1584" y="4150"/>
              <a:ext cx="4135" cy="141"/>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dirty="0">
                  <a:solidFill>
                    <a:schemeClr val="bg1"/>
                  </a:solidFill>
                  <a:latin typeface="Arial" charset="0"/>
                  <a:ea typeface="Rod"/>
                  <a:cs typeface="Rod"/>
                </a:rPr>
                <a:t>Department of Energy  •  Office of Science  •  Biological and Environmental Research</a:t>
              </a:r>
            </a:p>
          </p:txBody>
        </p:sp>
      </p:grpSp>
      <p:grpSp>
        <p:nvGrpSpPr>
          <p:cNvPr id="8" name="Group 25"/>
          <p:cNvGrpSpPr/>
          <p:nvPr/>
        </p:nvGrpSpPr>
        <p:grpSpPr>
          <a:xfrm>
            <a:off x="0" y="6629401"/>
            <a:ext cx="9145588" cy="233362"/>
            <a:chOff x="0" y="6629401"/>
            <a:chExt cx="9145588" cy="233362"/>
          </a:xfrm>
        </p:grpSpPr>
        <p:sp>
          <p:nvSpPr>
            <p:cNvPr id="27" name="Rectangle 26"/>
            <p:cNvSpPr/>
            <p:nvPr/>
          </p:nvSpPr>
          <p:spPr bwMode="auto">
            <a:xfrm>
              <a:off x="2360613" y="6634163"/>
              <a:ext cx="678497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28" name="Rectangle 27"/>
            <p:cNvSpPr/>
            <p:nvPr/>
          </p:nvSpPr>
          <p:spPr bwMode="auto">
            <a:xfrm>
              <a:off x="0" y="6634163"/>
              <a:ext cx="233362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29"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30" name="Rectangle 235"/>
            <p:cNvSpPr>
              <a:spLocks noChangeArrowheads="1"/>
            </p:cNvSpPr>
            <p:nvPr/>
          </p:nvSpPr>
          <p:spPr bwMode="auto">
            <a:xfrm>
              <a:off x="117474" y="6629401"/>
              <a:ext cx="2016125" cy="228600"/>
            </a:xfrm>
            <a:prstGeom prst="rect">
              <a:avLst/>
            </a:prstGeom>
            <a:noFill/>
            <a:ln w="9525" algn="ctr">
              <a:noFill/>
              <a:miter lim="800000"/>
              <a:headEnd/>
              <a:tailEnd/>
            </a:ln>
            <a:effectLst/>
          </p:spPr>
          <p:txBody>
            <a:bodyPr/>
            <a:lstStyle/>
            <a:p>
              <a:pPr marL="171450" indent="-171450" eaLnBrk="0" hangingPunct="0">
                <a:lnSpc>
                  <a:spcPct val="90000"/>
                </a:lnSpc>
                <a:defRPr/>
              </a:pPr>
              <a:fld id="{797398DD-3765-4CAF-A947-70115095717E}" type="slidenum">
                <a:rPr lang="en-US" sz="1000">
                  <a:solidFill>
                    <a:schemeClr val="bg1"/>
                  </a:solidFill>
                  <a:ea typeface="Rod"/>
                  <a:cs typeface="Rod"/>
                </a:rPr>
                <a:pPr marL="171450" indent="-171450" eaLnBrk="0" hangingPunct="0">
                  <a:lnSpc>
                    <a:spcPct val="90000"/>
                  </a:lnSpc>
                  <a:defRPr/>
                </a:pPr>
                <a:t>2</a:t>
              </a:fld>
              <a:r>
                <a:rPr lang="en-US" sz="1000" dirty="0">
                  <a:solidFill>
                    <a:schemeClr val="bg1"/>
                  </a:solidFill>
                  <a:ea typeface="Rod"/>
                  <a:cs typeface="Rod"/>
                </a:rPr>
                <a:t>	 </a:t>
              </a:r>
              <a:r>
                <a:rPr lang="en-US" sz="1200" b="1" dirty="0" smtClean="0">
                  <a:solidFill>
                    <a:schemeClr val="bg1"/>
                  </a:solidFill>
                  <a:ea typeface="Rod"/>
                  <a:cs typeface="Rod"/>
                </a:rPr>
                <a:t>BERAC</a:t>
              </a:r>
              <a:endParaRPr lang="en-US" sz="1200" b="1" dirty="0">
                <a:solidFill>
                  <a:schemeClr val="bg1"/>
                </a:solidFill>
                <a:ea typeface="Rod"/>
                <a:cs typeface="Rod"/>
              </a:endParaRPr>
            </a:p>
          </p:txBody>
        </p:sp>
      </p:grpSp>
      <p:sp>
        <p:nvSpPr>
          <p:cNvPr id="19" name="TextBox 18"/>
          <p:cNvSpPr txBox="1"/>
          <p:nvPr/>
        </p:nvSpPr>
        <p:spPr>
          <a:xfrm>
            <a:off x="304800" y="152400"/>
            <a:ext cx="5943600" cy="553998"/>
          </a:xfrm>
          <a:prstGeom prst="rect">
            <a:avLst/>
          </a:prstGeom>
          <a:noFill/>
        </p:spPr>
        <p:txBody>
          <a:bodyPr wrap="square" rtlCol="0">
            <a:spAutoFit/>
          </a:bodyPr>
          <a:lstStyle/>
          <a:p>
            <a:pPr algn="ctr"/>
            <a:r>
              <a:rPr lang="en-US" sz="3000" dirty="0" smtClean="0">
                <a:solidFill>
                  <a:schemeClr val="accent2"/>
                </a:solidFill>
              </a:rPr>
              <a:t>Why the Amazon Basin</a:t>
            </a:r>
            <a:endParaRPr lang="en-US" sz="3000" dirty="0">
              <a:solidFill>
                <a:schemeClr val="accent2"/>
              </a:solidFill>
            </a:endParaRPr>
          </a:p>
        </p:txBody>
      </p:sp>
      <p:sp>
        <p:nvSpPr>
          <p:cNvPr id="21" name="TextBox 20"/>
          <p:cNvSpPr txBox="1"/>
          <p:nvPr/>
        </p:nvSpPr>
        <p:spPr>
          <a:xfrm>
            <a:off x="381000" y="1066800"/>
            <a:ext cx="8377238" cy="5632311"/>
          </a:xfrm>
          <a:prstGeom prst="rect">
            <a:avLst/>
          </a:prstGeom>
          <a:noFill/>
        </p:spPr>
        <p:txBody>
          <a:bodyPr wrap="square" rtlCol="0">
            <a:spAutoFit/>
          </a:bodyPr>
          <a:lstStyle/>
          <a:p>
            <a:pPr marL="231775" indent="-231775">
              <a:buFont typeface="Arial" pitchFamily="34" charset="0"/>
              <a:buChar char="•"/>
            </a:pPr>
            <a:r>
              <a:rPr lang="en-US" sz="2400" dirty="0" smtClean="0">
                <a:solidFill>
                  <a:srgbClr val="002060"/>
                </a:solidFill>
              </a:rPr>
              <a:t>The Amazon Basin is one of the</a:t>
            </a:r>
          </a:p>
          <a:p>
            <a:pPr marL="231775" indent="-231775">
              <a:buFont typeface="Arial" pitchFamily="34" charset="0"/>
              <a:buChar char="•"/>
            </a:pPr>
            <a:r>
              <a:rPr lang="en-US" sz="2400" dirty="0" smtClean="0">
                <a:solidFill>
                  <a:srgbClr val="002060"/>
                </a:solidFill>
              </a:rPr>
              <a:t>Earth’s  primary heat engines and                                   must be incorporated robustly in earth system models. </a:t>
            </a:r>
          </a:p>
          <a:p>
            <a:pPr marL="231775" indent="-231775">
              <a:buFont typeface="Arial" pitchFamily="34" charset="0"/>
              <a:buChar char="•"/>
            </a:pPr>
            <a:r>
              <a:rPr lang="en-US" sz="2400" dirty="0" smtClean="0">
                <a:solidFill>
                  <a:srgbClr val="002060"/>
                </a:solidFill>
              </a:rPr>
              <a:t>Tropical deep convection in a natural state is poorly understood and modeled, with insufficient observational data sets for model constraint.</a:t>
            </a:r>
          </a:p>
          <a:p>
            <a:pPr marL="231775" indent="-231775">
              <a:buFont typeface="Arial" pitchFamily="34" charset="0"/>
              <a:buChar char="•"/>
            </a:pPr>
            <a:r>
              <a:rPr lang="en-US" sz="2400" dirty="0" smtClean="0">
                <a:solidFill>
                  <a:srgbClr val="002060"/>
                </a:solidFill>
              </a:rPr>
              <a:t>Furthermore, future climate scenarios show the possible drying and the eventual possible conversion of rain forest to savanna in response to global climate change. </a:t>
            </a:r>
          </a:p>
          <a:p>
            <a:pPr marL="231775" indent="-231775">
              <a:buFont typeface="Arial" pitchFamily="34" charset="0"/>
              <a:buChar char="•"/>
            </a:pPr>
            <a:r>
              <a:rPr lang="en-US" sz="2400" dirty="0" smtClean="0">
                <a:solidFill>
                  <a:srgbClr val="002060"/>
                </a:solidFill>
              </a:rPr>
              <a:t>Aerosols strongly influence cloud processes and in the Amazon aerosols are dominated by vegetative sources,  there is a strong and little understood connection between terrestrial ecosystems and the atmosphere.  </a:t>
            </a:r>
          </a:p>
        </p:txBody>
      </p:sp>
      <p:pic>
        <p:nvPicPr>
          <p:cNvPr id="1026" name="Picture 2" descr="C:\Users\d3k682\Desktop\GoAmazon\goamazon\Photos\rain-leaf.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77000" y="1"/>
            <a:ext cx="2667000" cy="1773578"/>
          </a:xfrm>
          <a:prstGeom prst="rect">
            <a:avLst/>
          </a:prstGeom>
          <a:noFill/>
          <a:ln>
            <a:noFill/>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p:nvPr/>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6" name="Rectangle 8"/>
          <p:cNvSpPr/>
          <p:nvPr/>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13316" name="Rectangle 235"/>
          <p:cNvSpPr>
            <a:spLocks noChangeArrowheads="1"/>
          </p:cNvSpPr>
          <p:nvPr/>
        </p:nvSpPr>
        <p:spPr bwMode="auto">
          <a:xfrm>
            <a:off x="2422525" y="6634163"/>
            <a:ext cx="6564313" cy="223837"/>
          </a:xfrm>
          <a:prstGeom prst="rect">
            <a:avLst/>
          </a:prstGeom>
          <a:no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3317" name="Rectangle 235"/>
          <p:cNvSpPr>
            <a:spLocks noChangeArrowheads="1"/>
          </p:cNvSpPr>
          <p:nvPr/>
        </p:nvSpPr>
        <p:spPr bwMode="auto">
          <a:xfrm>
            <a:off x="-34925" y="6646863"/>
            <a:ext cx="1481138" cy="274637"/>
          </a:xfrm>
          <a:prstGeom prst="rect">
            <a:avLst/>
          </a:prstGeom>
          <a:noFill/>
          <a:ln w="9525" algn="ctr">
            <a:noFill/>
            <a:miter lim="800000"/>
            <a:headEnd/>
            <a:tailEnd/>
          </a:ln>
        </p:spPr>
        <p:txBody>
          <a:bodyPr/>
          <a:lstStyle/>
          <a:p>
            <a:pPr marL="171450" indent="-171450" eaLnBrk="0" hangingPunct="0">
              <a:lnSpc>
                <a:spcPct val="90000"/>
              </a:lnSpc>
            </a:pPr>
            <a:fld id="{DE9FE988-7DAB-42C0-86D2-77B93A36C536}" type="slidenum">
              <a:rPr lang="en-US" sz="1000" b="0">
                <a:solidFill>
                  <a:schemeClr val="bg1"/>
                </a:solidFill>
                <a:ea typeface="Rod"/>
                <a:cs typeface="Rod"/>
              </a:rPr>
              <a:pPr marL="171450" indent="-171450" eaLnBrk="0" hangingPunct="0">
                <a:lnSpc>
                  <a:spcPct val="90000"/>
                </a:lnSpc>
              </a:pPr>
              <a:t>3</a:t>
            </a:fld>
            <a:r>
              <a:rPr lang="en-US" sz="1000" b="0">
                <a:solidFill>
                  <a:schemeClr val="bg1"/>
                </a:solidFill>
                <a:ea typeface="Rod"/>
                <a:cs typeface="Rod"/>
              </a:rPr>
              <a:t>	 </a:t>
            </a:r>
            <a:r>
              <a:rPr lang="en-US" sz="1200">
                <a:solidFill>
                  <a:schemeClr val="bg1"/>
                </a:solidFill>
                <a:ea typeface="Rod"/>
                <a:cs typeface="Rod"/>
              </a:rPr>
              <a:t>BER BSSD</a:t>
            </a:r>
          </a:p>
        </p:txBody>
      </p:sp>
      <p:grpSp>
        <p:nvGrpSpPr>
          <p:cNvPr id="4" name="Group 23"/>
          <p:cNvGrpSpPr>
            <a:grpSpLocks/>
          </p:cNvGrpSpPr>
          <p:nvPr/>
        </p:nvGrpSpPr>
        <p:grpSpPr bwMode="auto">
          <a:xfrm>
            <a:off x="0" y="6659563"/>
            <a:ext cx="9144000" cy="274637"/>
            <a:chOff x="0" y="4147"/>
            <a:chExt cx="5760" cy="173"/>
          </a:xfrm>
        </p:grpSpPr>
        <p:sp>
          <p:nvSpPr>
            <p:cNvPr id="2" name="Rectangle 8"/>
            <p:cNvSpPr/>
            <p:nvPr/>
          </p:nvSpPr>
          <p:spPr bwMode="auto">
            <a:xfrm>
              <a:off x="0" y="4147"/>
              <a:ext cx="1470" cy="144"/>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13337" name="Rectangle 235"/>
            <p:cNvSpPr>
              <a:spLocks noChangeArrowheads="1"/>
            </p:cNvSpPr>
            <p:nvPr/>
          </p:nvSpPr>
          <p:spPr bwMode="auto">
            <a:xfrm>
              <a:off x="75" y="4147"/>
              <a:ext cx="933" cy="173"/>
            </a:xfrm>
            <a:prstGeom prst="rect">
              <a:avLst/>
            </a:prstGeom>
            <a:noFill/>
            <a:ln w="9525" algn="ctr">
              <a:noFill/>
              <a:miter lim="800000"/>
              <a:headEnd/>
              <a:tailEnd/>
            </a:ln>
          </p:spPr>
          <p:txBody>
            <a:bodyPr/>
            <a:lstStyle/>
            <a:p>
              <a:pPr marL="171450" indent="-171450" eaLnBrk="0" hangingPunct="0">
                <a:lnSpc>
                  <a:spcPct val="90000"/>
                </a:lnSpc>
              </a:pPr>
              <a:fld id="{D2FBB675-F8A1-4375-853E-63C2B7CC9763}" type="slidenum">
                <a:rPr lang="en-US" sz="1000" b="0">
                  <a:solidFill>
                    <a:schemeClr val="bg1"/>
                  </a:solidFill>
                  <a:ea typeface="Rod"/>
                  <a:cs typeface="Rod"/>
                </a:rPr>
                <a:pPr marL="171450" indent="-171450" eaLnBrk="0" hangingPunct="0">
                  <a:lnSpc>
                    <a:spcPct val="90000"/>
                  </a:lnSpc>
                </a:pPr>
                <a:t>3</a:t>
              </a:fld>
              <a:r>
                <a:rPr lang="en-US" sz="1000" b="0">
                  <a:solidFill>
                    <a:schemeClr val="bg1"/>
                  </a:solidFill>
                  <a:ea typeface="Rod"/>
                  <a:cs typeface="Rod"/>
                </a:rPr>
                <a:t>	 </a:t>
              </a:r>
              <a:r>
                <a:rPr lang="en-US" sz="1200">
                  <a:solidFill>
                    <a:schemeClr val="bg1"/>
                  </a:solidFill>
                  <a:ea typeface="Rod"/>
                  <a:cs typeface="Rod"/>
                </a:rPr>
                <a:t>BER BSSD</a:t>
              </a:r>
            </a:p>
          </p:txBody>
        </p:sp>
        <p:sp>
          <p:nvSpPr>
            <p:cNvPr id="3" name="Rectangle 7"/>
            <p:cNvSpPr/>
            <p:nvPr/>
          </p:nvSpPr>
          <p:spPr bwMode="auto">
            <a:xfrm>
              <a:off x="1486" y="4147"/>
              <a:ext cx="4274" cy="144"/>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7" name="Rectangle 235"/>
            <p:cNvSpPr>
              <a:spLocks noChangeArrowheads="1"/>
            </p:cNvSpPr>
            <p:nvPr/>
          </p:nvSpPr>
          <p:spPr bwMode="auto">
            <a:xfrm>
              <a:off x="1584" y="4150"/>
              <a:ext cx="4135" cy="141"/>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dirty="0">
                  <a:solidFill>
                    <a:schemeClr val="bg1"/>
                  </a:solidFill>
                  <a:latin typeface="Arial" charset="0"/>
                  <a:ea typeface="Rod"/>
                  <a:cs typeface="Rod"/>
                </a:rPr>
                <a:t>Department of Energy  •  Office of Science  •  Biological and Environmental Research</a:t>
              </a:r>
            </a:p>
          </p:txBody>
        </p:sp>
      </p:grpSp>
      <p:grpSp>
        <p:nvGrpSpPr>
          <p:cNvPr id="8" name="Group 25"/>
          <p:cNvGrpSpPr/>
          <p:nvPr/>
        </p:nvGrpSpPr>
        <p:grpSpPr>
          <a:xfrm>
            <a:off x="0" y="6629401"/>
            <a:ext cx="9145588" cy="233362"/>
            <a:chOff x="0" y="6629401"/>
            <a:chExt cx="9145588" cy="233362"/>
          </a:xfrm>
        </p:grpSpPr>
        <p:sp>
          <p:nvSpPr>
            <p:cNvPr id="27" name="Rectangle 26"/>
            <p:cNvSpPr/>
            <p:nvPr/>
          </p:nvSpPr>
          <p:spPr bwMode="auto">
            <a:xfrm>
              <a:off x="2360613" y="6634163"/>
              <a:ext cx="678497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28" name="Rectangle 27"/>
            <p:cNvSpPr/>
            <p:nvPr/>
          </p:nvSpPr>
          <p:spPr bwMode="auto">
            <a:xfrm>
              <a:off x="0" y="6634163"/>
              <a:ext cx="233362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29"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30" name="Rectangle 235"/>
            <p:cNvSpPr>
              <a:spLocks noChangeArrowheads="1"/>
            </p:cNvSpPr>
            <p:nvPr/>
          </p:nvSpPr>
          <p:spPr bwMode="auto">
            <a:xfrm>
              <a:off x="117474" y="6629401"/>
              <a:ext cx="2016125" cy="228600"/>
            </a:xfrm>
            <a:prstGeom prst="rect">
              <a:avLst/>
            </a:prstGeom>
            <a:noFill/>
            <a:ln w="9525" algn="ctr">
              <a:noFill/>
              <a:miter lim="800000"/>
              <a:headEnd/>
              <a:tailEnd/>
            </a:ln>
            <a:effectLst/>
          </p:spPr>
          <p:txBody>
            <a:bodyPr/>
            <a:lstStyle/>
            <a:p>
              <a:pPr marL="171450" indent="-171450" eaLnBrk="0" hangingPunct="0">
                <a:lnSpc>
                  <a:spcPct val="90000"/>
                </a:lnSpc>
                <a:defRPr/>
              </a:pPr>
              <a:fld id="{797398DD-3765-4CAF-A947-70115095717E}" type="slidenum">
                <a:rPr lang="en-US" sz="1000">
                  <a:solidFill>
                    <a:schemeClr val="bg1"/>
                  </a:solidFill>
                  <a:ea typeface="Rod"/>
                  <a:cs typeface="Rod"/>
                </a:rPr>
                <a:pPr marL="171450" indent="-171450" eaLnBrk="0" hangingPunct="0">
                  <a:lnSpc>
                    <a:spcPct val="90000"/>
                  </a:lnSpc>
                  <a:defRPr/>
                </a:pPr>
                <a:t>3</a:t>
              </a:fld>
              <a:r>
                <a:rPr lang="en-US" sz="1000" dirty="0">
                  <a:solidFill>
                    <a:schemeClr val="bg1"/>
                  </a:solidFill>
                  <a:ea typeface="Rod"/>
                  <a:cs typeface="Rod"/>
                </a:rPr>
                <a:t>	 </a:t>
              </a:r>
              <a:r>
                <a:rPr lang="en-US" sz="1200" b="1" dirty="0" smtClean="0">
                  <a:solidFill>
                    <a:schemeClr val="bg1"/>
                  </a:solidFill>
                  <a:ea typeface="Rod"/>
                  <a:cs typeface="Rod"/>
                </a:rPr>
                <a:t>BERAC</a:t>
              </a:r>
              <a:endParaRPr lang="en-US" sz="1200" b="1" dirty="0">
                <a:solidFill>
                  <a:schemeClr val="bg1"/>
                </a:solidFill>
                <a:ea typeface="Rod"/>
                <a:cs typeface="Rod"/>
              </a:endParaRPr>
            </a:p>
          </p:txBody>
        </p:sp>
      </p:grpSp>
      <p:sp>
        <p:nvSpPr>
          <p:cNvPr id="19" name="TextBox 18"/>
          <p:cNvSpPr txBox="1"/>
          <p:nvPr/>
        </p:nvSpPr>
        <p:spPr>
          <a:xfrm>
            <a:off x="304800" y="152400"/>
            <a:ext cx="8610600" cy="553998"/>
          </a:xfrm>
          <a:prstGeom prst="rect">
            <a:avLst/>
          </a:prstGeom>
          <a:noFill/>
        </p:spPr>
        <p:txBody>
          <a:bodyPr wrap="square" rtlCol="0">
            <a:spAutoFit/>
          </a:bodyPr>
          <a:lstStyle/>
          <a:p>
            <a:pPr algn="ctr"/>
            <a:r>
              <a:rPr lang="en-US" sz="3000" dirty="0" smtClean="0">
                <a:solidFill>
                  <a:schemeClr val="accent2"/>
                </a:solidFill>
              </a:rPr>
              <a:t>Opportunity for CESD</a:t>
            </a:r>
            <a:endParaRPr lang="en-US" sz="3000" dirty="0">
              <a:solidFill>
                <a:schemeClr val="accent2"/>
              </a:solidFill>
            </a:endParaRPr>
          </a:p>
        </p:txBody>
      </p:sp>
      <p:sp>
        <p:nvSpPr>
          <p:cNvPr id="21" name="TextBox 20"/>
          <p:cNvSpPr txBox="1"/>
          <p:nvPr/>
        </p:nvSpPr>
        <p:spPr>
          <a:xfrm>
            <a:off x="609600" y="1219200"/>
            <a:ext cx="7848600" cy="5201424"/>
          </a:xfrm>
          <a:prstGeom prst="rect">
            <a:avLst/>
          </a:prstGeom>
          <a:noFill/>
        </p:spPr>
        <p:txBody>
          <a:bodyPr wrap="square" rtlCol="0">
            <a:spAutoFit/>
          </a:bodyPr>
          <a:lstStyle/>
          <a:p>
            <a:pPr marL="231775" indent="-231775">
              <a:spcAft>
                <a:spcPts val="1200"/>
              </a:spcAft>
              <a:buFont typeface="Arial" pitchFamily="34" charset="0"/>
              <a:buChar char="•"/>
            </a:pPr>
            <a:r>
              <a:rPr lang="en-US" sz="2400" dirty="0" smtClean="0">
                <a:solidFill>
                  <a:srgbClr val="002060"/>
                </a:solidFill>
              </a:rPr>
              <a:t>In 2010 ARM approved the proposal to send the ARM Mobile Facility, an aerosol observing system, and the G-1 to Brazil in 2014. </a:t>
            </a:r>
          </a:p>
          <a:p>
            <a:pPr marL="231775" indent="-231775">
              <a:spcAft>
                <a:spcPts val="1200"/>
              </a:spcAft>
              <a:buFont typeface="Arial" pitchFamily="34" charset="0"/>
              <a:buChar char="•"/>
            </a:pPr>
            <a:r>
              <a:rPr lang="en-US" sz="2400" dirty="0" smtClean="0">
                <a:solidFill>
                  <a:srgbClr val="002060"/>
                </a:solidFill>
              </a:rPr>
              <a:t>Given the scientific importance of the location and key questions in the proposal, other BER program managers quickly identified the opportunity to design a more ambitious experiment. </a:t>
            </a:r>
          </a:p>
          <a:p>
            <a:pPr marL="231775" indent="-231775">
              <a:buFont typeface="Arial" pitchFamily="34" charset="0"/>
              <a:buChar char="•"/>
            </a:pPr>
            <a:r>
              <a:rPr lang="en-US" sz="2400" dirty="0" smtClean="0">
                <a:solidFill>
                  <a:srgbClr val="002060"/>
                </a:solidFill>
              </a:rPr>
              <a:t>The decision was to create an integrated activity that focused on addressing a key limitation in earth system models-- the difficulty in coupling land surface-atmospheric modules and the limited understanding of the physical and biological processes involved in that coupling. </a:t>
            </a:r>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p:nvPr/>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6" name="Rectangle 8"/>
          <p:cNvSpPr/>
          <p:nvPr/>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13316" name="Rectangle 235"/>
          <p:cNvSpPr>
            <a:spLocks noChangeArrowheads="1"/>
          </p:cNvSpPr>
          <p:nvPr/>
        </p:nvSpPr>
        <p:spPr bwMode="auto">
          <a:xfrm>
            <a:off x="2422525" y="6634163"/>
            <a:ext cx="6564313" cy="223837"/>
          </a:xfrm>
          <a:prstGeom prst="rect">
            <a:avLst/>
          </a:prstGeom>
          <a:no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3317" name="Rectangle 235"/>
          <p:cNvSpPr>
            <a:spLocks noChangeArrowheads="1"/>
          </p:cNvSpPr>
          <p:nvPr/>
        </p:nvSpPr>
        <p:spPr bwMode="auto">
          <a:xfrm>
            <a:off x="-34925" y="6646863"/>
            <a:ext cx="1481138" cy="274637"/>
          </a:xfrm>
          <a:prstGeom prst="rect">
            <a:avLst/>
          </a:prstGeom>
          <a:noFill/>
          <a:ln w="9525" algn="ctr">
            <a:noFill/>
            <a:miter lim="800000"/>
            <a:headEnd/>
            <a:tailEnd/>
          </a:ln>
        </p:spPr>
        <p:txBody>
          <a:bodyPr/>
          <a:lstStyle/>
          <a:p>
            <a:pPr marL="171450" indent="-171450" eaLnBrk="0" hangingPunct="0">
              <a:lnSpc>
                <a:spcPct val="90000"/>
              </a:lnSpc>
            </a:pPr>
            <a:fld id="{DE9FE988-7DAB-42C0-86D2-77B93A36C536}" type="slidenum">
              <a:rPr lang="en-US" sz="1000" b="0">
                <a:solidFill>
                  <a:schemeClr val="bg1"/>
                </a:solidFill>
                <a:ea typeface="Rod"/>
                <a:cs typeface="Rod"/>
              </a:rPr>
              <a:pPr marL="171450" indent="-171450" eaLnBrk="0" hangingPunct="0">
                <a:lnSpc>
                  <a:spcPct val="90000"/>
                </a:lnSpc>
              </a:pPr>
              <a:t>4</a:t>
            </a:fld>
            <a:r>
              <a:rPr lang="en-US" sz="1000" b="0">
                <a:solidFill>
                  <a:schemeClr val="bg1"/>
                </a:solidFill>
                <a:ea typeface="Rod"/>
                <a:cs typeface="Rod"/>
              </a:rPr>
              <a:t>	 </a:t>
            </a:r>
            <a:r>
              <a:rPr lang="en-US" sz="1200">
                <a:solidFill>
                  <a:schemeClr val="bg1"/>
                </a:solidFill>
                <a:ea typeface="Rod"/>
                <a:cs typeface="Rod"/>
              </a:rPr>
              <a:t>BER BSSD</a:t>
            </a:r>
          </a:p>
        </p:txBody>
      </p:sp>
      <p:grpSp>
        <p:nvGrpSpPr>
          <p:cNvPr id="4" name="Group 23"/>
          <p:cNvGrpSpPr>
            <a:grpSpLocks/>
          </p:cNvGrpSpPr>
          <p:nvPr/>
        </p:nvGrpSpPr>
        <p:grpSpPr bwMode="auto">
          <a:xfrm>
            <a:off x="0" y="6659563"/>
            <a:ext cx="9144000" cy="274637"/>
            <a:chOff x="0" y="4147"/>
            <a:chExt cx="5760" cy="173"/>
          </a:xfrm>
        </p:grpSpPr>
        <p:sp>
          <p:nvSpPr>
            <p:cNvPr id="2" name="Rectangle 8"/>
            <p:cNvSpPr/>
            <p:nvPr/>
          </p:nvSpPr>
          <p:spPr bwMode="auto">
            <a:xfrm>
              <a:off x="0" y="4147"/>
              <a:ext cx="1470" cy="144"/>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13337" name="Rectangle 235"/>
            <p:cNvSpPr>
              <a:spLocks noChangeArrowheads="1"/>
            </p:cNvSpPr>
            <p:nvPr/>
          </p:nvSpPr>
          <p:spPr bwMode="auto">
            <a:xfrm>
              <a:off x="75" y="4147"/>
              <a:ext cx="933" cy="173"/>
            </a:xfrm>
            <a:prstGeom prst="rect">
              <a:avLst/>
            </a:prstGeom>
            <a:noFill/>
            <a:ln w="9525" algn="ctr">
              <a:noFill/>
              <a:miter lim="800000"/>
              <a:headEnd/>
              <a:tailEnd/>
            </a:ln>
          </p:spPr>
          <p:txBody>
            <a:bodyPr/>
            <a:lstStyle/>
            <a:p>
              <a:pPr marL="171450" indent="-171450" eaLnBrk="0" hangingPunct="0">
                <a:lnSpc>
                  <a:spcPct val="90000"/>
                </a:lnSpc>
              </a:pPr>
              <a:fld id="{D2FBB675-F8A1-4375-853E-63C2B7CC9763}" type="slidenum">
                <a:rPr lang="en-US" sz="1000" b="0">
                  <a:solidFill>
                    <a:schemeClr val="bg1"/>
                  </a:solidFill>
                  <a:ea typeface="Rod"/>
                  <a:cs typeface="Rod"/>
                </a:rPr>
                <a:pPr marL="171450" indent="-171450" eaLnBrk="0" hangingPunct="0">
                  <a:lnSpc>
                    <a:spcPct val="90000"/>
                  </a:lnSpc>
                </a:pPr>
                <a:t>4</a:t>
              </a:fld>
              <a:r>
                <a:rPr lang="en-US" sz="1000" b="0">
                  <a:solidFill>
                    <a:schemeClr val="bg1"/>
                  </a:solidFill>
                  <a:ea typeface="Rod"/>
                  <a:cs typeface="Rod"/>
                </a:rPr>
                <a:t>	 </a:t>
              </a:r>
              <a:r>
                <a:rPr lang="en-US" sz="1200">
                  <a:solidFill>
                    <a:schemeClr val="bg1"/>
                  </a:solidFill>
                  <a:ea typeface="Rod"/>
                  <a:cs typeface="Rod"/>
                </a:rPr>
                <a:t>BER BSSD</a:t>
              </a:r>
            </a:p>
          </p:txBody>
        </p:sp>
        <p:sp>
          <p:nvSpPr>
            <p:cNvPr id="3" name="Rectangle 7"/>
            <p:cNvSpPr/>
            <p:nvPr/>
          </p:nvSpPr>
          <p:spPr bwMode="auto">
            <a:xfrm>
              <a:off x="1486" y="4147"/>
              <a:ext cx="4274" cy="144"/>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7" name="Rectangle 235"/>
            <p:cNvSpPr>
              <a:spLocks noChangeArrowheads="1"/>
            </p:cNvSpPr>
            <p:nvPr/>
          </p:nvSpPr>
          <p:spPr bwMode="auto">
            <a:xfrm>
              <a:off x="1584" y="4150"/>
              <a:ext cx="4135" cy="141"/>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dirty="0">
                  <a:solidFill>
                    <a:schemeClr val="bg1"/>
                  </a:solidFill>
                  <a:latin typeface="Arial" charset="0"/>
                  <a:ea typeface="Rod"/>
                  <a:cs typeface="Rod"/>
                </a:rPr>
                <a:t>Department of Energy  •  Office of Science  •  Biological and Environmental Research</a:t>
              </a:r>
            </a:p>
          </p:txBody>
        </p:sp>
      </p:grpSp>
      <p:grpSp>
        <p:nvGrpSpPr>
          <p:cNvPr id="8" name="Group 25"/>
          <p:cNvGrpSpPr/>
          <p:nvPr/>
        </p:nvGrpSpPr>
        <p:grpSpPr>
          <a:xfrm>
            <a:off x="0" y="6629401"/>
            <a:ext cx="9145588" cy="233362"/>
            <a:chOff x="0" y="6629401"/>
            <a:chExt cx="9145588" cy="233362"/>
          </a:xfrm>
        </p:grpSpPr>
        <p:sp>
          <p:nvSpPr>
            <p:cNvPr id="27" name="Rectangle 26"/>
            <p:cNvSpPr/>
            <p:nvPr/>
          </p:nvSpPr>
          <p:spPr bwMode="auto">
            <a:xfrm>
              <a:off x="2360613" y="6634163"/>
              <a:ext cx="678497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28" name="Rectangle 27"/>
            <p:cNvSpPr/>
            <p:nvPr/>
          </p:nvSpPr>
          <p:spPr bwMode="auto">
            <a:xfrm>
              <a:off x="0" y="6634163"/>
              <a:ext cx="233362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29"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30" name="Rectangle 235"/>
            <p:cNvSpPr>
              <a:spLocks noChangeArrowheads="1"/>
            </p:cNvSpPr>
            <p:nvPr/>
          </p:nvSpPr>
          <p:spPr bwMode="auto">
            <a:xfrm>
              <a:off x="117474" y="6629401"/>
              <a:ext cx="2016125" cy="228600"/>
            </a:xfrm>
            <a:prstGeom prst="rect">
              <a:avLst/>
            </a:prstGeom>
            <a:noFill/>
            <a:ln w="9525" algn="ctr">
              <a:noFill/>
              <a:miter lim="800000"/>
              <a:headEnd/>
              <a:tailEnd/>
            </a:ln>
            <a:effectLst/>
          </p:spPr>
          <p:txBody>
            <a:bodyPr/>
            <a:lstStyle/>
            <a:p>
              <a:pPr marL="171450" indent="-171450" eaLnBrk="0" hangingPunct="0">
                <a:lnSpc>
                  <a:spcPct val="90000"/>
                </a:lnSpc>
                <a:defRPr/>
              </a:pPr>
              <a:fld id="{797398DD-3765-4CAF-A947-70115095717E}" type="slidenum">
                <a:rPr lang="en-US" sz="1000">
                  <a:solidFill>
                    <a:schemeClr val="bg1"/>
                  </a:solidFill>
                  <a:ea typeface="Rod"/>
                  <a:cs typeface="Rod"/>
                </a:rPr>
                <a:pPr marL="171450" indent="-171450" eaLnBrk="0" hangingPunct="0">
                  <a:lnSpc>
                    <a:spcPct val="90000"/>
                  </a:lnSpc>
                  <a:defRPr/>
                </a:pPr>
                <a:t>4</a:t>
              </a:fld>
              <a:r>
                <a:rPr lang="en-US" sz="1000" dirty="0">
                  <a:solidFill>
                    <a:schemeClr val="bg1"/>
                  </a:solidFill>
                  <a:ea typeface="Rod"/>
                  <a:cs typeface="Rod"/>
                </a:rPr>
                <a:t>	 </a:t>
              </a:r>
              <a:r>
                <a:rPr lang="en-US" sz="1200" dirty="0" smtClean="0">
                  <a:solidFill>
                    <a:schemeClr val="bg1"/>
                  </a:solidFill>
                  <a:ea typeface="Rod"/>
                  <a:cs typeface="Rod"/>
                </a:rPr>
                <a:t>BERAC</a:t>
              </a:r>
              <a:endParaRPr lang="en-US" sz="1200" b="1" dirty="0">
                <a:solidFill>
                  <a:schemeClr val="bg1"/>
                </a:solidFill>
                <a:ea typeface="Rod"/>
                <a:cs typeface="Rod"/>
              </a:endParaRPr>
            </a:p>
          </p:txBody>
        </p:sp>
      </p:grpSp>
      <p:sp>
        <p:nvSpPr>
          <p:cNvPr id="19" name="TextBox 18"/>
          <p:cNvSpPr txBox="1"/>
          <p:nvPr/>
        </p:nvSpPr>
        <p:spPr>
          <a:xfrm>
            <a:off x="457200" y="152400"/>
            <a:ext cx="8305800" cy="553998"/>
          </a:xfrm>
          <a:prstGeom prst="rect">
            <a:avLst/>
          </a:prstGeom>
          <a:noFill/>
        </p:spPr>
        <p:txBody>
          <a:bodyPr wrap="square" rtlCol="0">
            <a:spAutoFit/>
          </a:bodyPr>
          <a:lstStyle/>
          <a:p>
            <a:pPr algn="ctr"/>
            <a:r>
              <a:rPr lang="en-US" sz="3000" dirty="0" smtClean="0">
                <a:solidFill>
                  <a:schemeClr val="accent2"/>
                </a:solidFill>
              </a:rPr>
              <a:t>GOAmazon2014</a:t>
            </a:r>
            <a:endParaRPr lang="en-US" sz="3000" dirty="0">
              <a:solidFill>
                <a:schemeClr val="accent2"/>
              </a:solidFill>
            </a:endParaRPr>
          </a:p>
        </p:txBody>
      </p:sp>
      <p:sp>
        <p:nvSpPr>
          <p:cNvPr id="21" name="TextBox 20"/>
          <p:cNvSpPr txBox="1"/>
          <p:nvPr/>
        </p:nvSpPr>
        <p:spPr>
          <a:xfrm>
            <a:off x="304800" y="838200"/>
            <a:ext cx="8001000" cy="1508105"/>
          </a:xfrm>
          <a:prstGeom prst="rect">
            <a:avLst/>
          </a:prstGeom>
          <a:noFill/>
        </p:spPr>
        <p:txBody>
          <a:bodyPr wrap="square" rtlCol="0">
            <a:spAutoFit/>
          </a:bodyPr>
          <a:lstStyle/>
          <a:p>
            <a:pPr marL="285750" indent="-285750"/>
            <a:endParaRPr lang="en-US" sz="2000" dirty="0" smtClean="0">
              <a:solidFill>
                <a:srgbClr val="002060"/>
              </a:solidFill>
            </a:endParaRPr>
          </a:p>
          <a:p>
            <a:pPr marL="279400" indent="-279400">
              <a:buFont typeface="Arial" pitchFamily="34" charset="0"/>
              <a:buChar char="•"/>
            </a:pPr>
            <a:endParaRPr lang="en-US" sz="2400" dirty="0" smtClean="0">
              <a:solidFill>
                <a:srgbClr val="002060"/>
              </a:solidFill>
            </a:endParaRPr>
          </a:p>
          <a:p>
            <a:endParaRPr lang="en-US" sz="2400" dirty="0" smtClean="0">
              <a:solidFill>
                <a:srgbClr val="002060"/>
              </a:solidFill>
            </a:endParaRPr>
          </a:p>
          <a:p>
            <a:pPr marL="285750" indent="-285750">
              <a:buFont typeface="Arial" pitchFamily="34" charset="0"/>
              <a:buChar char="•"/>
            </a:pPr>
            <a:endParaRPr lang="en-US" sz="2400" dirty="0">
              <a:solidFill>
                <a:srgbClr val="002060"/>
              </a:solidFill>
            </a:endParaRPr>
          </a:p>
        </p:txBody>
      </p:sp>
      <p:sp>
        <p:nvSpPr>
          <p:cNvPr id="18" name="TextBox 17"/>
          <p:cNvSpPr txBox="1"/>
          <p:nvPr/>
        </p:nvSpPr>
        <p:spPr>
          <a:xfrm>
            <a:off x="3456787" y="1087934"/>
            <a:ext cx="5534813" cy="5693866"/>
          </a:xfrm>
          <a:prstGeom prst="rect">
            <a:avLst/>
          </a:prstGeom>
          <a:noFill/>
        </p:spPr>
        <p:txBody>
          <a:bodyPr wrap="square" rtlCol="0">
            <a:spAutoFit/>
          </a:bodyPr>
          <a:lstStyle/>
          <a:p>
            <a:pPr marL="231775" indent="-231775">
              <a:spcAft>
                <a:spcPts val="1200"/>
              </a:spcAft>
              <a:buFont typeface="Arial" pitchFamily="34" charset="0"/>
              <a:buChar char="•"/>
            </a:pPr>
            <a:r>
              <a:rPr lang="en-US" sz="2200" dirty="0" smtClean="0">
                <a:solidFill>
                  <a:srgbClr val="002060"/>
                </a:solidFill>
              </a:rPr>
              <a:t>The experiment will extend from </a:t>
            </a:r>
            <a:br>
              <a:rPr lang="en-US" sz="2200" dirty="0" smtClean="0">
                <a:solidFill>
                  <a:srgbClr val="002060"/>
                </a:solidFill>
              </a:rPr>
            </a:br>
            <a:r>
              <a:rPr lang="en-US" sz="2200" dirty="0" smtClean="0">
                <a:solidFill>
                  <a:srgbClr val="002060"/>
                </a:solidFill>
              </a:rPr>
              <a:t>January 1 – December 31, 2014.</a:t>
            </a:r>
          </a:p>
          <a:p>
            <a:pPr marL="231775" indent="-231775">
              <a:spcAft>
                <a:spcPts val="1200"/>
              </a:spcAft>
              <a:buFont typeface="Arial" pitchFamily="34" charset="0"/>
              <a:buChar char="•"/>
            </a:pPr>
            <a:r>
              <a:rPr lang="en-US" sz="2200" dirty="0" smtClean="0">
                <a:solidFill>
                  <a:srgbClr val="002060"/>
                </a:solidFill>
              </a:rPr>
              <a:t>BER’s commitment is to provide a</a:t>
            </a:r>
            <a:br>
              <a:rPr lang="en-US" sz="2200" dirty="0" smtClean="0">
                <a:solidFill>
                  <a:srgbClr val="002060"/>
                </a:solidFill>
              </a:rPr>
            </a:br>
            <a:r>
              <a:rPr lang="en-US" sz="2200" dirty="0" smtClean="0">
                <a:solidFill>
                  <a:srgbClr val="002060"/>
                </a:solidFill>
              </a:rPr>
              <a:t>dataset and associated research </a:t>
            </a:r>
            <a:br>
              <a:rPr lang="en-US" sz="2200" dirty="0" smtClean="0">
                <a:solidFill>
                  <a:srgbClr val="002060"/>
                </a:solidFill>
              </a:rPr>
            </a:br>
            <a:r>
              <a:rPr lang="en-US" sz="2200" dirty="0" smtClean="0">
                <a:solidFill>
                  <a:srgbClr val="002060"/>
                </a:solidFill>
              </a:rPr>
              <a:t>needed to improve model representations of organic aerosols, cloud and convection schemes, and terrestrial vegetation components and how these are perturbed by pollution.</a:t>
            </a:r>
          </a:p>
          <a:p>
            <a:pPr marL="231775" indent="-231775">
              <a:buFont typeface="Arial" pitchFamily="34" charset="0"/>
              <a:buChar char="•"/>
            </a:pPr>
            <a:r>
              <a:rPr lang="en-US" sz="2200" dirty="0" smtClean="0">
                <a:solidFill>
                  <a:srgbClr val="002060"/>
                </a:solidFill>
              </a:rPr>
              <a:t>An integrated research effort is being developed by the Atmospheric System Research, Terrestrial Ecosystem Science, and Climate and Earth System Modeling programs.</a:t>
            </a:r>
          </a:p>
          <a:p>
            <a:pPr marL="231775" indent="-231775">
              <a:buFont typeface="Arial" pitchFamily="34" charset="0"/>
              <a:buChar char="•"/>
            </a:pPr>
            <a:endParaRPr lang="en-US" dirty="0" smtClean="0">
              <a:solidFill>
                <a:srgbClr val="002060"/>
              </a:solidFill>
            </a:endParaRPr>
          </a:p>
          <a:p>
            <a:endParaRPr lang="en-US" dirty="0"/>
          </a:p>
        </p:txBody>
      </p:sp>
      <p:pic>
        <p:nvPicPr>
          <p:cNvPr id="2050" name="Picture 2" descr="C:\Users\d3k682\Desktop\GoAmazon\goamazon\Photos\amazon-riv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987" y="1295400"/>
            <a:ext cx="3276600" cy="245065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p:nvPr/>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6" name="Rectangle 8"/>
          <p:cNvSpPr/>
          <p:nvPr/>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13316" name="Rectangle 235"/>
          <p:cNvSpPr>
            <a:spLocks noChangeArrowheads="1"/>
          </p:cNvSpPr>
          <p:nvPr/>
        </p:nvSpPr>
        <p:spPr bwMode="auto">
          <a:xfrm>
            <a:off x="2422525" y="6634163"/>
            <a:ext cx="6564313" cy="223837"/>
          </a:xfrm>
          <a:prstGeom prst="rect">
            <a:avLst/>
          </a:prstGeom>
          <a:no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3317" name="Rectangle 235"/>
          <p:cNvSpPr>
            <a:spLocks noChangeArrowheads="1"/>
          </p:cNvSpPr>
          <p:nvPr/>
        </p:nvSpPr>
        <p:spPr bwMode="auto">
          <a:xfrm>
            <a:off x="-34925" y="6646863"/>
            <a:ext cx="1481138" cy="274637"/>
          </a:xfrm>
          <a:prstGeom prst="rect">
            <a:avLst/>
          </a:prstGeom>
          <a:noFill/>
          <a:ln w="9525" algn="ctr">
            <a:noFill/>
            <a:miter lim="800000"/>
            <a:headEnd/>
            <a:tailEnd/>
          </a:ln>
        </p:spPr>
        <p:txBody>
          <a:bodyPr/>
          <a:lstStyle/>
          <a:p>
            <a:pPr marL="171450" indent="-171450" eaLnBrk="0" hangingPunct="0">
              <a:lnSpc>
                <a:spcPct val="90000"/>
              </a:lnSpc>
            </a:pPr>
            <a:fld id="{DE9FE988-7DAB-42C0-86D2-77B93A36C536}" type="slidenum">
              <a:rPr lang="en-US" sz="1000" b="0">
                <a:solidFill>
                  <a:schemeClr val="bg1"/>
                </a:solidFill>
                <a:ea typeface="Rod"/>
                <a:cs typeface="Rod"/>
              </a:rPr>
              <a:pPr marL="171450" indent="-171450" eaLnBrk="0" hangingPunct="0">
                <a:lnSpc>
                  <a:spcPct val="90000"/>
                </a:lnSpc>
              </a:pPr>
              <a:t>5</a:t>
            </a:fld>
            <a:r>
              <a:rPr lang="en-US" sz="1000" b="0">
                <a:solidFill>
                  <a:schemeClr val="bg1"/>
                </a:solidFill>
                <a:ea typeface="Rod"/>
                <a:cs typeface="Rod"/>
              </a:rPr>
              <a:t>	 </a:t>
            </a:r>
            <a:r>
              <a:rPr lang="en-US" sz="1200">
                <a:solidFill>
                  <a:schemeClr val="bg1"/>
                </a:solidFill>
                <a:ea typeface="Rod"/>
                <a:cs typeface="Rod"/>
              </a:rPr>
              <a:t>BER BSSD</a:t>
            </a:r>
          </a:p>
        </p:txBody>
      </p:sp>
      <p:grpSp>
        <p:nvGrpSpPr>
          <p:cNvPr id="4" name="Group 23"/>
          <p:cNvGrpSpPr>
            <a:grpSpLocks/>
          </p:cNvGrpSpPr>
          <p:nvPr/>
        </p:nvGrpSpPr>
        <p:grpSpPr bwMode="auto">
          <a:xfrm>
            <a:off x="0" y="6659563"/>
            <a:ext cx="9144000" cy="274637"/>
            <a:chOff x="0" y="4147"/>
            <a:chExt cx="5760" cy="173"/>
          </a:xfrm>
        </p:grpSpPr>
        <p:sp>
          <p:nvSpPr>
            <p:cNvPr id="2" name="Rectangle 8"/>
            <p:cNvSpPr/>
            <p:nvPr/>
          </p:nvSpPr>
          <p:spPr bwMode="auto">
            <a:xfrm>
              <a:off x="0" y="4147"/>
              <a:ext cx="1470" cy="144"/>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13337" name="Rectangle 235"/>
            <p:cNvSpPr>
              <a:spLocks noChangeArrowheads="1"/>
            </p:cNvSpPr>
            <p:nvPr/>
          </p:nvSpPr>
          <p:spPr bwMode="auto">
            <a:xfrm>
              <a:off x="75" y="4147"/>
              <a:ext cx="933" cy="173"/>
            </a:xfrm>
            <a:prstGeom prst="rect">
              <a:avLst/>
            </a:prstGeom>
            <a:noFill/>
            <a:ln w="9525" algn="ctr">
              <a:noFill/>
              <a:miter lim="800000"/>
              <a:headEnd/>
              <a:tailEnd/>
            </a:ln>
          </p:spPr>
          <p:txBody>
            <a:bodyPr/>
            <a:lstStyle/>
            <a:p>
              <a:pPr marL="171450" indent="-171450" eaLnBrk="0" hangingPunct="0">
                <a:lnSpc>
                  <a:spcPct val="90000"/>
                </a:lnSpc>
              </a:pPr>
              <a:fld id="{D2FBB675-F8A1-4375-853E-63C2B7CC9763}" type="slidenum">
                <a:rPr lang="en-US" sz="1000" b="0">
                  <a:solidFill>
                    <a:schemeClr val="bg1"/>
                  </a:solidFill>
                  <a:ea typeface="Rod"/>
                  <a:cs typeface="Rod"/>
                </a:rPr>
                <a:pPr marL="171450" indent="-171450" eaLnBrk="0" hangingPunct="0">
                  <a:lnSpc>
                    <a:spcPct val="90000"/>
                  </a:lnSpc>
                </a:pPr>
                <a:t>5</a:t>
              </a:fld>
              <a:r>
                <a:rPr lang="en-US" sz="1000" b="0">
                  <a:solidFill>
                    <a:schemeClr val="bg1"/>
                  </a:solidFill>
                  <a:ea typeface="Rod"/>
                  <a:cs typeface="Rod"/>
                </a:rPr>
                <a:t>	 </a:t>
              </a:r>
              <a:r>
                <a:rPr lang="en-US" sz="1200">
                  <a:solidFill>
                    <a:schemeClr val="bg1"/>
                  </a:solidFill>
                  <a:ea typeface="Rod"/>
                  <a:cs typeface="Rod"/>
                </a:rPr>
                <a:t>BER BSSD</a:t>
              </a:r>
            </a:p>
          </p:txBody>
        </p:sp>
        <p:sp>
          <p:nvSpPr>
            <p:cNvPr id="3" name="Rectangle 7"/>
            <p:cNvSpPr/>
            <p:nvPr/>
          </p:nvSpPr>
          <p:spPr bwMode="auto">
            <a:xfrm>
              <a:off x="1486" y="4147"/>
              <a:ext cx="4274" cy="144"/>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7" name="Rectangle 235"/>
            <p:cNvSpPr>
              <a:spLocks noChangeArrowheads="1"/>
            </p:cNvSpPr>
            <p:nvPr/>
          </p:nvSpPr>
          <p:spPr bwMode="auto">
            <a:xfrm>
              <a:off x="1584" y="4150"/>
              <a:ext cx="4135" cy="141"/>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dirty="0">
                  <a:solidFill>
                    <a:schemeClr val="bg1"/>
                  </a:solidFill>
                  <a:latin typeface="Arial" charset="0"/>
                  <a:ea typeface="Rod"/>
                  <a:cs typeface="Rod"/>
                </a:rPr>
                <a:t>Department of Energy  •  Office of Science  •  Biological and Environmental Research</a:t>
              </a:r>
            </a:p>
          </p:txBody>
        </p:sp>
      </p:grpSp>
      <p:grpSp>
        <p:nvGrpSpPr>
          <p:cNvPr id="8" name="Group 25"/>
          <p:cNvGrpSpPr/>
          <p:nvPr/>
        </p:nvGrpSpPr>
        <p:grpSpPr>
          <a:xfrm>
            <a:off x="0" y="6629401"/>
            <a:ext cx="9145588" cy="233362"/>
            <a:chOff x="0" y="6629401"/>
            <a:chExt cx="9145588" cy="233362"/>
          </a:xfrm>
        </p:grpSpPr>
        <p:sp>
          <p:nvSpPr>
            <p:cNvPr id="27" name="Rectangle 26"/>
            <p:cNvSpPr/>
            <p:nvPr/>
          </p:nvSpPr>
          <p:spPr bwMode="auto">
            <a:xfrm>
              <a:off x="2360613" y="6634163"/>
              <a:ext cx="678497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28" name="Rectangle 27"/>
            <p:cNvSpPr/>
            <p:nvPr/>
          </p:nvSpPr>
          <p:spPr bwMode="auto">
            <a:xfrm>
              <a:off x="0" y="6634163"/>
              <a:ext cx="233362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29"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30" name="Rectangle 235"/>
            <p:cNvSpPr>
              <a:spLocks noChangeArrowheads="1"/>
            </p:cNvSpPr>
            <p:nvPr/>
          </p:nvSpPr>
          <p:spPr bwMode="auto">
            <a:xfrm>
              <a:off x="117474" y="6629401"/>
              <a:ext cx="2016125" cy="228600"/>
            </a:xfrm>
            <a:prstGeom prst="rect">
              <a:avLst/>
            </a:prstGeom>
            <a:noFill/>
            <a:ln w="9525" algn="ctr">
              <a:noFill/>
              <a:miter lim="800000"/>
              <a:headEnd/>
              <a:tailEnd/>
            </a:ln>
            <a:effectLst/>
          </p:spPr>
          <p:txBody>
            <a:bodyPr/>
            <a:lstStyle/>
            <a:p>
              <a:pPr marL="171450" indent="-171450" eaLnBrk="0" hangingPunct="0">
                <a:lnSpc>
                  <a:spcPct val="90000"/>
                </a:lnSpc>
                <a:defRPr/>
              </a:pPr>
              <a:fld id="{797398DD-3765-4CAF-A947-70115095717E}" type="slidenum">
                <a:rPr lang="en-US" sz="1000">
                  <a:solidFill>
                    <a:schemeClr val="bg1"/>
                  </a:solidFill>
                  <a:ea typeface="Rod"/>
                  <a:cs typeface="Rod"/>
                </a:rPr>
                <a:pPr marL="171450" indent="-171450" eaLnBrk="0" hangingPunct="0">
                  <a:lnSpc>
                    <a:spcPct val="90000"/>
                  </a:lnSpc>
                  <a:defRPr/>
                </a:pPr>
                <a:t>5</a:t>
              </a:fld>
              <a:r>
                <a:rPr lang="en-US" sz="1000" dirty="0">
                  <a:solidFill>
                    <a:schemeClr val="bg1"/>
                  </a:solidFill>
                  <a:ea typeface="Rod"/>
                  <a:cs typeface="Rod"/>
                </a:rPr>
                <a:t>	 </a:t>
              </a:r>
              <a:r>
                <a:rPr lang="en-US" sz="1200" b="1" dirty="0" smtClean="0">
                  <a:solidFill>
                    <a:schemeClr val="bg1"/>
                  </a:solidFill>
                  <a:ea typeface="Rod"/>
                  <a:cs typeface="Rod"/>
                </a:rPr>
                <a:t>BERAC</a:t>
              </a:r>
              <a:endParaRPr lang="en-US" sz="1200" b="1" dirty="0">
                <a:solidFill>
                  <a:schemeClr val="bg1"/>
                </a:solidFill>
                <a:ea typeface="Rod"/>
                <a:cs typeface="Rod"/>
              </a:endParaRPr>
            </a:p>
          </p:txBody>
        </p:sp>
      </p:grpSp>
      <p:sp>
        <p:nvSpPr>
          <p:cNvPr id="19" name="TextBox 18"/>
          <p:cNvSpPr txBox="1"/>
          <p:nvPr/>
        </p:nvSpPr>
        <p:spPr>
          <a:xfrm>
            <a:off x="304800" y="152400"/>
            <a:ext cx="8610600" cy="553998"/>
          </a:xfrm>
          <a:prstGeom prst="rect">
            <a:avLst/>
          </a:prstGeom>
          <a:noFill/>
        </p:spPr>
        <p:txBody>
          <a:bodyPr wrap="square" rtlCol="0">
            <a:spAutoFit/>
          </a:bodyPr>
          <a:lstStyle/>
          <a:p>
            <a:pPr algn="ctr"/>
            <a:r>
              <a:rPr lang="en-US" sz="3000" dirty="0" smtClean="0">
                <a:solidFill>
                  <a:schemeClr val="accent2"/>
                </a:solidFill>
              </a:rPr>
              <a:t>BER Climate Research Focus</a:t>
            </a:r>
            <a:endParaRPr lang="en-US" sz="3000" dirty="0">
              <a:solidFill>
                <a:schemeClr val="accent2"/>
              </a:solidFill>
            </a:endParaRPr>
          </a:p>
        </p:txBody>
      </p:sp>
      <p:sp>
        <p:nvSpPr>
          <p:cNvPr id="21" name="TextBox 20"/>
          <p:cNvSpPr txBox="1"/>
          <p:nvPr/>
        </p:nvSpPr>
        <p:spPr>
          <a:xfrm>
            <a:off x="609600" y="990600"/>
            <a:ext cx="7848600" cy="5047536"/>
          </a:xfrm>
          <a:prstGeom prst="rect">
            <a:avLst/>
          </a:prstGeom>
          <a:noFill/>
        </p:spPr>
        <p:txBody>
          <a:bodyPr wrap="square" rtlCol="0">
            <a:spAutoFit/>
          </a:bodyPr>
          <a:lstStyle/>
          <a:p>
            <a:pPr marL="231775" indent="-231775">
              <a:spcAft>
                <a:spcPts val="1200"/>
              </a:spcAft>
              <a:buFont typeface="Arial" pitchFamily="34" charset="0"/>
              <a:buChar char="•"/>
            </a:pPr>
            <a:r>
              <a:rPr lang="en-US" sz="2400" dirty="0" smtClean="0">
                <a:solidFill>
                  <a:srgbClr val="002060"/>
                </a:solidFill>
              </a:rPr>
              <a:t>The scientific focus is on atmospheric, terrestrial ecosystem, carbon cycle, and coupling questions dealing with tropical systems in the Amazon. </a:t>
            </a:r>
          </a:p>
          <a:p>
            <a:pPr marL="231775" indent="-231775">
              <a:buFont typeface="Arial" pitchFamily="34" charset="0"/>
              <a:buChar char="•"/>
            </a:pPr>
            <a:r>
              <a:rPr lang="en-US" sz="2400" dirty="0" smtClean="0">
                <a:solidFill>
                  <a:srgbClr val="002060"/>
                </a:solidFill>
              </a:rPr>
              <a:t>The experiment is being </a:t>
            </a:r>
            <a:br>
              <a:rPr lang="en-US" sz="2400" dirty="0" smtClean="0">
                <a:solidFill>
                  <a:srgbClr val="002060"/>
                </a:solidFill>
              </a:rPr>
            </a:br>
            <a:r>
              <a:rPr lang="en-US" sz="2400" dirty="0" smtClean="0">
                <a:solidFill>
                  <a:srgbClr val="002060"/>
                </a:solidFill>
              </a:rPr>
              <a:t>designed to enable the study</a:t>
            </a:r>
            <a:br>
              <a:rPr lang="en-US" sz="2400" dirty="0" smtClean="0">
                <a:solidFill>
                  <a:srgbClr val="002060"/>
                </a:solidFill>
              </a:rPr>
            </a:br>
            <a:r>
              <a:rPr lang="en-US" sz="2400" dirty="0" smtClean="0">
                <a:solidFill>
                  <a:srgbClr val="002060"/>
                </a:solidFill>
              </a:rPr>
              <a:t>of how aerosols and surface </a:t>
            </a:r>
            <a:br>
              <a:rPr lang="en-US" sz="2400" dirty="0" smtClean="0">
                <a:solidFill>
                  <a:srgbClr val="002060"/>
                </a:solidFill>
              </a:rPr>
            </a:br>
            <a:r>
              <a:rPr lang="en-US" sz="2400" dirty="0" smtClean="0">
                <a:solidFill>
                  <a:srgbClr val="002060"/>
                </a:solidFill>
              </a:rPr>
              <a:t>fluxes influence cloud cycles</a:t>
            </a:r>
            <a:br>
              <a:rPr lang="en-US" sz="2400" dirty="0" smtClean="0">
                <a:solidFill>
                  <a:srgbClr val="002060"/>
                </a:solidFill>
              </a:rPr>
            </a:br>
            <a:r>
              <a:rPr lang="en-US" sz="2400" dirty="0" smtClean="0">
                <a:solidFill>
                  <a:srgbClr val="002060"/>
                </a:solidFill>
              </a:rPr>
              <a:t> under clean conditions, as </a:t>
            </a:r>
            <a:br>
              <a:rPr lang="en-US" sz="2400" dirty="0" smtClean="0">
                <a:solidFill>
                  <a:srgbClr val="002060"/>
                </a:solidFill>
              </a:rPr>
            </a:br>
            <a:r>
              <a:rPr lang="en-US" sz="2400" dirty="0" smtClean="0">
                <a:solidFill>
                  <a:srgbClr val="002060"/>
                </a:solidFill>
              </a:rPr>
              <a:t>well as how aerosol and </a:t>
            </a:r>
            <a:br>
              <a:rPr lang="en-US" sz="2400" dirty="0" smtClean="0">
                <a:solidFill>
                  <a:srgbClr val="002060"/>
                </a:solidFill>
              </a:rPr>
            </a:br>
            <a:r>
              <a:rPr lang="en-US" sz="2400" dirty="0" smtClean="0">
                <a:solidFill>
                  <a:srgbClr val="002060"/>
                </a:solidFill>
              </a:rPr>
              <a:t>cloud life cycles, including </a:t>
            </a:r>
            <a:br>
              <a:rPr lang="en-US" sz="2400" dirty="0" smtClean="0">
                <a:solidFill>
                  <a:srgbClr val="002060"/>
                </a:solidFill>
              </a:rPr>
            </a:br>
            <a:r>
              <a:rPr lang="en-US" sz="2400" dirty="0" smtClean="0">
                <a:solidFill>
                  <a:srgbClr val="002060"/>
                </a:solidFill>
              </a:rPr>
              <a:t>cloud-aerosol-precipitation </a:t>
            </a:r>
            <a:br>
              <a:rPr lang="en-US" sz="2400" dirty="0" smtClean="0">
                <a:solidFill>
                  <a:srgbClr val="002060"/>
                </a:solidFill>
              </a:rPr>
            </a:br>
            <a:r>
              <a:rPr lang="en-US" sz="2400" dirty="0" smtClean="0">
                <a:solidFill>
                  <a:srgbClr val="002060"/>
                </a:solidFill>
              </a:rPr>
              <a:t>interactions, are influenced by pollutant outflow from a tropical megacity. </a:t>
            </a:r>
            <a:endParaRPr lang="en-US" sz="2400" dirty="0">
              <a:solidFill>
                <a:srgbClr val="002060"/>
              </a:solidFill>
            </a:endParaRPr>
          </a:p>
        </p:txBody>
      </p:sp>
      <p:pic>
        <p:nvPicPr>
          <p:cNvPr id="3074" name="Picture 2" descr="C:\Users\d3k682\Desktop\GoAmazon\goamazon\Photos\clouds-river-fores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08301" y="2306926"/>
            <a:ext cx="3735699" cy="279847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p:nvPr/>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6" name="Rectangle 8"/>
          <p:cNvSpPr/>
          <p:nvPr/>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13316" name="Rectangle 235"/>
          <p:cNvSpPr>
            <a:spLocks noChangeArrowheads="1"/>
          </p:cNvSpPr>
          <p:nvPr/>
        </p:nvSpPr>
        <p:spPr bwMode="auto">
          <a:xfrm>
            <a:off x="2422525" y="6634163"/>
            <a:ext cx="6564313" cy="223837"/>
          </a:xfrm>
          <a:prstGeom prst="rect">
            <a:avLst/>
          </a:prstGeom>
          <a:no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3317" name="Rectangle 235"/>
          <p:cNvSpPr>
            <a:spLocks noChangeArrowheads="1"/>
          </p:cNvSpPr>
          <p:nvPr/>
        </p:nvSpPr>
        <p:spPr bwMode="auto">
          <a:xfrm>
            <a:off x="-34925" y="6646863"/>
            <a:ext cx="1481138" cy="274637"/>
          </a:xfrm>
          <a:prstGeom prst="rect">
            <a:avLst/>
          </a:prstGeom>
          <a:noFill/>
          <a:ln w="9525" algn="ctr">
            <a:noFill/>
            <a:miter lim="800000"/>
            <a:headEnd/>
            <a:tailEnd/>
          </a:ln>
        </p:spPr>
        <p:txBody>
          <a:bodyPr/>
          <a:lstStyle/>
          <a:p>
            <a:pPr marL="171450" indent="-171450" eaLnBrk="0" hangingPunct="0">
              <a:lnSpc>
                <a:spcPct val="90000"/>
              </a:lnSpc>
            </a:pPr>
            <a:fld id="{DE9FE988-7DAB-42C0-86D2-77B93A36C536}" type="slidenum">
              <a:rPr lang="en-US" sz="1000" b="0">
                <a:solidFill>
                  <a:schemeClr val="bg1"/>
                </a:solidFill>
                <a:ea typeface="Rod"/>
                <a:cs typeface="Rod"/>
              </a:rPr>
              <a:pPr marL="171450" indent="-171450" eaLnBrk="0" hangingPunct="0">
                <a:lnSpc>
                  <a:spcPct val="90000"/>
                </a:lnSpc>
              </a:pPr>
              <a:t>6</a:t>
            </a:fld>
            <a:r>
              <a:rPr lang="en-US" sz="1000" b="0">
                <a:solidFill>
                  <a:schemeClr val="bg1"/>
                </a:solidFill>
                <a:ea typeface="Rod"/>
                <a:cs typeface="Rod"/>
              </a:rPr>
              <a:t>	 </a:t>
            </a:r>
            <a:r>
              <a:rPr lang="en-US" sz="1200">
                <a:solidFill>
                  <a:schemeClr val="bg1"/>
                </a:solidFill>
                <a:ea typeface="Rod"/>
                <a:cs typeface="Rod"/>
              </a:rPr>
              <a:t>BER BSSD</a:t>
            </a:r>
          </a:p>
        </p:txBody>
      </p:sp>
      <p:grpSp>
        <p:nvGrpSpPr>
          <p:cNvPr id="4" name="Group 23"/>
          <p:cNvGrpSpPr>
            <a:grpSpLocks/>
          </p:cNvGrpSpPr>
          <p:nvPr/>
        </p:nvGrpSpPr>
        <p:grpSpPr bwMode="auto">
          <a:xfrm>
            <a:off x="0" y="6659563"/>
            <a:ext cx="9144000" cy="274637"/>
            <a:chOff x="0" y="4147"/>
            <a:chExt cx="5760" cy="173"/>
          </a:xfrm>
        </p:grpSpPr>
        <p:sp>
          <p:nvSpPr>
            <p:cNvPr id="2" name="Rectangle 8"/>
            <p:cNvSpPr/>
            <p:nvPr/>
          </p:nvSpPr>
          <p:spPr bwMode="auto">
            <a:xfrm>
              <a:off x="0" y="4147"/>
              <a:ext cx="1470" cy="144"/>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13337" name="Rectangle 235"/>
            <p:cNvSpPr>
              <a:spLocks noChangeArrowheads="1"/>
            </p:cNvSpPr>
            <p:nvPr/>
          </p:nvSpPr>
          <p:spPr bwMode="auto">
            <a:xfrm>
              <a:off x="75" y="4147"/>
              <a:ext cx="933" cy="173"/>
            </a:xfrm>
            <a:prstGeom prst="rect">
              <a:avLst/>
            </a:prstGeom>
            <a:noFill/>
            <a:ln w="9525" algn="ctr">
              <a:noFill/>
              <a:miter lim="800000"/>
              <a:headEnd/>
              <a:tailEnd/>
            </a:ln>
          </p:spPr>
          <p:txBody>
            <a:bodyPr/>
            <a:lstStyle/>
            <a:p>
              <a:pPr marL="171450" indent="-171450" eaLnBrk="0" hangingPunct="0">
                <a:lnSpc>
                  <a:spcPct val="90000"/>
                </a:lnSpc>
              </a:pPr>
              <a:fld id="{D2FBB675-F8A1-4375-853E-63C2B7CC9763}" type="slidenum">
                <a:rPr lang="en-US" sz="1000" b="0">
                  <a:solidFill>
                    <a:schemeClr val="bg1"/>
                  </a:solidFill>
                  <a:ea typeface="Rod"/>
                  <a:cs typeface="Rod"/>
                </a:rPr>
                <a:pPr marL="171450" indent="-171450" eaLnBrk="0" hangingPunct="0">
                  <a:lnSpc>
                    <a:spcPct val="90000"/>
                  </a:lnSpc>
                </a:pPr>
                <a:t>6</a:t>
              </a:fld>
              <a:r>
                <a:rPr lang="en-US" sz="1000" b="0">
                  <a:solidFill>
                    <a:schemeClr val="bg1"/>
                  </a:solidFill>
                  <a:ea typeface="Rod"/>
                  <a:cs typeface="Rod"/>
                </a:rPr>
                <a:t>	 </a:t>
              </a:r>
              <a:r>
                <a:rPr lang="en-US" sz="1200">
                  <a:solidFill>
                    <a:schemeClr val="bg1"/>
                  </a:solidFill>
                  <a:ea typeface="Rod"/>
                  <a:cs typeface="Rod"/>
                </a:rPr>
                <a:t>BER BSSD</a:t>
              </a:r>
            </a:p>
          </p:txBody>
        </p:sp>
        <p:sp>
          <p:nvSpPr>
            <p:cNvPr id="3" name="Rectangle 7"/>
            <p:cNvSpPr/>
            <p:nvPr/>
          </p:nvSpPr>
          <p:spPr bwMode="auto">
            <a:xfrm>
              <a:off x="1486" y="4147"/>
              <a:ext cx="4274" cy="144"/>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7" name="Rectangle 235"/>
            <p:cNvSpPr>
              <a:spLocks noChangeArrowheads="1"/>
            </p:cNvSpPr>
            <p:nvPr/>
          </p:nvSpPr>
          <p:spPr bwMode="auto">
            <a:xfrm>
              <a:off x="1584" y="4150"/>
              <a:ext cx="4135" cy="141"/>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dirty="0">
                  <a:solidFill>
                    <a:schemeClr val="bg1"/>
                  </a:solidFill>
                  <a:latin typeface="Arial" charset="0"/>
                  <a:ea typeface="Rod"/>
                  <a:cs typeface="Rod"/>
                </a:rPr>
                <a:t>Department of Energy  •  Office of Science  •  Biological and Environmental Research</a:t>
              </a:r>
            </a:p>
          </p:txBody>
        </p:sp>
      </p:grpSp>
      <p:grpSp>
        <p:nvGrpSpPr>
          <p:cNvPr id="8" name="Group 25"/>
          <p:cNvGrpSpPr/>
          <p:nvPr/>
        </p:nvGrpSpPr>
        <p:grpSpPr>
          <a:xfrm>
            <a:off x="0" y="6629401"/>
            <a:ext cx="9145588" cy="233362"/>
            <a:chOff x="0" y="6629401"/>
            <a:chExt cx="9145588" cy="233362"/>
          </a:xfrm>
        </p:grpSpPr>
        <p:sp>
          <p:nvSpPr>
            <p:cNvPr id="27" name="Rectangle 26"/>
            <p:cNvSpPr/>
            <p:nvPr/>
          </p:nvSpPr>
          <p:spPr bwMode="auto">
            <a:xfrm>
              <a:off x="2360613" y="6634163"/>
              <a:ext cx="678497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28" name="Rectangle 27"/>
            <p:cNvSpPr/>
            <p:nvPr/>
          </p:nvSpPr>
          <p:spPr bwMode="auto">
            <a:xfrm>
              <a:off x="0" y="6634163"/>
              <a:ext cx="233362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29"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30" name="Rectangle 235"/>
            <p:cNvSpPr>
              <a:spLocks noChangeArrowheads="1"/>
            </p:cNvSpPr>
            <p:nvPr/>
          </p:nvSpPr>
          <p:spPr bwMode="auto">
            <a:xfrm>
              <a:off x="117474" y="6629401"/>
              <a:ext cx="2016125" cy="228600"/>
            </a:xfrm>
            <a:prstGeom prst="rect">
              <a:avLst/>
            </a:prstGeom>
            <a:noFill/>
            <a:ln w="9525" algn="ctr">
              <a:noFill/>
              <a:miter lim="800000"/>
              <a:headEnd/>
              <a:tailEnd/>
            </a:ln>
            <a:effectLst/>
          </p:spPr>
          <p:txBody>
            <a:bodyPr/>
            <a:lstStyle/>
            <a:p>
              <a:pPr marL="171450" indent="-171450" eaLnBrk="0" hangingPunct="0">
                <a:lnSpc>
                  <a:spcPct val="90000"/>
                </a:lnSpc>
                <a:defRPr/>
              </a:pPr>
              <a:fld id="{797398DD-3765-4CAF-A947-70115095717E}" type="slidenum">
                <a:rPr lang="en-US" sz="1000">
                  <a:solidFill>
                    <a:schemeClr val="bg1"/>
                  </a:solidFill>
                  <a:ea typeface="Rod"/>
                  <a:cs typeface="Rod"/>
                </a:rPr>
                <a:pPr marL="171450" indent="-171450" eaLnBrk="0" hangingPunct="0">
                  <a:lnSpc>
                    <a:spcPct val="90000"/>
                  </a:lnSpc>
                  <a:defRPr/>
                </a:pPr>
                <a:t>6</a:t>
              </a:fld>
              <a:r>
                <a:rPr lang="en-US" sz="1000" dirty="0">
                  <a:solidFill>
                    <a:schemeClr val="bg1"/>
                  </a:solidFill>
                  <a:ea typeface="Rod"/>
                  <a:cs typeface="Rod"/>
                </a:rPr>
                <a:t>	 </a:t>
              </a:r>
              <a:r>
                <a:rPr lang="en-US" sz="1200" b="1" dirty="0" smtClean="0">
                  <a:solidFill>
                    <a:schemeClr val="bg1"/>
                  </a:solidFill>
                  <a:ea typeface="Rod"/>
                  <a:cs typeface="Rod"/>
                </a:rPr>
                <a:t>BERAC</a:t>
              </a:r>
              <a:endParaRPr lang="en-US" sz="1200" b="1" dirty="0">
                <a:solidFill>
                  <a:schemeClr val="bg1"/>
                </a:solidFill>
                <a:ea typeface="Rod"/>
                <a:cs typeface="Rod"/>
              </a:endParaRPr>
            </a:p>
          </p:txBody>
        </p:sp>
      </p:grpSp>
      <p:sp>
        <p:nvSpPr>
          <p:cNvPr id="19" name="TextBox 18"/>
          <p:cNvSpPr txBox="1"/>
          <p:nvPr/>
        </p:nvSpPr>
        <p:spPr>
          <a:xfrm>
            <a:off x="304800" y="152400"/>
            <a:ext cx="8610600" cy="553998"/>
          </a:xfrm>
          <a:prstGeom prst="rect">
            <a:avLst/>
          </a:prstGeom>
          <a:noFill/>
        </p:spPr>
        <p:txBody>
          <a:bodyPr wrap="square" rtlCol="0">
            <a:spAutoFit/>
          </a:bodyPr>
          <a:lstStyle/>
          <a:p>
            <a:pPr algn="ctr"/>
            <a:r>
              <a:rPr lang="en-US" sz="3000" dirty="0" smtClean="0">
                <a:solidFill>
                  <a:schemeClr val="accent2"/>
                </a:solidFill>
              </a:rPr>
              <a:t>Observing Systems</a:t>
            </a:r>
            <a:endParaRPr lang="en-US" sz="3000" dirty="0">
              <a:solidFill>
                <a:schemeClr val="accent2"/>
              </a:solidFill>
            </a:endParaRPr>
          </a:p>
        </p:txBody>
      </p:sp>
      <p:sp>
        <p:nvSpPr>
          <p:cNvPr id="21" name="TextBox 20"/>
          <p:cNvSpPr txBox="1"/>
          <p:nvPr/>
        </p:nvSpPr>
        <p:spPr>
          <a:xfrm>
            <a:off x="304800" y="685800"/>
            <a:ext cx="4267200" cy="5201424"/>
          </a:xfrm>
          <a:prstGeom prst="rect">
            <a:avLst/>
          </a:prstGeom>
          <a:noFill/>
        </p:spPr>
        <p:txBody>
          <a:bodyPr wrap="square" rtlCol="0">
            <a:spAutoFit/>
          </a:bodyPr>
          <a:lstStyle/>
          <a:p>
            <a:pPr marL="61913" indent="-61913"/>
            <a:endParaRPr lang="en-US" sz="2400" dirty="0" smtClean="0">
              <a:solidFill>
                <a:srgbClr val="002060"/>
              </a:solidFill>
            </a:endParaRPr>
          </a:p>
          <a:p>
            <a:pPr marL="279400" indent="-279400">
              <a:buFont typeface="Arial" pitchFamily="34" charset="0"/>
              <a:buChar char="•"/>
            </a:pPr>
            <a:r>
              <a:rPr lang="en-US" sz="2200" dirty="0" smtClean="0">
                <a:solidFill>
                  <a:srgbClr val="002060"/>
                </a:solidFill>
              </a:rPr>
              <a:t>ARM will send the ARM Mobile Facility, the G-1 aircraft and an aerosol observing system</a:t>
            </a:r>
          </a:p>
          <a:p>
            <a:pPr marL="279400" indent="-279400">
              <a:buFont typeface="Arial" pitchFamily="34" charset="0"/>
              <a:buChar char="•"/>
            </a:pPr>
            <a:r>
              <a:rPr lang="en-US" sz="2200" dirty="0" smtClean="0">
                <a:solidFill>
                  <a:srgbClr val="002060"/>
                </a:solidFill>
              </a:rPr>
              <a:t>EMSL will provide mass spectrometers and laboratory study support</a:t>
            </a:r>
          </a:p>
          <a:p>
            <a:pPr marL="279400" indent="-279400">
              <a:buFont typeface="Arial" pitchFamily="34" charset="0"/>
              <a:buChar char="•"/>
            </a:pPr>
            <a:r>
              <a:rPr lang="en-US" sz="2200" dirty="0" smtClean="0">
                <a:solidFill>
                  <a:srgbClr val="002060"/>
                </a:solidFill>
              </a:rPr>
              <a:t>Terrestrial Ecosystem Science will provide carbon cycle instruments and opportunities for supplementary support for complementary terrestrial ecosystem research</a:t>
            </a:r>
            <a:endParaRPr lang="en-US" sz="2200" dirty="0">
              <a:solidFill>
                <a:srgbClr val="002060"/>
              </a:solidFill>
            </a:endParaRPr>
          </a:p>
        </p:txBody>
      </p:sp>
      <p:pic>
        <p:nvPicPr>
          <p:cNvPr id="22" name="Picture 21" descr="amf.jpg"/>
          <p:cNvPicPr>
            <a:picLocks noChangeAspect="1"/>
          </p:cNvPicPr>
          <p:nvPr/>
        </p:nvPicPr>
        <p:blipFill>
          <a:blip r:embed="rId3" cstate="print"/>
          <a:stretch>
            <a:fillRect/>
          </a:stretch>
        </p:blipFill>
        <p:spPr>
          <a:xfrm>
            <a:off x="4648200" y="1371600"/>
            <a:ext cx="2797772" cy="2260600"/>
          </a:xfrm>
          <a:prstGeom prst="rect">
            <a:avLst/>
          </a:prstGeom>
        </p:spPr>
      </p:pic>
      <p:pic>
        <p:nvPicPr>
          <p:cNvPr id="23" name="Picture 22" descr="emsl mass spec.jpg"/>
          <p:cNvPicPr>
            <a:picLocks noChangeAspect="1"/>
          </p:cNvPicPr>
          <p:nvPr/>
        </p:nvPicPr>
        <p:blipFill>
          <a:blip r:embed="rId4" cstate="print"/>
          <a:stretch>
            <a:fillRect/>
          </a:stretch>
        </p:blipFill>
        <p:spPr>
          <a:xfrm>
            <a:off x="6604000" y="3505200"/>
            <a:ext cx="2235200" cy="1676400"/>
          </a:xfrm>
          <a:prstGeom prst="rect">
            <a:avLst/>
          </a:prstGeom>
        </p:spPr>
      </p:pic>
      <p:pic>
        <p:nvPicPr>
          <p:cNvPr id="18" name="Picture 17" descr="pobes2.tif"/>
          <p:cNvPicPr>
            <a:picLocks noChangeAspect="1"/>
          </p:cNvPicPr>
          <p:nvPr/>
        </p:nvPicPr>
        <p:blipFill>
          <a:blip r:embed="rId5" cstate="print"/>
          <a:stretch>
            <a:fillRect/>
          </a:stretch>
        </p:blipFill>
        <p:spPr>
          <a:xfrm>
            <a:off x="6781800" y="533400"/>
            <a:ext cx="2276302" cy="1892300"/>
          </a:xfrm>
          <a:prstGeom prst="rect">
            <a:avLst/>
          </a:prstGeom>
        </p:spPr>
      </p:pic>
      <p:pic>
        <p:nvPicPr>
          <p:cNvPr id="24" name="Picture 23" descr="DSC00920[1].JPG"/>
          <p:cNvPicPr>
            <a:picLocks noChangeAspect="1"/>
          </p:cNvPicPr>
          <p:nvPr/>
        </p:nvPicPr>
        <p:blipFill>
          <a:blip r:embed="rId6" cstate="print"/>
          <a:stretch>
            <a:fillRect/>
          </a:stretch>
        </p:blipFill>
        <p:spPr>
          <a:xfrm>
            <a:off x="5156200" y="5105400"/>
            <a:ext cx="1930400" cy="1447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692001" y="3351232"/>
            <a:ext cx="1368000" cy="263547"/>
          </a:xfrm>
          <a:prstGeom prst="rect">
            <a:avLst/>
          </a:prstGeom>
          <a:noFill/>
          <a:ln w="9525">
            <a:noFill/>
            <a:round/>
            <a:headEnd/>
            <a:tailEnd/>
          </a:ln>
          <a:effectLst/>
        </p:spPr>
        <p:txBody>
          <a:bodyPr wrap="none" lIns="81639" tIns="52019" rIns="81639" bIns="40820"/>
          <a:lstStyle/>
          <a:p>
            <a:pPr>
              <a:tabLst>
                <a:tab pos="656650" algn="l"/>
                <a:tab pos="1313299" algn="l"/>
              </a:tabLst>
            </a:pPr>
            <a:r>
              <a:rPr lang="en-US" sz="1300" b="1" dirty="0">
                <a:solidFill>
                  <a:srgbClr val="FFFFFF"/>
                </a:solidFill>
                <a:ea typeface="DejaVu LGC Sans" charset="0"/>
                <a:cs typeface="DejaVu LGC Sans" charset="0"/>
              </a:rPr>
              <a:t>Swimming Hole</a:t>
            </a:r>
          </a:p>
        </p:txBody>
      </p:sp>
      <p:sp>
        <p:nvSpPr>
          <p:cNvPr id="3075" name="Text Box 3"/>
          <p:cNvSpPr txBox="1">
            <a:spLocks noChangeArrowheads="1"/>
          </p:cNvSpPr>
          <p:nvPr/>
        </p:nvSpPr>
        <p:spPr bwMode="auto">
          <a:xfrm>
            <a:off x="1692001" y="3351232"/>
            <a:ext cx="1368000" cy="263547"/>
          </a:xfrm>
          <a:prstGeom prst="rect">
            <a:avLst/>
          </a:prstGeom>
          <a:noFill/>
          <a:ln w="9525">
            <a:noFill/>
            <a:round/>
            <a:headEnd/>
            <a:tailEnd/>
          </a:ln>
          <a:effectLst/>
        </p:spPr>
        <p:txBody>
          <a:bodyPr wrap="none" lIns="81639" tIns="52019" rIns="81639" bIns="40820"/>
          <a:lstStyle/>
          <a:p>
            <a:pPr>
              <a:tabLst>
                <a:tab pos="656650" algn="l"/>
                <a:tab pos="1313299" algn="l"/>
              </a:tabLst>
            </a:pPr>
            <a:r>
              <a:rPr lang="en-US" sz="1300" b="1" dirty="0">
                <a:solidFill>
                  <a:srgbClr val="FFFFFF"/>
                </a:solidFill>
                <a:ea typeface="DejaVu LGC Sans" charset="0"/>
                <a:cs typeface="DejaVu LGC Sans" charset="0"/>
              </a:rPr>
              <a:t>Swimming Hole</a:t>
            </a:r>
          </a:p>
        </p:txBody>
      </p:sp>
      <p:sp>
        <p:nvSpPr>
          <p:cNvPr id="3076" name="Text Box 4"/>
          <p:cNvSpPr txBox="1">
            <a:spLocks noChangeArrowheads="1"/>
          </p:cNvSpPr>
          <p:nvPr/>
        </p:nvSpPr>
        <p:spPr bwMode="auto">
          <a:xfrm>
            <a:off x="1692001" y="3351232"/>
            <a:ext cx="1368000" cy="263547"/>
          </a:xfrm>
          <a:prstGeom prst="rect">
            <a:avLst/>
          </a:prstGeom>
          <a:noFill/>
          <a:ln w="9525">
            <a:noFill/>
            <a:round/>
            <a:headEnd/>
            <a:tailEnd/>
          </a:ln>
          <a:effectLst/>
        </p:spPr>
        <p:txBody>
          <a:bodyPr wrap="none" lIns="81639" tIns="52019" rIns="81639" bIns="40820"/>
          <a:lstStyle/>
          <a:p>
            <a:pPr>
              <a:tabLst>
                <a:tab pos="656650" algn="l"/>
                <a:tab pos="1313299" algn="l"/>
              </a:tabLst>
            </a:pPr>
            <a:r>
              <a:rPr lang="en-US" sz="1300" b="1" dirty="0">
                <a:solidFill>
                  <a:srgbClr val="FFFFFF"/>
                </a:solidFill>
                <a:ea typeface="DejaVu LGC Sans" charset="0"/>
                <a:cs typeface="DejaVu LGC Sans" charset="0"/>
              </a:rPr>
              <a:t>Swimming Hole</a:t>
            </a:r>
          </a:p>
        </p:txBody>
      </p:sp>
      <p:sp>
        <p:nvSpPr>
          <p:cNvPr id="3077" name="Text Box 5"/>
          <p:cNvSpPr txBox="1">
            <a:spLocks noChangeArrowheads="1"/>
          </p:cNvSpPr>
          <p:nvPr/>
        </p:nvSpPr>
        <p:spPr bwMode="auto">
          <a:xfrm>
            <a:off x="3359520" y="3328190"/>
            <a:ext cx="1584000" cy="263547"/>
          </a:xfrm>
          <a:prstGeom prst="rect">
            <a:avLst/>
          </a:prstGeom>
          <a:noFill/>
          <a:ln w="9525">
            <a:noFill/>
            <a:round/>
            <a:headEnd/>
            <a:tailEnd/>
          </a:ln>
          <a:effectLst/>
        </p:spPr>
        <p:txBody>
          <a:bodyPr wrap="none" lIns="81639" tIns="52019" rIns="81639" bIns="40820"/>
          <a:lstStyle/>
          <a:p>
            <a:pPr>
              <a:tabLst>
                <a:tab pos="656650" algn="l"/>
                <a:tab pos="1313299" algn="l"/>
              </a:tabLst>
            </a:pPr>
            <a:r>
              <a:rPr lang="en-US" sz="1300" b="1" dirty="0">
                <a:solidFill>
                  <a:srgbClr val="FFFFFF"/>
                </a:solidFill>
                <a:ea typeface="DejaVu LGC Sans" charset="0"/>
                <a:cs typeface="DejaVu LGC Sans" charset="0"/>
              </a:rPr>
              <a:t>Large Pasture Site</a:t>
            </a:r>
          </a:p>
        </p:txBody>
      </p:sp>
      <p:sp>
        <p:nvSpPr>
          <p:cNvPr id="3078" name="Text Box 6"/>
          <p:cNvSpPr txBox="1">
            <a:spLocks noChangeArrowheads="1"/>
          </p:cNvSpPr>
          <p:nvPr/>
        </p:nvSpPr>
        <p:spPr bwMode="auto">
          <a:xfrm>
            <a:off x="2232000" y="3634942"/>
            <a:ext cx="1368000" cy="445007"/>
          </a:xfrm>
          <a:prstGeom prst="rect">
            <a:avLst/>
          </a:prstGeom>
          <a:noFill/>
          <a:ln w="9525">
            <a:noFill/>
            <a:round/>
            <a:headEnd/>
            <a:tailEnd/>
          </a:ln>
          <a:effectLst/>
        </p:spPr>
        <p:txBody>
          <a:bodyPr lIns="81639" tIns="52019" rIns="81639" bIns="40820"/>
          <a:lstStyle/>
          <a:p>
            <a:pPr>
              <a:tabLst>
                <a:tab pos="656650" algn="l"/>
                <a:tab pos="1313299" algn="l"/>
              </a:tabLst>
            </a:pPr>
            <a:r>
              <a:rPr lang="en-US" sz="1300" b="1" dirty="0">
                <a:solidFill>
                  <a:srgbClr val="FFFFFF"/>
                </a:solidFill>
                <a:ea typeface="DejaVu LGC Sans" charset="0"/>
                <a:cs typeface="DejaVu LGC Sans" charset="0"/>
              </a:rPr>
              <a:t>Farm with Towers</a:t>
            </a:r>
          </a:p>
        </p:txBody>
      </p:sp>
      <p:sp>
        <p:nvSpPr>
          <p:cNvPr id="3079" name="Text Box 7"/>
          <p:cNvSpPr txBox="1">
            <a:spLocks noChangeArrowheads="1"/>
          </p:cNvSpPr>
          <p:nvPr/>
        </p:nvSpPr>
        <p:spPr bwMode="auto">
          <a:xfrm>
            <a:off x="3317760" y="3842324"/>
            <a:ext cx="1113120" cy="263548"/>
          </a:xfrm>
          <a:prstGeom prst="rect">
            <a:avLst/>
          </a:prstGeom>
          <a:noFill/>
          <a:ln w="9525">
            <a:noFill/>
            <a:round/>
            <a:headEnd/>
            <a:tailEnd/>
          </a:ln>
          <a:effectLst/>
        </p:spPr>
        <p:txBody>
          <a:bodyPr wrap="none" lIns="81639" tIns="52019" rIns="81639" bIns="40820"/>
          <a:lstStyle/>
          <a:p>
            <a:pPr>
              <a:tabLst>
                <a:tab pos="656650" algn="l"/>
              </a:tabLst>
            </a:pPr>
            <a:r>
              <a:rPr lang="en-US" sz="1300" b="1" dirty="0" err="1" smtClean="0">
                <a:solidFill>
                  <a:srgbClr val="FFFFFF"/>
                </a:solidFill>
                <a:ea typeface="DejaVu LGC Sans" charset="0"/>
                <a:cs typeface="DejaVu LGC Sans" charset="0"/>
              </a:rPr>
              <a:t>Manacauru</a:t>
            </a:r>
            <a:endParaRPr lang="en-US" sz="1300" b="1" dirty="0">
              <a:solidFill>
                <a:srgbClr val="FFFFFF"/>
              </a:solidFill>
              <a:ea typeface="DejaVu LGC Sans" charset="0"/>
              <a:cs typeface="DejaVu LGC Sans" charset="0"/>
            </a:endParaRPr>
          </a:p>
        </p:txBody>
      </p:sp>
      <p:sp>
        <p:nvSpPr>
          <p:cNvPr id="3080" name="Text Box 8"/>
          <p:cNvSpPr txBox="1">
            <a:spLocks noChangeArrowheads="1"/>
          </p:cNvSpPr>
          <p:nvPr/>
        </p:nvSpPr>
        <p:spPr bwMode="auto">
          <a:xfrm>
            <a:off x="5074560" y="3001276"/>
            <a:ext cx="766080" cy="263548"/>
          </a:xfrm>
          <a:prstGeom prst="rect">
            <a:avLst/>
          </a:prstGeom>
          <a:noFill/>
          <a:ln w="9525">
            <a:noFill/>
            <a:round/>
            <a:headEnd/>
            <a:tailEnd/>
          </a:ln>
          <a:effectLst/>
        </p:spPr>
        <p:txBody>
          <a:bodyPr wrap="none" lIns="81639" tIns="52019" rIns="81639" bIns="40820"/>
          <a:lstStyle/>
          <a:p>
            <a:pPr>
              <a:tabLst>
                <a:tab pos="656650" algn="l"/>
              </a:tabLst>
            </a:pPr>
            <a:r>
              <a:rPr lang="en-US" sz="1300" b="1" dirty="0">
                <a:solidFill>
                  <a:srgbClr val="FFFFFF"/>
                </a:solidFill>
                <a:ea typeface="DejaVu LGC Sans" charset="0"/>
                <a:cs typeface="DejaVu LGC Sans" charset="0"/>
              </a:rPr>
              <a:t>Manaus</a:t>
            </a:r>
          </a:p>
        </p:txBody>
      </p:sp>
      <p:sp>
        <p:nvSpPr>
          <p:cNvPr id="3081" name="Text Box 9"/>
          <p:cNvSpPr txBox="1">
            <a:spLocks noChangeArrowheads="1"/>
          </p:cNvSpPr>
          <p:nvPr/>
        </p:nvSpPr>
        <p:spPr bwMode="auto">
          <a:xfrm>
            <a:off x="5983201" y="3351232"/>
            <a:ext cx="1176480" cy="263547"/>
          </a:xfrm>
          <a:prstGeom prst="rect">
            <a:avLst/>
          </a:prstGeom>
          <a:noFill/>
          <a:ln w="9525">
            <a:noFill/>
            <a:round/>
            <a:headEnd/>
            <a:tailEnd/>
          </a:ln>
          <a:effectLst/>
        </p:spPr>
        <p:txBody>
          <a:bodyPr wrap="none" lIns="81639" tIns="52019" rIns="81639" bIns="40820"/>
          <a:lstStyle/>
          <a:p>
            <a:pPr>
              <a:tabLst>
                <a:tab pos="656650" algn="l"/>
              </a:tabLst>
            </a:pPr>
            <a:r>
              <a:rPr lang="en-US" sz="1300" b="1" dirty="0">
                <a:solidFill>
                  <a:srgbClr val="FFFFFF"/>
                </a:solidFill>
                <a:ea typeface="DejaVu LGC Sans" charset="0"/>
                <a:cs typeface="DejaVu LGC Sans" charset="0"/>
              </a:rPr>
              <a:t>Ponta </a:t>
            </a:r>
            <a:r>
              <a:rPr lang="en-US" sz="1300" b="1" dirty="0" err="1">
                <a:solidFill>
                  <a:srgbClr val="FFFFFF"/>
                </a:solidFill>
                <a:ea typeface="DejaVu LGC Sans" charset="0"/>
                <a:cs typeface="DejaVu LGC Sans" charset="0"/>
              </a:rPr>
              <a:t>Pelada</a:t>
            </a:r>
            <a:endParaRPr lang="en-US" sz="1300" b="1" dirty="0">
              <a:solidFill>
                <a:srgbClr val="FFFFFF"/>
              </a:solidFill>
              <a:ea typeface="DejaVu LGC Sans" charset="0"/>
              <a:cs typeface="DejaVu LGC Sans" charset="0"/>
            </a:endParaRPr>
          </a:p>
        </p:txBody>
      </p:sp>
      <p:sp>
        <p:nvSpPr>
          <p:cNvPr id="3082" name="Text Box 10"/>
          <p:cNvSpPr txBox="1">
            <a:spLocks noChangeArrowheads="1"/>
          </p:cNvSpPr>
          <p:nvPr/>
        </p:nvSpPr>
        <p:spPr bwMode="auto">
          <a:xfrm>
            <a:off x="3415680" y="1078674"/>
            <a:ext cx="1735200" cy="263547"/>
          </a:xfrm>
          <a:prstGeom prst="rect">
            <a:avLst/>
          </a:prstGeom>
          <a:noFill/>
          <a:ln w="9525">
            <a:noFill/>
            <a:round/>
            <a:headEnd/>
            <a:tailEnd/>
          </a:ln>
          <a:effectLst/>
        </p:spPr>
        <p:txBody>
          <a:bodyPr lIns="81639" tIns="52019" rIns="81639" bIns="40820"/>
          <a:lstStyle/>
          <a:p>
            <a:pPr>
              <a:tabLst>
                <a:tab pos="656650" algn="l"/>
                <a:tab pos="1313299" algn="l"/>
              </a:tabLst>
            </a:pPr>
            <a:r>
              <a:rPr lang="en-US" sz="1300" b="1" dirty="0">
                <a:solidFill>
                  <a:srgbClr val="FFFFFF"/>
                </a:solidFill>
                <a:ea typeface="DejaVu LGC Sans" charset="0"/>
                <a:cs typeface="DejaVu LGC Sans" charset="0"/>
              </a:rPr>
              <a:t>FLUXNET- BR Ma2</a:t>
            </a:r>
          </a:p>
        </p:txBody>
      </p:sp>
      <p:sp>
        <p:nvSpPr>
          <p:cNvPr id="3083" name="Text Box 11"/>
          <p:cNvSpPr txBox="1">
            <a:spLocks noChangeArrowheads="1"/>
          </p:cNvSpPr>
          <p:nvPr/>
        </p:nvSpPr>
        <p:spPr bwMode="auto">
          <a:xfrm>
            <a:off x="5424481" y="1015307"/>
            <a:ext cx="1592640" cy="263547"/>
          </a:xfrm>
          <a:prstGeom prst="rect">
            <a:avLst/>
          </a:prstGeom>
          <a:noFill/>
          <a:ln w="9525">
            <a:noFill/>
            <a:round/>
            <a:headEnd/>
            <a:tailEnd/>
          </a:ln>
          <a:effectLst/>
        </p:spPr>
        <p:txBody>
          <a:bodyPr wrap="none" lIns="81639" tIns="52019" rIns="81639" bIns="40820"/>
          <a:lstStyle/>
          <a:p>
            <a:pPr>
              <a:tabLst>
                <a:tab pos="656650" algn="l"/>
                <a:tab pos="1313299" algn="l"/>
              </a:tabLst>
            </a:pPr>
            <a:r>
              <a:rPr lang="en-US" sz="1300" b="1" dirty="0">
                <a:solidFill>
                  <a:srgbClr val="FFFFFF"/>
                </a:solidFill>
                <a:ea typeface="DejaVu LGC Sans" charset="0"/>
                <a:cs typeface="DejaVu LGC Sans" charset="0"/>
              </a:rPr>
              <a:t>FLUXNET- BR Ma1</a:t>
            </a:r>
          </a:p>
        </p:txBody>
      </p:sp>
      <p:grpSp>
        <p:nvGrpSpPr>
          <p:cNvPr id="13" name="Group 25"/>
          <p:cNvGrpSpPr/>
          <p:nvPr/>
        </p:nvGrpSpPr>
        <p:grpSpPr>
          <a:xfrm>
            <a:off x="0" y="6629401"/>
            <a:ext cx="9145588" cy="233362"/>
            <a:chOff x="0" y="6629401"/>
            <a:chExt cx="9145588" cy="233362"/>
          </a:xfrm>
        </p:grpSpPr>
        <p:sp>
          <p:nvSpPr>
            <p:cNvPr id="14" name="Rectangle 13"/>
            <p:cNvSpPr/>
            <p:nvPr/>
          </p:nvSpPr>
          <p:spPr bwMode="auto">
            <a:xfrm>
              <a:off x="2360613" y="6634163"/>
              <a:ext cx="678497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15" name="Rectangle 14"/>
            <p:cNvSpPr/>
            <p:nvPr/>
          </p:nvSpPr>
          <p:spPr bwMode="auto">
            <a:xfrm>
              <a:off x="0" y="6634163"/>
              <a:ext cx="233362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16"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17" name="Rectangle 235"/>
            <p:cNvSpPr>
              <a:spLocks noChangeArrowheads="1"/>
            </p:cNvSpPr>
            <p:nvPr/>
          </p:nvSpPr>
          <p:spPr bwMode="auto">
            <a:xfrm>
              <a:off x="117474" y="6629401"/>
              <a:ext cx="2016125" cy="228600"/>
            </a:xfrm>
            <a:prstGeom prst="rect">
              <a:avLst/>
            </a:prstGeom>
            <a:noFill/>
            <a:ln w="9525" algn="ctr">
              <a:noFill/>
              <a:miter lim="800000"/>
              <a:headEnd/>
              <a:tailEnd/>
            </a:ln>
            <a:effectLst/>
          </p:spPr>
          <p:txBody>
            <a:bodyPr/>
            <a:lstStyle/>
            <a:p>
              <a:pPr marL="171450" indent="-171450" eaLnBrk="0" hangingPunct="0">
                <a:lnSpc>
                  <a:spcPct val="90000"/>
                </a:lnSpc>
                <a:defRPr/>
              </a:pPr>
              <a:fld id="{797398DD-3765-4CAF-A947-70115095717E}" type="slidenum">
                <a:rPr lang="en-US" sz="1000">
                  <a:solidFill>
                    <a:schemeClr val="bg1"/>
                  </a:solidFill>
                  <a:ea typeface="Rod"/>
                  <a:cs typeface="Rod"/>
                </a:rPr>
                <a:pPr marL="171450" indent="-171450" eaLnBrk="0" hangingPunct="0">
                  <a:lnSpc>
                    <a:spcPct val="90000"/>
                  </a:lnSpc>
                  <a:defRPr/>
                </a:pPr>
                <a:t>7</a:t>
              </a:fld>
              <a:r>
                <a:rPr lang="en-US" sz="1000" dirty="0">
                  <a:solidFill>
                    <a:schemeClr val="bg1"/>
                  </a:solidFill>
                  <a:ea typeface="Rod"/>
                  <a:cs typeface="Rod"/>
                </a:rPr>
                <a:t>	 </a:t>
              </a:r>
              <a:r>
                <a:rPr lang="en-US" sz="1200" dirty="0" smtClean="0">
                  <a:solidFill>
                    <a:schemeClr val="bg1"/>
                  </a:solidFill>
                  <a:ea typeface="Rod"/>
                  <a:cs typeface="Rod"/>
                </a:rPr>
                <a:t>BERAC</a:t>
              </a:r>
              <a:endParaRPr lang="en-US" sz="1200" b="1" dirty="0">
                <a:solidFill>
                  <a:schemeClr val="bg1"/>
                </a:solidFill>
                <a:ea typeface="Rod"/>
                <a:cs typeface="Rod"/>
              </a:endParaRPr>
            </a:p>
          </p:txBody>
        </p:sp>
      </p:grpSp>
      <p:sp>
        <p:nvSpPr>
          <p:cNvPr id="21" name="TextBox 20"/>
          <p:cNvSpPr txBox="1"/>
          <p:nvPr/>
        </p:nvSpPr>
        <p:spPr>
          <a:xfrm>
            <a:off x="1676400" y="457200"/>
            <a:ext cx="5181600" cy="553998"/>
          </a:xfrm>
          <a:prstGeom prst="rect">
            <a:avLst/>
          </a:prstGeom>
          <a:noFill/>
        </p:spPr>
        <p:txBody>
          <a:bodyPr wrap="square" rtlCol="0">
            <a:spAutoFit/>
          </a:bodyPr>
          <a:lstStyle/>
          <a:p>
            <a:pPr algn="ctr"/>
            <a:r>
              <a:rPr lang="en-US" sz="3000" dirty="0" smtClean="0">
                <a:solidFill>
                  <a:schemeClr val="accent2"/>
                </a:solidFill>
              </a:rPr>
              <a:t>Experiment Locations</a:t>
            </a:r>
            <a:endParaRPr lang="en-US" sz="3000" dirty="0">
              <a:solidFill>
                <a:schemeClr val="accent2"/>
              </a:solidFill>
            </a:endParaRPr>
          </a:p>
        </p:txBody>
      </p:sp>
      <p:pic>
        <p:nvPicPr>
          <p:cNvPr id="1026" name="Picture 2"/>
          <p:cNvPicPr>
            <a:picLocks noChangeAspect="1" noChangeArrowheads="1"/>
          </p:cNvPicPr>
          <p:nvPr/>
        </p:nvPicPr>
        <p:blipFill>
          <a:blip r:embed="rId3" cstate="print"/>
          <a:srcRect/>
          <a:stretch>
            <a:fillRect/>
          </a:stretch>
        </p:blipFill>
        <p:spPr bwMode="auto">
          <a:xfrm>
            <a:off x="142875" y="276225"/>
            <a:ext cx="8858250" cy="63055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p:nvPr/>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6" name="Rectangle 8"/>
          <p:cNvSpPr/>
          <p:nvPr/>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13316" name="Rectangle 235"/>
          <p:cNvSpPr>
            <a:spLocks noChangeArrowheads="1"/>
          </p:cNvSpPr>
          <p:nvPr/>
        </p:nvSpPr>
        <p:spPr bwMode="auto">
          <a:xfrm>
            <a:off x="2422525" y="6634163"/>
            <a:ext cx="6564313" cy="223837"/>
          </a:xfrm>
          <a:prstGeom prst="rect">
            <a:avLst/>
          </a:prstGeom>
          <a:no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3317" name="Rectangle 235"/>
          <p:cNvSpPr>
            <a:spLocks noChangeArrowheads="1"/>
          </p:cNvSpPr>
          <p:nvPr/>
        </p:nvSpPr>
        <p:spPr bwMode="auto">
          <a:xfrm>
            <a:off x="-34925" y="6646863"/>
            <a:ext cx="1481138" cy="274637"/>
          </a:xfrm>
          <a:prstGeom prst="rect">
            <a:avLst/>
          </a:prstGeom>
          <a:noFill/>
          <a:ln w="9525" algn="ctr">
            <a:noFill/>
            <a:miter lim="800000"/>
            <a:headEnd/>
            <a:tailEnd/>
          </a:ln>
        </p:spPr>
        <p:txBody>
          <a:bodyPr/>
          <a:lstStyle/>
          <a:p>
            <a:pPr marL="171450" indent="-171450" eaLnBrk="0" hangingPunct="0">
              <a:lnSpc>
                <a:spcPct val="90000"/>
              </a:lnSpc>
            </a:pPr>
            <a:fld id="{DE9FE988-7DAB-42C0-86D2-77B93A36C536}" type="slidenum">
              <a:rPr lang="en-US" sz="1000" b="0">
                <a:solidFill>
                  <a:schemeClr val="bg1"/>
                </a:solidFill>
                <a:ea typeface="Rod"/>
                <a:cs typeface="Rod"/>
              </a:rPr>
              <a:pPr marL="171450" indent="-171450" eaLnBrk="0" hangingPunct="0">
                <a:lnSpc>
                  <a:spcPct val="90000"/>
                </a:lnSpc>
              </a:pPr>
              <a:t>8</a:t>
            </a:fld>
            <a:r>
              <a:rPr lang="en-US" sz="1000" b="0">
                <a:solidFill>
                  <a:schemeClr val="bg1"/>
                </a:solidFill>
                <a:ea typeface="Rod"/>
                <a:cs typeface="Rod"/>
              </a:rPr>
              <a:t>	 </a:t>
            </a:r>
            <a:r>
              <a:rPr lang="en-US" sz="1200">
                <a:solidFill>
                  <a:schemeClr val="bg1"/>
                </a:solidFill>
                <a:ea typeface="Rod"/>
                <a:cs typeface="Rod"/>
              </a:rPr>
              <a:t>BER BSSD</a:t>
            </a:r>
          </a:p>
        </p:txBody>
      </p:sp>
      <p:grpSp>
        <p:nvGrpSpPr>
          <p:cNvPr id="4" name="Group 23"/>
          <p:cNvGrpSpPr>
            <a:grpSpLocks/>
          </p:cNvGrpSpPr>
          <p:nvPr/>
        </p:nvGrpSpPr>
        <p:grpSpPr bwMode="auto">
          <a:xfrm>
            <a:off x="0" y="6659563"/>
            <a:ext cx="9144000" cy="274637"/>
            <a:chOff x="0" y="4147"/>
            <a:chExt cx="5760" cy="173"/>
          </a:xfrm>
        </p:grpSpPr>
        <p:sp>
          <p:nvSpPr>
            <p:cNvPr id="2" name="Rectangle 8"/>
            <p:cNvSpPr/>
            <p:nvPr/>
          </p:nvSpPr>
          <p:spPr bwMode="auto">
            <a:xfrm>
              <a:off x="0" y="4147"/>
              <a:ext cx="1470" cy="144"/>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13337" name="Rectangle 235"/>
            <p:cNvSpPr>
              <a:spLocks noChangeArrowheads="1"/>
            </p:cNvSpPr>
            <p:nvPr/>
          </p:nvSpPr>
          <p:spPr bwMode="auto">
            <a:xfrm>
              <a:off x="75" y="4147"/>
              <a:ext cx="933" cy="173"/>
            </a:xfrm>
            <a:prstGeom prst="rect">
              <a:avLst/>
            </a:prstGeom>
            <a:noFill/>
            <a:ln w="9525" algn="ctr">
              <a:noFill/>
              <a:miter lim="800000"/>
              <a:headEnd/>
              <a:tailEnd/>
            </a:ln>
          </p:spPr>
          <p:txBody>
            <a:bodyPr/>
            <a:lstStyle/>
            <a:p>
              <a:pPr marL="171450" indent="-171450" eaLnBrk="0" hangingPunct="0">
                <a:lnSpc>
                  <a:spcPct val="90000"/>
                </a:lnSpc>
              </a:pPr>
              <a:fld id="{D2FBB675-F8A1-4375-853E-63C2B7CC9763}" type="slidenum">
                <a:rPr lang="en-US" sz="1000" b="0">
                  <a:solidFill>
                    <a:schemeClr val="bg1"/>
                  </a:solidFill>
                  <a:ea typeface="Rod"/>
                  <a:cs typeface="Rod"/>
                </a:rPr>
                <a:pPr marL="171450" indent="-171450" eaLnBrk="0" hangingPunct="0">
                  <a:lnSpc>
                    <a:spcPct val="90000"/>
                  </a:lnSpc>
                </a:pPr>
                <a:t>8</a:t>
              </a:fld>
              <a:r>
                <a:rPr lang="en-US" sz="1000" b="0">
                  <a:solidFill>
                    <a:schemeClr val="bg1"/>
                  </a:solidFill>
                  <a:ea typeface="Rod"/>
                  <a:cs typeface="Rod"/>
                </a:rPr>
                <a:t>	 </a:t>
              </a:r>
              <a:r>
                <a:rPr lang="en-US" sz="1200">
                  <a:solidFill>
                    <a:schemeClr val="bg1"/>
                  </a:solidFill>
                  <a:ea typeface="Rod"/>
                  <a:cs typeface="Rod"/>
                </a:rPr>
                <a:t>BER BSSD</a:t>
              </a:r>
            </a:p>
          </p:txBody>
        </p:sp>
        <p:sp>
          <p:nvSpPr>
            <p:cNvPr id="3" name="Rectangle 7"/>
            <p:cNvSpPr/>
            <p:nvPr/>
          </p:nvSpPr>
          <p:spPr bwMode="auto">
            <a:xfrm>
              <a:off x="1486" y="4147"/>
              <a:ext cx="4274" cy="144"/>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7" name="Rectangle 235"/>
            <p:cNvSpPr>
              <a:spLocks noChangeArrowheads="1"/>
            </p:cNvSpPr>
            <p:nvPr/>
          </p:nvSpPr>
          <p:spPr bwMode="auto">
            <a:xfrm>
              <a:off x="1584" y="4150"/>
              <a:ext cx="4135" cy="141"/>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dirty="0">
                  <a:solidFill>
                    <a:schemeClr val="bg1"/>
                  </a:solidFill>
                  <a:latin typeface="Arial" charset="0"/>
                  <a:ea typeface="Rod"/>
                  <a:cs typeface="Rod"/>
                </a:rPr>
                <a:t>Department of Energy  •  Office of Science  •  Biological and Environmental Research</a:t>
              </a:r>
            </a:p>
          </p:txBody>
        </p:sp>
      </p:grpSp>
      <p:grpSp>
        <p:nvGrpSpPr>
          <p:cNvPr id="8" name="Group 25"/>
          <p:cNvGrpSpPr/>
          <p:nvPr/>
        </p:nvGrpSpPr>
        <p:grpSpPr>
          <a:xfrm>
            <a:off x="0" y="6629400"/>
            <a:ext cx="9145588" cy="233363"/>
            <a:chOff x="0" y="6629400"/>
            <a:chExt cx="9145588" cy="233363"/>
          </a:xfrm>
        </p:grpSpPr>
        <p:sp>
          <p:nvSpPr>
            <p:cNvPr id="27" name="Rectangle 26"/>
            <p:cNvSpPr/>
            <p:nvPr/>
          </p:nvSpPr>
          <p:spPr bwMode="auto">
            <a:xfrm>
              <a:off x="2360613" y="6634163"/>
              <a:ext cx="678497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28" name="Rectangle 27"/>
            <p:cNvSpPr/>
            <p:nvPr/>
          </p:nvSpPr>
          <p:spPr bwMode="auto">
            <a:xfrm>
              <a:off x="0" y="6629400"/>
              <a:ext cx="233362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29"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30" name="Rectangle 235"/>
            <p:cNvSpPr>
              <a:spLocks noChangeArrowheads="1"/>
            </p:cNvSpPr>
            <p:nvPr/>
          </p:nvSpPr>
          <p:spPr bwMode="auto">
            <a:xfrm>
              <a:off x="117474" y="6629401"/>
              <a:ext cx="2016125" cy="228600"/>
            </a:xfrm>
            <a:prstGeom prst="rect">
              <a:avLst/>
            </a:prstGeom>
            <a:noFill/>
            <a:ln w="9525" algn="ctr">
              <a:noFill/>
              <a:miter lim="800000"/>
              <a:headEnd/>
              <a:tailEnd/>
            </a:ln>
            <a:effectLst/>
          </p:spPr>
          <p:txBody>
            <a:bodyPr/>
            <a:lstStyle/>
            <a:p>
              <a:pPr marL="171450" indent="-171450" eaLnBrk="0" hangingPunct="0">
                <a:lnSpc>
                  <a:spcPct val="90000"/>
                </a:lnSpc>
                <a:defRPr/>
              </a:pPr>
              <a:fld id="{797398DD-3765-4CAF-A947-70115095717E}" type="slidenum">
                <a:rPr lang="en-US" sz="1000">
                  <a:solidFill>
                    <a:schemeClr val="bg1"/>
                  </a:solidFill>
                  <a:ea typeface="Rod"/>
                  <a:cs typeface="Rod"/>
                </a:rPr>
                <a:pPr marL="171450" indent="-171450" eaLnBrk="0" hangingPunct="0">
                  <a:lnSpc>
                    <a:spcPct val="90000"/>
                  </a:lnSpc>
                  <a:defRPr/>
                </a:pPr>
                <a:t>8</a:t>
              </a:fld>
              <a:r>
                <a:rPr lang="en-US" sz="1000" dirty="0">
                  <a:solidFill>
                    <a:schemeClr val="bg1"/>
                  </a:solidFill>
                  <a:ea typeface="Rod"/>
                  <a:cs typeface="Rod"/>
                </a:rPr>
                <a:t>	 </a:t>
              </a:r>
              <a:r>
                <a:rPr lang="en-US" sz="1200" b="1" dirty="0" smtClean="0">
                  <a:solidFill>
                    <a:schemeClr val="bg1"/>
                  </a:solidFill>
                  <a:ea typeface="Rod"/>
                  <a:cs typeface="Rod"/>
                </a:rPr>
                <a:t>BERAC</a:t>
              </a:r>
              <a:endParaRPr lang="en-US" sz="1200" b="1" dirty="0">
                <a:solidFill>
                  <a:schemeClr val="bg1"/>
                </a:solidFill>
                <a:ea typeface="Rod"/>
                <a:cs typeface="Rod"/>
              </a:endParaRPr>
            </a:p>
          </p:txBody>
        </p:sp>
      </p:grpSp>
      <p:sp>
        <p:nvSpPr>
          <p:cNvPr id="19" name="TextBox 18"/>
          <p:cNvSpPr txBox="1"/>
          <p:nvPr/>
        </p:nvSpPr>
        <p:spPr>
          <a:xfrm>
            <a:off x="304800" y="152400"/>
            <a:ext cx="8610600" cy="553998"/>
          </a:xfrm>
          <a:prstGeom prst="rect">
            <a:avLst/>
          </a:prstGeom>
          <a:noFill/>
        </p:spPr>
        <p:txBody>
          <a:bodyPr wrap="square" rtlCol="0">
            <a:spAutoFit/>
          </a:bodyPr>
          <a:lstStyle/>
          <a:p>
            <a:pPr algn="ctr"/>
            <a:r>
              <a:rPr lang="en-US" sz="3000" dirty="0" smtClean="0">
                <a:solidFill>
                  <a:schemeClr val="accent2"/>
                </a:solidFill>
              </a:rPr>
              <a:t>Research Support</a:t>
            </a:r>
            <a:endParaRPr lang="en-US" sz="3000" dirty="0">
              <a:solidFill>
                <a:schemeClr val="accent2"/>
              </a:solidFill>
            </a:endParaRPr>
          </a:p>
        </p:txBody>
      </p:sp>
      <p:sp>
        <p:nvSpPr>
          <p:cNvPr id="21" name="TextBox 20"/>
          <p:cNvSpPr txBox="1"/>
          <p:nvPr/>
        </p:nvSpPr>
        <p:spPr>
          <a:xfrm>
            <a:off x="381000" y="1219200"/>
            <a:ext cx="4953000" cy="5262979"/>
          </a:xfrm>
          <a:prstGeom prst="rect">
            <a:avLst/>
          </a:prstGeom>
          <a:noFill/>
        </p:spPr>
        <p:txBody>
          <a:bodyPr wrap="square" rtlCol="0">
            <a:spAutoFit/>
          </a:bodyPr>
          <a:lstStyle/>
          <a:p>
            <a:pPr marL="231775" indent="-231775">
              <a:buFont typeface="Arial" pitchFamily="34" charset="0"/>
              <a:buChar char="•"/>
            </a:pPr>
            <a:r>
              <a:rPr lang="en-US" sz="2400" dirty="0" smtClean="0">
                <a:solidFill>
                  <a:srgbClr val="002060"/>
                </a:solidFill>
              </a:rPr>
              <a:t>The Climate and Earth System Modeling, Atmospheric System Research, and Terrestrial Ecosystem Science programs will support research using these data to evaluate and improve the representation of these coupling processes in the climate models.</a:t>
            </a:r>
          </a:p>
          <a:p>
            <a:pPr marL="231775" indent="-231775">
              <a:buFont typeface="Arial" pitchFamily="34" charset="0"/>
              <a:buChar char="•"/>
            </a:pPr>
            <a:endParaRPr lang="en-US" sz="2400" dirty="0" smtClean="0">
              <a:solidFill>
                <a:srgbClr val="002060"/>
              </a:solidFill>
            </a:endParaRPr>
          </a:p>
          <a:p>
            <a:pPr marL="231775" indent="-231775">
              <a:buFont typeface="Arial" pitchFamily="34" charset="0"/>
              <a:buChar char="•"/>
            </a:pPr>
            <a:r>
              <a:rPr lang="en-US" sz="2400" dirty="0" smtClean="0">
                <a:solidFill>
                  <a:srgbClr val="002060"/>
                </a:solidFill>
              </a:rPr>
              <a:t>Joint calls for proposals are being planned with a focus on integrated science.</a:t>
            </a:r>
          </a:p>
          <a:p>
            <a:pPr marL="231775" indent="-231775">
              <a:buFont typeface="Arial" pitchFamily="34" charset="0"/>
              <a:buChar char="•"/>
            </a:pPr>
            <a:endParaRPr lang="en-US" sz="2400" dirty="0">
              <a:solidFill>
                <a:srgbClr val="002060"/>
              </a:solidFill>
            </a:endParaRPr>
          </a:p>
        </p:txBody>
      </p:sp>
      <p:pic>
        <p:nvPicPr>
          <p:cNvPr id="20" name="Picture 19" descr="integrated.jpg"/>
          <p:cNvPicPr>
            <a:picLocks noChangeAspect="1"/>
          </p:cNvPicPr>
          <p:nvPr/>
        </p:nvPicPr>
        <p:blipFill>
          <a:blip r:embed="rId3" cstate="print"/>
          <a:stretch>
            <a:fillRect/>
          </a:stretch>
        </p:blipFill>
        <p:spPr>
          <a:xfrm>
            <a:off x="5340079" y="1295400"/>
            <a:ext cx="3803921" cy="33623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p:nvPr/>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6" name="Rectangle 8"/>
          <p:cNvSpPr/>
          <p:nvPr/>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13316" name="Rectangle 235"/>
          <p:cNvSpPr>
            <a:spLocks noChangeArrowheads="1"/>
          </p:cNvSpPr>
          <p:nvPr/>
        </p:nvSpPr>
        <p:spPr bwMode="auto">
          <a:xfrm>
            <a:off x="2422525" y="6634163"/>
            <a:ext cx="6564313" cy="223837"/>
          </a:xfrm>
          <a:prstGeom prst="rect">
            <a:avLst/>
          </a:prstGeom>
          <a:no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3317" name="Rectangle 235"/>
          <p:cNvSpPr>
            <a:spLocks noChangeArrowheads="1"/>
          </p:cNvSpPr>
          <p:nvPr/>
        </p:nvSpPr>
        <p:spPr bwMode="auto">
          <a:xfrm>
            <a:off x="-34925" y="6646863"/>
            <a:ext cx="1481138" cy="274637"/>
          </a:xfrm>
          <a:prstGeom prst="rect">
            <a:avLst/>
          </a:prstGeom>
          <a:noFill/>
          <a:ln w="9525" algn="ctr">
            <a:noFill/>
            <a:miter lim="800000"/>
            <a:headEnd/>
            <a:tailEnd/>
          </a:ln>
        </p:spPr>
        <p:txBody>
          <a:bodyPr/>
          <a:lstStyle/>
          <a:p>
            <a:pPr marL="171450" indent="-171450" eaLnBrk="0" hangingPunct="0">
              <a:lnSpc>
                <a:spcPct val="90000"/>
              </a:lnSpc>
            </a:pPr>
            <a:fld id="{DE9FE988-7DAB-42C0-86D2-77B93A36C536}" type="slidenum">
              <a:rPr lang="en-US" sz="1000" b="0">
                <a:solidFill>
                  <a:schemeClr val="bg1"/>
                </a:solidFill>
                <a:ea typeface="Rod"/>
                <a:cs typeface="Rod"/>
              </a:rPr>
              <a:pPr marL="171450" indent="-171450" eaLnBrk="0" hangingPunct="0">
                <a:lnSpc>
                  <a:spcPct val="90000"/>
                </a:lnSpc>
              </a:pPr>
              <a:t>9</a:t>
            </a:fld>
            <a:r>
              <a:rPr lang="en-US" sz="1000" b="0">
                <a:solidFill>
                  <a:schemeClr val="bg1"/>
                </a:solidFill>
                <a:ea typeface="Rod"/>
                <a:cs typeface="Rod"/>
              </a:rPr>
              <a:t>	 </a:t>
            </a:r>
            <a:r>
              <a:rPr lang="en-US" sz="1200">
                <a:solidFill>
                  <a:schemeClr val="bg1"/>
                </a:solidFill>
                <a:ea typeface="Rod"/>
                <a:cs typeface="Rod"/>
              </a:rPr>
              <a:t>BER BSSD</a:t>
            </a:r>
          </a:p>
        </p:txBody>
      </p:sp>
      <p:grpSp>
        <p:nvGrpSpPr>
          <p:cNvPr id="4" name="Group 23"/>
          <p:cNvGrpSpPr>
            <a:grpSpLocks/>
          </p:cNvGrpSpPr>
          <p:nvPr/>
        </p:nvGrpSpPr>
        <p:grpSpPr bwMode="auto">
          <a:xfrm>
            <a:off x="0" y="6659563"/>
            <a:ext cx="9144000" cy="274637"/>
            <a:chOff x="0" y="4147"/>
            <a:chExt cx="5760" cy="173"/>
          </a:xfrm>
        </p:grpSpPr>
        <p:sp>
          <p:nvSpPr>
            <p:cNvPr id="2" name="Rectangle 8"/>
            <p:cNvSpPr/>
            <p:nvPr/>
          </p:nvSpPr>
          <p:spPr bwMode="auto">
            <a:xfrm>
              <a:off x="0" y="4147"/>
              <a:ext cx="1470" cy="144"/>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13337" name="Rectangle 235"/>
            <p:cNvSpPr>
              <a:spLocks noChangeArrowheads="1"/>
            </p:cNvSpPr>
            <p:nvPr/>
          </p:nvSpPr>
          <p:spPr bwMode="auto">
            <a:xfrm>
              <a:off x="75" y="4147"/>
              <a:ext cx="933" cy="173"/>
            </a:xfrm>
            <a:prstGeom prst="rect">
              <a:avLst/>
            </a:prstGeom>
            <a:noFill/>
            <a:ln w="9525" algn="ctr">
              <a:noFill/>
              <a:miter lim="800000"/>
              <a:headEnd/>
              <a:tailEnd/>
            </a:ln>
          </p:spPr>
          <p:txBody>
            <a:bodyPr/>
            <a:lstStyle/>
            <a:p>
              <a:pPr marL="171450" indent="-171450" eaLnBrk="0" hangingPunct="0">
                <a:lnSpc>
                  <a:spcPct val="90000"/>
                </a:lnSpc>
              </a:pPr>
              <a:fld id="{D2FBB675-F8A1-4375-853E-63C2B7CC9763}" type="slidenum">
                <a:rPr lang="en-US" sz="1000" b="0">
                  <a:solidFill>
                    <a:schemeClr val="bg1"/>
                  </a:solidFill>
                  <a:ea typeface="Rod"/>
                  <a:cs typeface="Rod"/>
                </a:rPr>
                <a:pPr marL="171450" indent="-171450" eaLnBrk="0" hangingPunct="0">
                  <a:lnSpc>
                    <a:spcPct val="90000"/>
                  </a:lnSpc>
                </a:pPr>
                <a:t>9</a:t>
              </a:fld>
              <a:r>
                <a:rPr lang="en-US" sz="1000" b="0">
                  <a:solidFill>
                    <a:schemeClr val="bg1"/>
                  </a:solidFill>
                  <a:ea typeface="Rod"/>
                  <a:cs typeface="Rod"/>
                </a:rPr>
                <a:t>	 </a:t>
              </a:r>
              <a:r>
                <a:rPr lang="en-US" sz="1200">
                  <a:solidFill>
                    <a:schemeClr val="bg1"/>
                  </a:solidFill>
                  <a:ea typeface="Rod"/>
                  <a:cs typeface="Rod"/>
                </a:rPr>
                <a:t>BER BSSD</a:t>
              </a:r>
            </a:p>
          </p:txBody>
        </p:sp>
        <p:sp>
          <p:nvSpPr>
            <p:cNvPr id="3" name="Rectangle 7"/>
            <p:cNvSpPr/>
            <p:nvPr/>
          </p:nvSpPr>
          <p:spPr bwMode="auto">
            <a:xfrm>
              <a:off x="1486" y="4147"/>
              <a:ext cx="4274" cy="144"/>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7" name="Rectangle 235"/>
            <p:cNvSpPr>
              <a:spLocks noChangeArrowheads="1"/>
            </p:cNvSpPr>
            <p:nvPr/>
          </p:nvSpPr>
          <p:spPr bwMode="auto">
            <a:xfrm>
              <a:off x="1584" y="4150"/>
              <a:ext cx="4135" cy="141"/>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dirty="0">
                  <a:solidFill>
                    <a:schemeClr val="bg1"/>
                  </a:solidFill>
                  <a:latin typeface="Arial" charset="0"/>
                  <a:ea typeface="Rod"/>
                  <a:cs typeface="Rod"/>
                </a:rPr>
                <a:t>Department of Energy  •  Office of Science  •  Biological and Environmental Research</a:t>
              </a:r>
            </a:p>
          </p:txBody>
        </p:sp>
      </p:grpSp>
      <p:grpSp>
        <p:nvGrpSpPr>
          <p:cNvPr id="8" name="Group 25"/>
          <p:cNvGrpSpPr/>
          <p:nvPr/>
        </p:nvGrpSpPr>
        <p:grpSpPr>
          <a:xfrm>
            <a:off x="0" y="6629401"/>
            <a:ext cx="9145588" cy="233362"/>
            <a:chOff x="0" y="6629401"/>
            <a:chExt cx="9145588" cy="233362"/>
          </a:xfrm>
        </p:grpSpPr>
        <p:sp>
          <p:nvSpPr>
            <p:cNvPr id="27" name="Rectangle 26"/>
            <p:cNvSpPr/>
            <p:nvPr/>
          </p:nvSpPr>
          <p:spPr bwMode="auto">
            <a:xfrm>
              <a:off x="2360613" y="6634163"/>
              <a:ext cx="678497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28" name="Rectangle 27"/>
            <p:cNvSpPr/>
            <p:nvPr/>
          </p:nvSpPr>
          <p:spPr bwMode="auto">
            <a:xfrm>
              <a:off x="0" y="6634163"/>
              <a:ext cx="2333625" cy="228600"/>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29"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30" name="Rectangle 235"/>
            <p:cNvSpPr>
              <a:spLocks noChangeArrowheads="1"/>
            </p:cNvSpPr>
            <p:nvPr/>
          </p:nvSpPr>
          <p:spPr bwMode="auto">
            <a:xfrm>
              <a:off x="117474" y="6629401"/>
              <a:ext cx="2016125" cy="228600"/>
            </a:xfrm>
            <a:prstGeom prst="rect">
              <a:avLst/>
            </a:prstGeom>
            <a:noFill/>
            <a:ln w="9525" algn="ctr">
              <a:noFill/>
              <a:miter lim="800000"/>
              <a:headEnd/>
              <a:tailEnd/>
            </a:ln>
            <a:effectLst/>
          </p:spPr>
          <p:txBody>
            <a:bodyPr/>
            <a:lstStyle/>
            <a:p>
              <a:pPr marL="171450" indent="-171450" eaLnBrk="0" hangingPunct="0">
                <a:lnSpc>
                  <a:spcPct val="90000"/>
                </a:lnSpc>
                <a:defRPr/>
              </a:pPr>
              <a:fld id="{797398DD-3765-4CAF-A947-70115095717E}" type="slidenum">
                <a:rPr lang="en-US" sz="1000">
                  <a:solidFill>
                    <a:schemeClr val="bg1"/>
                  </a:solidFill>
                  <a:ea typeface="Rod"/>
                  <a:cs typeface="Rod"/>
                </a:rPr>
                <a:pPr marL="171450" indent="-171450" eaLnBrk="0" hangingPunct="0">
                  <a:lnSpc>
                    <a:spcPct val="90000"/>
                  </a:lnSpc>
                  <a:defRPr/>
                </a:pPr>
                <a:t>9</a:t>
              </a:fld>
              <a:r>
                <a:rPr lang="en-US" sz="1000" dirty="0">
                  <a:solidFill>
                    <a:schemeClr val="bg1"/>
                  </a:solidFill>
                  <a:ea typeface="Rod"/>
                  <a:cs typeface="Rod"/>
                </a:rPr>
                <a:t>	 </a:t>
              </a:r>
              <a:r>
                <a:rPr lang="en-US" sz="1200" b="1" dirty="0" smtClean="0">
                  <a:solidFill>
                    <a:schemeClr val="bg1"/>
                  </a:solidFill>
                  <a:ea typeface="Rod"/>
                  <a:cs typeface="Rod"/>
                </a:rPr>
                <a:t>BERAC</a:t>
              </a:r>
              <a:endParaRPr lang="en-US" sz="1200" b="1" dirty="0">
                <a:solidFill>
                  <a:schemeClr val="bg1"/>
                </a:solidFill>
                <a:ea typeface="Rod"/>
                <a:cs typeface="Rod"/>
              </a:endParaRPr>
            </a:p>
          </p:txBody>
        </p:sp>
      </p:grpSp>
      <p:sp>
        <p:nvSpPr>
          <p:cNvPr id="19" name="TextBox 18"/>
          <p:cNvSpPr txBox="1"/>
          <p:nvPr/>
        </p:nvSpPr>
        <p:spPr>
          <a:xfrm>
            <a:off x="914400" y="381000"/>
            <a:ext cx="6934200" cy="553998"/>
          </a:xfrm>
          <a:prstGeom prst="rect">
            <a:avLst/>
          </a:prstGeom>
          <a:noFill/>
        </p:spPr>
        <p:txBody>
          <a:bodyPr wrap="square" rtlCol="0">
            <a:spAutoFit/>
          </a:bodyPr>
          <a:lstStyle/>
          <a:p>
            <a:pPr algn="ctr"/>
            <a:r>
              <a:rPr lang="en-US" sz="3000" dirty="0" smtClean="0">
                <a:solidFill>
                  <a:srgbClr val="002060"/>
                </a:solidFill>
              </a:rPr>
              <a:t>Getting Community Input</a:t>
            </a:r>
            <a:endParaRPr lang="en-US" sz="3000" dirty="0">
              <a:solidFill>
                <a:srgbClr val="002060"/>
              </a:solidFill>
            </a:endParaRPr>
          </a:p>
        </p:txBody>
      </p:sp>
      <p:sp>
        <p:nvSpPr>
          <p:cNvPr id="20" name="TextBox 19"/>
          <p:cNvSpPr txBox="1"/>
          <p:nvPr/>
        </p:nvSpPr>
        <p:spPr>
          <a:xfrm>
            <a:off x="3322964" y="1153210"/>
            <a:ext cx="5797223" cy="6063198"/>
          </a:xfrm>
          <a:prstGeom prst="rect">
            <a:avLst/>
          </a:prstGeom>
          <a:noFill/>
        </p:spPr>
        <p:txBody>
          <a:bodyPr wrap="square" rtlCol="0">
            <a:spAutoFit/>
          </a:bodyPr>
          <a:lstStyle/>
          <a:p>
            <a:pPr marL="342900" indent="-342900">
              <a:spcBef>
                <a:spcPts val="0"/>
              </a:spcBef>
              <a:spcAft>
                <a:spcPts val="600"/>
              </a:spcAft>
              <a:buFontTx/>
              <a:buChar char="•"/>
            </a:pPr>
            <a:r>
              <a:rPr lang="en-US" sz="2400" dirty="0" smtClean="0">
                <a:solidFill>
                  <a:srgbClr val="002060"/>
                </a:solidFill>
              </a:rPr>
              <a:t>A planning workshop of atmospheric and terrestrial experts was conducted in Crystal City, VA, on July 26 &amp; 2</a:t>
            </a:r>
            <a:r>
              <a:rPr lang="en-US" sz="2400" dirty="0" smtClean="0"/>
              <a:t>7</a:t>
            </a:r>
          </a:p>
          <a:p>
            <a:pPr marL="342900" indent="-342900">
              <a:spcBef>
                <a:spcPts val="0"/>
              </a:spcBef>
              <a:spcAft>
                <a:spcPts val="600"/>
              </a:spcAft>
              <a:buFontTx/>
              <a:buChar char="•"/>
            </a:pPr>
            <a:r>
              <a:rPr lang="en-US" sz="2400" dirty="0" smtClean="0">
                <a:solidFill>
                  <a:srgbClr val="002060"/>
                </a:solidFill>
              </a:rPr>
              <a:t>The workshop included 27 process and modeling scientists with expertise in atmospheric and terrestrial ecosystem research </a:t>
            </a:r>
          </a:p>
          <a:p>
            <a:pPr marL="341313" indent="-341313">
              <a:buFont typeface="Arial" pitchFamily="34" charset="0"/>
              <a:buChar char="•"/>
            </a:pPr>
            <a:r>
              <a:rPr lang="en-US" sz="2400" dirty="0" smtClean="0">
                <a:solidFill>
                  <a:srgbClr val="002060"/>
                </a:solidFill>
              </a:rPr>
              <a:t>The charge was to identify key scientific challenges that should be addressed by GOAmazon2014 and to identify observational and modeling strategies for addressing these challenges.</a:t>
            </a:r>
            <a:endParaRPr lang="en-US" sz="2400" dirty="0" smtClean="0">
              <a:solidFill>
                <a:srgbClr val="002060"/>
              </a:solidFill>
              <a:latin typeface="+mn-lt"/>
            </a:endParaRPr>
          </a:p>
          <a:p>
            <a:pPr marL="342900" indent="-342900">
              <a:spcBef>
                <a:spcPts val="0"/>
              </a:spcBef>
              <a:spcAft>
                <a:spcPts val="0"/>
              </a:spcAft>
              <a:buFontTx/>
              <a:buChar char="•"/>
            </a:pPr>
            <a:endParaRPr lang="en-US" sz="2400" b="0" dirty="0" smtClean="0">
              <a:solidFill>
                <a:srgbClr val="002060"/>
              </a:solidFill>
              <a:latin typeface="+mn-lt"/>
            </a:endParaRPr>
          </a:p>
          <a:p>
            <a:endParaRPr lang="en-US" dirty="0"/>
          </a:p>
        </p:txBody>
      </p:sp>
      <p:pic>
        <p:nvPicPr>
          <p:cNvPr id="4098" name="Picture 2" descr="C:\Users\d3k682\Desktop\GoAmazon\goamazon\Photos\rainforest-tre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219200"/>
            <a:ext cx="3322965" cy="2209800"/>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d3k682\Desktop\GoAmazon\goamazon\Photos\waterfal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 y="3505200"/>
            <a:ext cx="3323320" cy="222105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4272</TotalTime>
  <Words>1452</Words>
  <Application>Microsoft Office PowerPoint</Application>
  <PresentationFormat>On-screen Show (4:3)</PresentationFormat>
  <Paragraphs>192</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Interagency Coordination</vt:lpstr>
      <vt:lpstr>International Participation</vt:lpstr>
      <vt:lpstr>International Participation</vt:lpstr>
      <vt:lpstr>Further Outreach Actions</vt:lpstr>
      <vt:lpstr>Planning Continues</vt:lpstr>
    </vt:vector>
  </TitlesOfParts>
  <Company>U.S. Department of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Terry Jones</dc:creator>
  <cp:lastModifiedBy>wanda ferrell</cp:lastModifiedBy>
  <cp:revision>352</cp:revision>
  <dcterms:created xsi:type="dcterms:W3CDTF">2009-01-29T14:42:46Z</dcterms:created>
  <dcterms:modified xsi:type="dcterms:W3CDTF">2011-09-28T13:46:29Z</dcterms:modified>
</cp:coreProperties>
</file>