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3" r:id="rId2"/>
    <p:sldId id="402" r:id="rId3"/>
    <p:sldId id="385" r:id="rId4"/>
    <p:sldId id="397" r:id="rId5"/>
    <p:sldId id="447" r:id="rId6"/>
    <p:sldId id="418" r:id="rId7"/>
    <p:sldId id="421" r:id="rId8"/>
    <p:sldId id="442" r:id="rId9"/>
    <p:sldId id="431" r:id="rId10"/>
    <p:sldId id="432" r:id="rId11"/>
    <p:sldId id="463" r:id="rId12"/>
    <p:sldId id="460" r:id="rId13"/>
    <p:sldId id="437" r:id="rId14"/>
    <p:sldId id="446" r:id="rId15"/>
    <p:sldId id="448" r:id="rId16"/>
    <p:sldId id="459" r:id="rId17"/>
    <p:sldId id="458" r:id="rId18"/>
    <p:sldId id="461" r:id="rId19"/>
    <p:sldId id="462" r:id="rId20"/>
    <p:sldId id="435"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8AA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85714" autoAdjust="0"/>
  </p:normalViewPr>
  <p:slideViewPr>
    <p:cSldViewPr>
      <p:cViewPr varScale="1">
        <p:scale>
          <a:sx n="63" d="100"/>
          <a:sy n="63"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84" y="78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yousshi\BERAC\2012%20budget%20requ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FY</a:t>
            </a:r>
            <a:r>
              <a:rPr lang="en-US" baseline="0" dirty="0"/>
              <a:t> 2012 Congressional Budget Request</a:t>
            </a:r>
          </a:p>
          <a:p>
            <a:pPr>
              <a:defRPr/>
            </a:pPr>
            <a:r>
              <a:rPr lang="en-US" baseline="0" dirty="0"/>
              <a:t>376,262 (dollars in thousands)</a:t>
            </a:r>
            <a:endParaRPr lang="en-US" dirty="0"/>
          </a:p>
        </c:rich>
      </c:tx>
      <c:layout/>
      <c:spPr>
        <a:noFill/>
      </c:spPr>
    </c:title>
    <c:plotArea>
      <c:layout>
        <c:manualLayout>
          <c:layoutTarget val="inner"/>
          <c:xMode val="edge"/>
          <c:yMode val="edge"/>
          <c:x val="0.25667494130994439"/>
          <c:y val="0.22617233574548246"/>
          <c:w val="0.49235625147427503"/>
          <c:h val="0.69866747425803344"/>
        </c:manualLayout>
      </c:layout>
      <c:pieChart>
        <c:varyColors val="1"/>
        <c:ser>
          <c:idx val="0"/>
          <c:order val="0"/>
          <c:dLbls>
            <c:dLbl>
              <c:idx val="0"/>
              <c:layout/>
              <c:tx>
                <c:rich>
                  <a:bodyPr/>
                  <a:lstStyle/>
                  <a:p>
                    <a:r>
                      <a:rPr lang="en-US" sz="1400" baseline="0" dirty="0"/>
                      <a:t>Genomic Science</a:t>
                    </a:r>
                  </a:p>
                  <a:p>
                    <a:r>
                      <a:rPr lang="en-US" sz="1400" baseline="0" dirty="0"/>
                      <a:t>$241,509</a:t>
                    </a:r>
                  </a:p>
                </c:rich>
              </c:tx>
              <c:showVal val="1"/>
            </c:dLbl>
            <c:dLbl>
              <c:idx val="1"/>
              <c:layout/>
              <c:tx>
                <c:rich>
                  <a:bodyPr/>
                  <a:lstStyle/>
                  <a:p>
                    <a:r>
                      <a:rPr lang="en-US" sz="1400" baseline="0" dirty="0"/>
                      <a:t>Radiological Sciences $34,322</a:t>
                    </a:r>
                  </a:p>
                </c:rich>
              </c:tx>
              <c:showVal val="1"/>
            </c:dLbl>
            <c:dLbl>
              <c:idx val="2"/>
              <c:layout>
                <c:manualLayout>
                  <c:x val="-6.3365046558909134E-3"/>
                  <c:y val="3.2742091449095206E-2"/>
                </c:manualLayout>
              </c:layout>
              <c:tx>
                <c:rich>
                  <a:bodyPr/>
                  <a:lstStyle/>
                  <a:p>
                    <a:r>
                      <a:rPr lang="en-US" sz="1400" b="0" i="0" baseline="0" dirty="0"/>
                      <a:t>Biological Facilities and Infrastructure</a:t>
                    </a:r>
                  </a:p>
                  <a:p>
                    <a:r>
                      <a:rPr lang="en-US" sz="1400" b="0" i="0" baseline="0" dirty="0"/>
                      <a:t>$90,173</a:t>
                    </a:r>
                  </a:p>
                </c:rich>
              </c:tx>
              <c:showVal val="1"/>
            </c:dLbl>
            <c:dLbl>
              <c:idx val="3"/>
              <c:layout/>
              <c:tx>
                <c:rich>
                  <a:bodyPr/>
                  <a:lstStyle/>
                  <a:p>
                    <a:r>
                      <a:rPr lang="en-US" sz="1400" baseline="0" dirty="0"/>
                      <a:t>SBIR/STTR</a:t>
                    </a:r>
                  </a:p>
                  <a:p>
                    <a:r>
                      <a:rPr lang="en-US" sz="1400" baseline="0" dirty="0"/>
                      <a:t>$10,258</a:t>
                    </a:r>
                  </a:p>
                </c:rich>
              </c:tx>
              <c:showVal val="1"/>
            </c:dLbl>
            <c:delete val="1"/>
          </c:dLbls>
          <c:cat>
            <c:strRef>
              <c:f>Sheet1!$A$1:$A$4</c:f>
              <c:strCache>
                <c:ptCount val="4"/>
                <c:pt idx="0">
                  <c:v>Genomic Science</c:v>
                </c:pt>
                <c:pt idx="1">
                  <c:v>Radiological Sciences</c:v>
                </c:pt>
                <c:pt idx="2">
                  <c:v>Biological Systems Facilities and Infrastructure</c:v>
                </c:pt>
                <c:pt idx="3">
                  <c:v>SBIR/STTR</c:v>
                </c:pt>
              </c:strCache>
            </c:strRef>
          </c:cat>
          <c:val>
            <c:numRef>
              <c:f>Sheet1!$B$1:$B$4</c:f>
              <c:numCache>
                <c:formatCode>#,##0</c:formatCode>
                <c:ptCount val="4"/>
                <c:pt idx="0">
                  <c:v>241509</c:v>
                </c:pt>
                <c:pt idx="1">
                  <c:v>34322</c:v>
                </c:pt>
                <c:pt idx="2">
                  <c:v>90173</c:v>
                </c:pt>
                <c:pt idx="3">
                  <c:v>10258</c:v>
                </c:pt>
              </c:numCache>
            </c:numRef>
          </c:val>
        </c:ser>
        <c:firstSliceAng val="0"/>
      </c:pieChart>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10/3/2011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10/3/2011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FEA9218E-DF19-4926-A71D-58FD76F123C2}" type="slidenum">
              <a:rPr lang="en-US" smtClean="0"/>
              <a:pPr eaLnBrk="0" fontAlgn="base" hangingPunct="0">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a:t>
            </a:r>
            <a:endParaRPr lang="en-US" sz="1000"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12</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2D33DB86-DD80-4574-A790-0C866B16AB31}" type="slidenum">
              <a:rPr lang="en-US" smtClean="0"/>
              <a:pPr/>
              <a:t>15</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685800" y="4419600"/>
            <a:ext cx="5608320" cy="4183380"/>
          </a:xfrm>
          <a:noFill/>
          <a:ln/>
        </p:spPr>
        <p:txBody>
          <a:bodyPr>
            <a:normAutofit/>
          </a:bodyPr>
          <a:lstStyle/>
          <a:p>
            <a:endParaRPr lang="en-US"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16</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pPr>
            <a:endParaRPr lang="en-US"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17</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pPr>
            <a:endParaRPr lang="en-US" sz="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FEA9218E-DF19-4926-A71D-58FD76F123C2}" type="slidenum">
              <a:rPr lang="en-US" smtClean="0"/>
              <a:pPr eaLnBrk="0" fontAlgn="base" hangingPunct="0">
                <a:spcBef>
                  <a:spcPct val="0"/>
                </a:spcBef>
                <a:spcAft>
                  <a:spcPct val="0"/>
                </a:spcAft>
                <a:defRPr/>
              </a:pPr>
              <a:t>20</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04AD7BCB-E992-47C4-9DB8-4314B90EB65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
        <p:nvSpPr>
          <p:cNvPr id="4" name="Slide Number Placeholder 3"/>
          <p:cNvSpPr>
            <a:spLocks noGrp="1"/>
          </p:cNvSpPr>
          <p:nvPr>
            <p:ph type="sldNum" sz="quarter" idx="5"/>
          </p:nvPr>
        </p:nvSpPr>
        <p:spPr/>
        <p:txBody>
          <a:bodyPr/>
          <a:lstStyle/>
          <a:p>
            <a:pPr>
              <a:defRPr/>
            </a:pPr>
            <a:fld id="{B22699FD-CC37-44DC-A063-2CA1E5D6306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22699FD-CC37-44DC-A063-2CA1E5D6306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82F47E-A9F9-4782-8BF9-7C8190EEAB4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000" b="0" dirty="0">
                <a:solidFill>
                  <a:schemeClr val="bg1"/>
                </a:solidFill>
                <a:latin typeface="+mn-lt"/>
                <a:ea typeface="Rod"/>
                <a:cs typeface="Rod"/>
              </a:rPr>
              <a:t>	</a:t>
            </a:r>
            <a:r>
              <a:rPr lang="en-US" sz="1200" b="1" dirty="0" smtClean="0">
                <a:solidFill>
                  <a:schemeClr val="bg1"/>
                </a:solidFill>
                <a:latin typeface="+mn-lt"/>
                <a:ea typeface="Rod"/>
                <a:cs typeface="Rod"/>
              </a:rPr>
              <a:t>BERAC</a:t>
            </a:r>
            <a:r>
              <a:rPr lang="en-US" sz="1200" b="1" baseline="0" dirty="0" smtClean="0">
                <a:solidFill>
                  <a:schemeClr val="bg1"/>
                </a:solidFill>
                <a:latin typeface="+mn-lt"/>
                <a:ea typeface="Rod"/>
                <a:cs typeface="Rod"/>
              </a:rPr>
              <a:t> October </a:t>
            </a:r>
            <a:r>
              <a:rPr lang="en-US" sz="1200" b="1" dirty="0" smtClean="0">
                <a:solidFill>
                  <a:schemeClr val="bg1"/>
                </a:solidFill>
                <a:latin typeface="+mn-lt"/>
                <a:ea typeface="Rod"/>
                <a:cs typeface="Rod"/>
              </a:rPr>
              <a:t>2011</a:t>
            </a:r>
            <a:endParaRPr lang="en-US" sz="1200" b="1" dirty="0">
              <a:solidFill>
                <a:schemeClr val="bg1"/>
              </a:solidFill>
              <a:latin typeface="+mn-lt"/>
              <a:ea typeface="Rod"/>
              <a:cs typeface="Rod"/>
            </a:endParaRPr>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C0BFDF7F-2091-42BD-85DF-1CF805A99A6D}"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BERAC  February 2010</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5332B0-6110-410B-9E53-9710875950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A7A0415-386A-4E84-B7C8-D558A72B042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782F2B-438B-40BD-A6C3-DEF1FBC8DF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smtClean="0">
                <a:solidFill>
                  <a:schemeClr val="bg1"/>
                </a:solidFill>
                <a:latin typeface="+mn-lt"/>
                <a:ea typeface="Rod"/>
                <a:cs typeface="Rod"/>
              </a:rPr>
              <a:t>BERAC</a:t>
            </a:r>
            <a:r>
              <a:rPr lang="en-US" sz="1200" b="1" baseline="0" dirty="0" smtClean="0">
                <a:solidFill>
                  <a:schemeClr val="bg1"/>
                </a:solidFill>
                <a:latin typeface="+mn-lt"/>
                <a:ea typeface="Rod"/>
                <a:cs typeface="Rod"/>
              </a:rPr>
              <a:t> October </a:t>
            </a:r>
            <a:r>
              <a:rPr lang="en-US" sz="1200" b="1" dirty="0" smtClean="0">
                <a:solidFill>
                  <a:schemeClr val="bg1"/>
                </a:solidFill>
                <a:latin typeface="+mn-lt"/>
                <a:ea typeface="Rod"/>
                <a:cs typeface="Rod"/>
              </a:rPr>
              <a:t>2011</a:t>
            </a:r>
            <a:endParaRPr lang="en-US" sz="1200" b="1" dirty="0">
              <a:solidFill>
                <a:schemeClr val="bg1"/>
              </a:solidFill>
              <a:latin typeface="+mn-lt"/>
              <a:ea typeface="Rod"/>
              <a:cs typeface="Rod"/>
            </a:endParaRP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838700" y="1600200"/>
            <a:ext cx="3848100" cy="4525963"/>
          </a:xfrm>
        </p:spPr>
        <p:txBody>
          <a:bodyPr rtlCol="0">
            <a:normAutofit/>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E962E621-5CB9-413B-9669-115AD2608045}" type="slidenum">
              <a:rPr lang="en-US"/>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1" descr="clouds.png"/>
          <p:cNvPicPr>
            <a:picLocks noChangeAspect="1"/>
          </p:cNvPicPr>
          <p:nvPr userDrawn="1"/>
        </p:nvPicPr>
        <p:blipFill>
          <a:blip r:embed="rId2"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5" name="Group 17"/>
          <p:cNvGrpSpPr>
            <a:grpSpLocks/>
          </p:cNvGrpSpPr>
          <p:nvPr userDrawn="1"/>
        </p:nvGrpSpPr>
        <p:grpSpPr bwMode="auto">
          <a:xfrm>
            <a:off x="0" y="6056313"/>
            <a:ext cx="9145588" cy="806450"/>
            <a:chOff x="0" y="6634186"/>
            <a:chExt cx="9145770" cy="228600"/>
          </a:xfrm>
        </p:grpSpPr>
        <p:sp>
          <p:nvSpPr>
            <p:cNvPr id="6"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grpSp>
      <p:sp>
        <p:nvSpPr>
          <p:cNvPr id="8" name="TextBox 44"/>
          <p:cNvSpPr txBox="1"/>
          <p:nvPr userDrawn="1"/>
        </p:nvSpPr>
        <p:spPr>
          <a:xfrm>
            <a:off x="2362200" y="6172200"/>
            <a:ext cx="1504950" cy="590550"/>
          </a:xfrm>
          <a:prstGeom prst="rect">
            <a:avLst/>
          </a:prstGeom>
          <a:noFill/>
        </p:spPr>
        <p:txBody>
          <a:bodyPr>
            <a:spAutoFit/>
          </a:bodyPr>
          <a:lstStyle/>
          <a:p>
            <a:pPr eaLnBrk="0" fontAlgn="auto" hangingPunct="0">
              <a:lnSpc>
                <a:spcPct val="90000"/>
              </a:lnSpc>
              <a:spcBef>
                <a:spcPts val="0"/>
              </a:spcBef>
              <a:spcAft>
                <a:spcPts val="0"/>
              </a:spcAft>
              <a:defRPr/>
            </a:pPr>
            <a:r>
              <a:rPr lang="en-US" b="1" dirty="0">
                <a:solidFill>
                  <a:schemeClr val="bg1"/>
                </a:solidFill>
                <a:latin typeface="+mn-lt"/>
              </a:rPr>
              <a:t>Office </a:t>
            </a:r>
            <a:br>
              <a:rPr lang="en-US" b="1" dirty="0">
                <a:solidFill>
                  <a:schemeClr val="bg1"/>
                </a:solidFill>
                <a:latin typeface="+mn-lt"/>
              </a:rPr>
            </a:br>
            <a:r>
              <a:rPr lang="en-US" b="1" dirty="0">
                <a:solidFill>
                  <a:schemeClr val="bg1"/>
                </a:solidFill>
                <a:latin typeface="+mn-lt"/>
              </a:rPr>
              <a:t>of Science</a:t>
            </a:r>
          </a:p>
        </p:txBody>
      </p:sp>
      <p:sp>
        <p:nvSpPr>
          <p:cNvPr id="9" name="TextBox 46"/>
          <p:cNvSpPr txBox="1"/>
          <p:nvPr userDrawn="1"/>
        </p:nvSpPr>
        <p:spPr>
          <a:xfrm>
            <a:off x="5362575" y="6305550"/>
            <a:ext cx="3629025" cy="425450"/>
          </a:xfrm>
          <a:prstGeom prst="rect">
            <a:avLst/>
          </a:prstGeom>
          <a:noFill/>
        </p:spPr>
        <p:txBody>
          <a:bodyPr>
            <a:spAutoFit/>
          </a:bodyPr>
          <a:lstStyle/>
          <a:p>
            <a:pPr algn="r" eaLnBrk="0" fontAlgn="auto" hangingPunct="0">
              <a:lnSpc>
                <a:spcPct val="90000"/>
              </a:lnSpc>
              <a:spcBef>
                <a:spcPts val="0"/>
              </a:spcBef>
              <a:spcAft>
                <a:spcPts val="0"/>
              </a:spcAft>
              <a:defRPr/>
            </a:pPr>
            <a:r>
              <a:rPr lang="en-US" sz="1200" b="1" dirty="0">
                <a:solidFill>
                  <a:schemeClr val="bg1"/>
                </a:solidFill>
                <a:latin typeface="+mn-lt"/>
              </a:rPr>
              <a:t>Office of Biological </a:t>
            </a:r>
            <a:br>
              <a:rPr lang="en-US" sz="1200" b="1" dirty="0">
                <a:solidFill>
                  <a:schemeClr val="bg1"/>
                </a:solidFill>
                <a:latin typeface="+mn-lt"/>
              </a:rPr>
            </a:br>
            <a:r>
              <a:rPr lang="en-US" sz="1200" b="1" dirty="0">
                <a:solidFill>
                  <a:schemeClr val="bg1"/>
                </a:solidFill>
                <a:latin typeface="+mn-lt"/>
              </a:rPr>
              <a:t>and Environmental Research</a:t>
            </a:r>
          </a:p>
        </p:txBody>
      </p:sp>
      <p:pic>
        <p:nvPicPr>
          <p:cNvPr id="10" name="Picture 18" descr="New_DOE_Logo_BLACK.png"/>
          <p:cNvPicPr>
            <a:picLocks noChangeAspect="1"/>
          </p:cNvPicPr>
          <p:nvPr userDrawn="1"/>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pic>
        <p:nvPicPr>
          <p:cNvPr id="11" name="Picture 38" descr="pict1.png"/>
          <p:cNvPicPr>
            <a:picLocks noChangeAspect="1"/>
          </p:cNvPicPr>
          <p:nvPr userDrawn="1"/>
        </p:nvPicPr>
        <p:blipFill>
          <a:blip r:embed="rId4" cstate="print"/>
          <a:srcRect l="9306" b="6178"/>
          <a:stretch>
            <a:fillRect/>
          </a:stretch>
        </p:blipFill>
        <p:spPr bwMode="auto">
          <a:xfrm>
            <a:off x="0" y="0"/>
            <a:ext cx="1154113" cy="1182688"/>
          </a:xfrm>
          <a:prstGeom prst="rect">
            <a:avLst/>
          </a:prstGeom>
          <a:noFill/>
          <a:ln w="9525">
            <a:noFill/>
            <a:miter lim="800000"/>
            <a:headEnd/>
            <a:tailEnd/>
          </a:ln>
        </p:spPr>
      </p:pic>
      <p:pic>
        <p:nvPicPr>
          <p:cNvPr id="12" name="Picture 40" descr="pict3.png"/>
          <p:cNvPicPr>
            <a:picLocks noChangeAspect="1"/>
          </p:cNvPicPr>
          <p:nvPr userDrawn="1"/>
        </p:nvPicPr>
        <p:blipFill>
          <a:blip r:embed="rId5"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13" name="Picture 14" descr="procholorococcus marinus cropped.tif"/>
          <p:cNvPicPr>
            <a:picLocks noChangeAspect="1"/>
          </p:cNvPicPr>
          <p:nvPr userDrawn="1"/>
        </p:nvPicPr>
        <p:blipFill>
          <a:blip r:embed="rId6" cstate="print"/>
          <a:srcRect l="40152" t="17851" r="5042" b="1501"/>
          <a:stretch>
            <a:fillRect/>
          </a:stretch>
        </p:blipFill>
        <p:spPr bwMode="auto">
          <a:xfrm>
            <a:off x="0" y="4843463"/>
            <a:ext cx="1160463" cy="1176337"/>
          </a:xfrm>
          <a:prstGeom prst="rect">
            <a:avLst/>
          </a:prstGeom>
          <a:noFill/>
          <a:ln w="9525">
            <a:noFill/>
            <a:miter lim="800000"/>
            <a:headEnd/>
            <a:tailEnd/>
          </a:ln>
        </p:spPr>
      </p:pic>
      <p:pic>
        <p:nvPicPr>
          <p:cNvPr id="14" name="Picture 23" descr="129762-97_face.png"/>
          <p:cNvPicPr>
            <a:picLocks noChangeAspect="1"/>
          </p:cNvPicPr>
          <p:nvPr userDrawn="1"/>
        </p:nvPicPr>
        <p:blipFill>
          <a:blip r:embed="rId7" cstate="print"/>
          <a:srcRect l="33418" t="12767" r="33000" b="52560"/>
          <a:stretch>
            <a:fillRect/>
          </a:stretch>
        </p:blipFill>
        <p:spPr bwMode="auto">
          <a:xfrm>
            <a:off x="0" y="2424113"/>
            <a:ext cx="1157288" cy="1181100"/>
          </a:xfrm>
          <a:prstGeom prst="rect">
            <a:avLst/>
          </a:prstGeom>
          <a:noFill/>
          <a:ln w="9525">
            <a:noFill/>
            <a:miter lim="800000"/>
            <a:headEnd/>
            <a:tailEnd/>
          </a:ln>
        </p:spPr>
      </p:pic>
      <p:sp>
        <p:nvSpPr>
          <p:cNvPr id="160991"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ECD4BD2A-A61B-43C4-A97F-6D47483509E7}"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6"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smtClean="0">
                <a:solidFill>
                  <a:schemeClr val="bg1"/>
                </a:solidFill>
                <a:latin typeface="+mn-lt"/>
                <a:ea typeface="Rod"/>
                <a:cs typeface="Rod"/>
              </a:rPr>
              <a:t>	BERAC October 2011</a:t>
            </a:r>
            <a:endParaRPr lang="en-US" sz="1200" b="1" dirty="0">
              <a:solidFill>
                <a:schemeClr val="bg1"/>
              </a:solidFill>
              <a:latin typeface="+mn-lt"/>
              <a:ea typeface="Rod"/>
              <a:cs typeface="Rod"/>
            </a:endParaRP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8" r:id="rId1"/>
    <p:sldLayoutId id="2147484087" r:id="rId2"/>
    <p:sldLayoutId id="2147484088" r:id="rId3"/>
    <p:sldLayoutId id="2147484080" r:id="rId4"/>
    <p:sldLayoutId id="2147484081" r:id="rId5"/>
    <p:sldLayoutId id="2147484082" r:id="rId6"/>
    <p:sldLayoutId id="2147484090" r:id="rId7"/>
    <p:sldLayoutId id="2147484091" r:id="rId8"/>
    <p:sldLayoutId id="2147484092" r:id="rId9"/>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hyperlink" Target="http://science.energy.gov/leaving-office-of-science/?external_url=http://www.scidac.gov/&amp;external_titl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0.tiff"/><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public.ornl.gov/hgmis/gallery/detail.cfm?id=424&amp;topic=48&amp;citation=&amp;general=&amp;restsection=public"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752600" y="4953000"/>
            <a:ext cx="6705600" cy="928687"/>
          </a:xfrm>
        </p:spPr>
        <p:txBody>
          <a:bodyPr rtlCol="0">
            <a:normAutofit fontScale="90000"/>
          </a:bodyPr>
          <a:lstStyle/>
          <a:p>
            <a:pPr eaLnBrk="1" fontAlgn="auto" hangingPunct="1">
              <a:spcAft>
                <a:spcPts val="0"/>
              </a:spcAft>
              <a:defRPr/>
            </a:pPr>
            <a:r>
              <a:rPr lang="en-US" sz="3600" dirty="0" smtClean="0"/>
              <a:t/>
            </a:r>
            <a:br>
              <a:rPr lang="en-US" sz="3600" dirty="0" smtClean="0"/>
            </a:br>
            <a:r>
              <a:rPr lang="en-US" dirty="0" smtClean="0"/>
              <a:t/>
            </a:r>
            <a:br>
              <a:rPr lang="en-US" dirty="0" smtClean="0"/>
            </a:br>
            <a:r>
              <a:rPr lang="en-US" sz="2700" dirty="0" smtClean="0">
                <a:solidFill>
                  <a:schemeClr val="tx1"/>
                </a:solidFill>
                <a:latin typeface="Times New Roman" pitchFamily="18" charset="0"/>
                <a:cs typeface="Times New Roman" pitchFamily="18" charset="0"/>
              </a:rPr>
              <a:t>Dr. R. Todd Anderson</a:t>
            </a:r>
            <a:br>
              <a:rPr lang="en-US" sz="2700" dirty="0" smtClean="0">
                <a:solidFill>
                  <a:schemeClr val="tx1"/>
                </a:solidFill>
                <a:latin typeface="Times New Roman" pitchFamily="18" charset="0"/>
                <a:cs typeface="Times New Roman" pitchFamily="18" charset="0"/>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195"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latin typeface="Calibri" pitchFamily="34" charset="0"/>
            </a:endParaRPr>
          </a:p>
        </p:txBody>
      </p:sp>
      <p:sp>
        <p:nvSpPr>
          <p:cNvPr id="8196" name="Rectangle 3"/>
          <p:cNvSpPr>
            <a:spLocks noChangeArrowheads="1"/>
          </p:cNvSpPr>
          <p:nvPr/>
        </p:nvSpPr>
        <p:spPr bwMode="auto">
          <a:xfrm>
            <a:off x="1905000" y="962025"/>
            <a:ext cx="6477000" cy="1323975"/>
          </a:xfrm>
          <a:prstGeom prst="rect">
            <a:avLst/>
          </a:prstGeom>
          <a:noFill/>
          <a:ln w="9525">
            <a:noFill/>
            <a:miter lim="800000"/>
            <a:headEnd/>
            <a:tailEnd/>
          </a:ln>
        </p:spPr>
        <p:txBody>
          <a:bodyPr>
            <a:spAutoFit/>
          </a:bodyPr>
          <a:lstStyle/>
          <a:p>
            <a:pPr algn="ctr"/>
            <a:r>
              <a:rPr lang="en-US" sz="4000" b="1" i="1" dirty="0">
                <a:latin typeface="Times New Roman" pitchFamily="18" charset="0"/>
                <a:cs typeface="Times New Roman" pitchFamily="18" charset="0"/>
              </a:rPr>
              <a:t>Biological Systems Science </a:t>
            </a:r>
            <a:r>
              <a:rPr lang="en-US" sz="4000" b="1" i="1" dirty="0" smtClean="0">
                <a:latin typeface="Times New Roman" pitchFamily="18" charset="0"/>
                <a:cs typeface="Times New Roman" pitchFamily="18" charset="0"/>
              </a:rPr>
              <a:t>Division (BSSD) Update</a:t>
            </a:r>
            <a:endParaRPr lang="en-US" sz="4000" b="1" i="1" dirty="0">
              <a:latin typeface="Times New Roman" pitchFamily="18" charset="0"/>
              <a:cs typeface="Times New Roman" pitchFamily="18" charset="0"/>
            </a:endParaRPr>
          </a:p>
        </p:txBody>
      </p:sp>
      <p:sp>
        <p:nvSpPr>
          <p:cNvPr id="8197" name="TextBox 4"/>
          <p:cNvSpPr txBox="1">
            <a:spLocks noChangeArrowheads="1"/>
          </p:cNvSpPr>
          <p:nvPr/>
        </p:nvSpPr>
        <p:spPr bwMode="auto">
          <a:xfrm>
            <a:off x="2286000" y="2743200"/>
            <a:ext cx="5638800" cy="1631216"/>
          </a:xfrm>
          <a:prstGeom prst="rect">
            <a:avLst/>
          </a:prstGeom>
          <a:noFill/>
          <a:ln w="9525">
            <a:noFill/>
            <a:miter lim="800000"/>
            <a:headEnd/>
            <a:tailEnd/>
          </a:ln>
        </p:spPr>
        <p:txBody>
          <a:bodyPr wrap="square">
            <a:spAutoFit/>
          </a:bodyPr>
          <a:lstStyle/>
          <a:p>
            <a:pPr algn="ctr"/>
            <a:r>
              <a:rPr lang="en-US" sz="2000" dirty="0" smtClean="0">
                <a:latin typeface="Times New Roman" pitchFamily="18" charset="0"/>
                <a:cs typeface="Times New Roman" pitchFamily="18" charset="0"/>
              </a:rPr>
              <a:t>Biological and Environmental Research Advisory Committee Meeting</a:t>
            </a:r>
            <a:endParaRPr lang="en-US" sz="2000" dirty="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October 6, </a:t>
            </a:r>
            <a:r>
              <a:rPr lang="en-US" sz="2000" dirty="0">
                <a:latin typeface="Times New Roman" pitchFamily="18" charset="0"/>
                <a:cs typeface="Times New Roman" pitchFamily="18" charset="0"/>
              </a:rPr>
              <a:t>2011</a:t>
            </a:r>
          </a:p>
          <a:p>
            <a:pPr algn="ctr"/>
            <a:r>
              <a:rPr lang="en-US" sz="2000" dirty="0" smtClean="0">
                <a:latin typeface="Times New Roman" pitchFamily="18" charset="0"/>
                <a:cs typeface="Times New Roman" pitchFamily="18" charset="0"/>
              </a:rPr>
              <a:t>Rockville, </a:t>
            </a:r>
            <a:r>
              <a:rPr lang="en-US" sz="2000" dirty="0">
                <a:latin typeface="Times New Roman" pitchFamily="18" charset="0"/>
                <a:cs typeface="Times New Roman" pitchFamily="18" charset="0"/>
              </a:rPr>
              <a:t>MD</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 y="304803"/>
            <a:ext cx="2342960" cy="1036130"/>
          </a:xfrm>
          <a:prstGeom prst="rect">
            <a:avLst/>
          </a:prstGeom>
          <a:noFill/>
          <a:ln w="9525">
            <a:noFill/>
            <a:miter lim="800000"/>
            <a:headEnd/>
            <a:tailEnd/>
          </a:ln>
        </p:spPr>
      </p:pic>
      <p:sp>
        <p:nvSpPr>
          <p:cNvPr id="8" name="TextBox 7"/>
          <p:cNvSpPr txBox="1"/>
          <p:nvPr/>
        </p:nvSpPr>
        <p:spPr>
          <a:xfrm>
            <a:off x="2590800" y="0"/>
            <a:ext cx="6324600" cy="1354217"/>
          </a:xfrm>
          <a:prstGeom prst="rect">
            <a:avLst/>
          </a:prstGeom>
          <a:noFill/>
        </p:spPr>
        <p:txBody>
          <a:bodyPr wrap="square" rtlCol="0">
            <a:spAutoFit/>
          </a:bodyPr>
          <a:lstStyle/>
          <a:p>
            <a:r>
              <a:rPr lang="en-US" sz="3200" b="1" i="1" dirty="0" smtClean="0">
                <a:latin typeface="Times New Roman" pitchFamily="18" charset="0"/>
                <a:cs typeface="Times New Roman" pitchFamily="18" charset="0"/>
              </a:rPr>
              <a:t>Impact of Bioenergy Feedstocks on Agricultural landscapes</a:t>
            </a:r>
          </a:p>
          <a:p>
            <a:endParaRPr lang="en-US" dirty="0"/>
          </a:p>
        </p:txBody>
      </p:sp>
      <p:sp>
        <p:nvSpPr>
          <p:cNvPr id="9" name="TextBox 8"/>
          <p:cNvSpPr txBox="1"/>
          <p:nvPr/>
        </p:nvSpPr>
        <p:spPr>
          <a:xfrm>
            <a:off x="6019800" y="6367790"/>
            <a:ext cx="3124200" cy="261610"/>
          </a:xfrm>
          <a:prstGeom prst="rect">
            <a:avLst/>
          </a:prstGeom>
          <a:noFill/>
        </p:spPr>
        <p:txBody>
          <a:bodyPr wrap="square" rtlCol="0">
            <a:spAutoFit/>
          </a:bodyPr>
          <a:lstStyle/>
          <a:p>
            <a:pPr>
              <a:tabLst>
                <a:tab pos="723900" algn="l"/>
                <a:tab pos="1447800" algn="l"/>
                <a:tab pos="2171700" algn="l"/>
                <a:tab pos="2895600" algn="l"/>
                <a:tab pos="3619500" algn="l"/>
              </a:tabLst>
            </a:pPr>
            <a:r>
              <a:rPr lang="en-GB" sz="1100" dirty="0" smtClean="0">
                <a:solidFill>
                  <a:srgbClr val="000000"/>
                </a:solidFill>
                <a:latin typeface="Times New Roman" pitchFamily="18" charset="0"/>
                <a:cs typeface="Times New Roman" pitchFamily="18" charset="0"/>
              </a:rPr>
              <a:t>Meehan T D et al. </a:t>
            </a:r>
            <a:r>
              <a:rPr lang="en-GB" sz="1100" b="1" i="1" dirty="0" smtClean="0">
                <a:solidFill>
                  <a:srgbClr val="000000"/>
                </a:solidFill>
                <a:latin typeface="Times New Roman" pitchFamily="18" charset="0"/>
                <a:cs typeface="Times New Roman" pitchFamily="18" charset="0"/>
              </a:rPr>
              <a:t>PNAS</a:t>
            </a:r>
            <a:r>
              <a:rPr lang="en-GB" sz="1100" dirty="0" smtClean="0">
                <a:solidFill>
                  <a:srgbClr val="000000"/>
                </a:solidFill>
                <a:latin typeface="Times New Roman" pitchFamily="18" charset="0"/>
                <a:cs typeface="Times New Roman" pitchFamily="18" charset="0"/>
              </a:rPr>
              <a:t> 2011;108:11500-11505</a:t>
            </a:r>
            <a:endParaRPr lang="en-GB" sz="1100" dirty="0">
              <a:solidFill>
                <a:srgbClr val="000000"/>
              </a:solidFill>
              <a:latin typeface="Times New Roman" pitchFamily="18" charset="0"/>
              <a:cs typeface="Times New Roman" pitchFamily="18" charset="0"/>
            </a:endParaRPr>
          </a:p>
        </p:txBody>
      </p:sp>
      <p:sp>
        <p:nvSpPr>
          <p:cNvPr id="10" name="TextBox 9"/>
          <p:cNvSpPr txBox="1"/>
          <p:nvPr/>
        </p:nvSpPr>
        <p:spPr>
          <a:xfrm>
            <a:off x="76200" y="1298138"/>
            <a:ext cx="4876800" cy="1292662"/>
          </a:xfrm>
          <a:prstGeom prst="rect">
            <a:avLst/>
          </a:prstGeom>
          <a:noFill/>
        </p:spPr>
        <p:txBody>
          <a:bodyPr wrap="square" rtlCol="0">
            <a:spAutoFit/>
          </a:bodyPr>
          <a:lstStyle/>
          <a:p>
            <a:r>
              <a:rPr lang="en-US" sz="2000" b="1" i="1" u="sng" dirty="0" smtClean="0">
                <a:solidFill>
                  <a:srgbClr val="002060"/>
                </a:solidFill>
                <a:latin typeface="Times New Roman" pitchFamily="18" charset="0"/>
                <a:cs typeface="Times New Roman" pitchFamily="18" charset="0"/>
              </a:rPr>
              <a:t>Objective:</a:t>
            </a:r>
            <a:r>
              <a:rPr lang="en-US" sz="2400"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Evaluate insecticide use and insect pest pressure in expansive monoculture cultivated landscapes to inform sustainable </a:t>
            </a:r>
            <a:r>
              <a:rPr lang="en-US" dirty="0" err="1" smtClean="0">
                <a:latin typeface="Times New Roman" pitchFamily="18" charset="0"/>
                <a:cs typeface="Times New Roman" pitchFamily="18" charset="0"/>
              </a:rPr>
              <a:t>bioenergy</a:t>
            </a:r>
            <a:r>
              <a:rPr lang="en-US" dirty="0" smtClean="0">
                <a:latin typeface="Times New Roman" pitchFamily="18" charset="0"/>
                <a:cs typeface="Times New Roman" pitchFamily="18" charset="0"/>
              </a:rPr>
              <a:t> practices.</a:t>
            </a:r>
          </a:p>
        </p:txBody>
      </p:sp>
      <p:sp>
        <p:nvSpPr>
          <p:cNvPr id="11" name="TextBox 10"/>
          <p:cNvSpPr txBox="1"/>
          <p:nvPr/>
        </p:nvSpPr>
        <p:spPr>
          <a:xfrm>
            <a:off x="76200" y="2641699"/>
            <a:ext cx="4724400" cy="2616101"/>
          </a:xfrm>
          <a:prstGeom prst="rect">
            <a:avLst/>
          </a:prstGeom>
          <a:noFill/>
        </p:spPr>
        <p:txBody>
          <a:bodyPr wrap="square" rtlCol="0">
            <a:spAutoFit/>
          </a:bodyPr>
          <a:lstStyle/>
          <a:p>
            <a:r>
              <a:rPr lang="en-US" sz="2000" b="1" i="1" u="sng" dirty="0" smtClean="0">
                <a:solidFill>
                  <a:srgbClr val="002060"/>
                </a:solidFill>
                <a:latin typeface="Times New Roman" pitchFamily="18" charset="0"/>
                <a:cs typeface="Times New Roman" pitchFamily="18" charset="0"/>
              </a:rPr>
              <a:t>Approach:</a:t>
            </a:r>
          </a:p>
          <a:p>
            <a:pPr>
              <a:buFont typeface="Wingdings" pitchFamily="2" charset="2"/>
              <a:buChar char="Ø"/>
            </a:pPr>
            <a:r>
              <a:rPr lang="en-US" dirty="0" smtClean="0">
                <a:latin typeface="Times New Roman" pitchFamily="18" charset="0"/>
                <a:cs typeface="Times New Roman" pitchFamily="18" charset="0"/>
              </a:rPr>
              <a:t> Analyze remotely sensed land cover data, a census of farm management practices and information from regional pest monitoring network across the entire Mid-Western US. </a:t>
            </a:r>
          </a:p>
          <a:p>
            <a:pPr>
              <a:buFont typeface="Wingdings" pitchFamily="2" charset="2"/>
              <a:buChar char="Ø"/>
            </a:pPr>
            <a:r>
              <a:rPr lang="en-US" dirty="0" smtClean="0">
                <a:latin typeface="Times New Roman" pitchFamily="18" charset="0"/>
                <a:cs typeface="Times New Roman" pitchFamily="18" charset="0"/>
              </a:rPr>
              <a:t>Test the hypothesis that landscape simplification results in increased insect pest pressure and therefore increased insecticide use.</a:t>
            </a:r>
          </a:p>
          <a:p>
            <a:endParaRPr lang="en-US" dirty="0" smtClean="0">
              <a:latin typeface="Times New Roman" pitchFamily="18" charset="0"/>
              <a:cs typeface="Times New Roman" pitchFamily="18" charset="0"/>
            </a:endParaRPr>
          </a:p>
        </p:txBody>
      </p:sp>
      <p:sp>
        <p:nvSpPr>
          <p:cNvPr id="12" name="TextBox 11"/>
          <p:cNvSpPr txBox="1"/>
          <p:nvPr/>
        </p:nvSpPr>
        <p:spPr>
          <a:xfrm>
            <a:off x="0" y="5031938"/>
            <a:ext cx="9144000" cy="1292662"/>
          </a:xfrm>
          <a:prstGeom prst="rect">
            <a:avLst/>
          </a:prstGeom>
          <a:noFill/>
        </p:spPr>
        <p:txBody>
          <a:bodyPr wrap="square" rtlCol="0">
            <a:spAutoFit/>
          </a:bodyPr>
          <a:lstStyle/>
          <a:p>
            <a:r>
              <a:rPr lang="en-US" sz="2000" b="1" i="1" u="sng" dirty="0" smtClean="0">
                <a:solidFill>
                  <a:schemeClr val="tx2">
                    <a:lumMod val="75000"/>
                  </a:schemeClr>
                </a:solidFill>
                <a:latin typeface="Times New Roman" pitchFamily="18" charset="0"/>
                <a:cs typeface="Times New Roman" pitchFamily="18" charset="0"/>
              </a:rPr>
              <a:t>Results/Impacts</a:t>
            </a:r>
            <a:r>
              <a:rPr lang="en-US" sz="2400" b="1" dirty="0" smtClean="0">
                <a:solidFill>
                  <a:schemeClr val="tx2">
                    <a:lumMod val="75000"/>
                  </a:schemeClr>
                </a:solidFill>
                <a:latin typeface="Times New Roman" pitchFamily="18" charset="0"/>
                <a:cs typeface="Times New Roman" pitchFamily="18" charset="0"/>
              </a:rPr>
              <a:t>: </a:t>
            </a:r>
            <a:endParaRPr lang="en-US" dirty="0" smtClean="0">
              <a:solidFill>
                <a:schemeClr val="tx2">
                  <a:lumMod val="75000"/>
                </a:schemeClr>
              </a:solidFill>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This study provides correlative evidence of a relationship between landscape simplification, insecticide use and pest abundance using data from the entire Mid-Western US farming region.  </a:t>
            </a:r>
          </a:p>
          <a:p>
            <a:pPr>
              <a:buFont typeface="Wingdings" pitchFamily="2" charset="2"/>
              <a:buChar char="Ø"/>
            </a:pPr>
            <a:r>
              <a:rPr lang="en-US" dirty="0" smtClean="0">
                <a:latin typeface="Times New Roman" pitchFamily="18" charset="0"/>
                <a:cs typeface="Times New Roman" pitchFamily="18" charset="0"/>
              </a:rPr>
              <a:t> Implications for forecasting bioenergy crop production and management practices.</a:t>
            </a:r>
          </a:p>
        </p:txBody>
      </p:sp>
      <p:pic>
        <p:nvPicPr>
          <p:cNvPr id="13" name="Picture 3"/>
          <p:cNvPicPr>
            <a:picLocks noChangeAspect="1" noChangeArrowheads="1"/>
          </p:cNvPicPr>
          <p:nvPr/>
        </p:nvPicPr>
        <p:blipFill>
          <a:blip r:embed="rId4" cstate="print"/>
          <a:srcRect/>
          <a:stretch>
            <a:fillRect/>
          </a:stretch>
        </p:blipFill>
        <p:spPr bwMode="auto">
          <a:xfrm>
            <a:off x="4953000" y="1066800"/>
            <a:ext cx="2338578" cy="4114800"/>
          </a:xfrm>
          <a:prstGeom prst="rect">
            <a:avLst/>
          </a:prstGeom>
          <a:noFill/>
          <a:ln w="9525">
            <a:noFill/>
            <a:round/>
            <a:headEnd/>
            <a:tailEnd/>
          </a:ln>
        </p:spPr>
      </p:pic>
      <p:pic>
        <p:nvPicPr>
          <p:cNvPr id="15" name="Picture 3"/>
          <p:cNvPicPr>
            <a:picLocks noChangeAspect="1" noChangeArrowheads="1"/>
          </p:cNvPicPr>
          <p:nvPr/>
        </p:nvPicPr>
        <p:blipFill>
          <a:blip r:embed="rId5" cstate="print"/>
          <a:srcRect/>
          <a:stretch>
            <a:fillRect/>
          </a:stretch>
        </p:blipFill>
        <p:spPr bwMode="auto">
          <a:xfrm>
            <a:off x="7327946" y="609600"/>
            <a:ext cx="1739854" cy="4707497"/>
          </a:xfrm>
          <a:prstGeom prst="rect">
            <a:avLst/>
          </a:prstGeom>
          <a:noFill/>
          <a:ln w="9525">
            <a:noFill/>
            <a:round/>
            <a:headEnd/>
            <a:tailEnd/>
          </a:ln>
        </p:spPr>
      </p:pic>
      <p:sp>
        <p:nvSpPr>
          <p:cNvPr id="16" name="TextBox 15"/>
          <p:cNvSpPr txBox="1"/>
          <p:nvPr/>
        </p:nvSpPr>
        <p:spPr>
          <a:xfrm>
            <a:off x="0" y="0"/>
            <a:ext cx="241604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BRC Science Highlight</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nvSpPr>
        <p:spPr>
          <a:xfrm>
            <a:off x="1905000" y="228600"/>
            <a:ext cx="7239000" cy="8382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200" b="1" i="1" kern="0" dirty="0" smtClean="0">
                <a:latin typeface="Times New Roman" pitchFamily="18" charset="0"/>
                <a:cs typeface="Times New Roman" pitchFamily="18" charset="0"/>
              </a:rPr>
              <a:t>Joint Bioenergy Institute (JBEI):</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200" b="1" i="1" kern="0" dirty="0" smtClean="0">
                <a:latin typeface="Times New Roman" pitchFamily="18" charset="0"/>
                <a:cs typeface="Times New Roman" pitchFamily="18" charset="0"/>
              </a:rPr>
              <a:t>Microbial Production of </a:t>
            </a:r>
            <a:r>
              <a:rPr lang="en-US" sz="3200" b="1" i="1" kern="0" dirty="0" err="1" smtClean="0">
                <a:latin typeface="Times New Roman" pitchFamily="18" charset="0"/>
                <a:cs typeface="Times New Roman" pitchFamily="18" charset="0"/>
              </a:rPr>
              <a:t>Bisabolane</a:t>
            </a:r>
            <a:endParaRPr lang="en-US" sz="3200" b="1" i="1" kern="0" dirty="0" smtClean="0">
              <a:latin typeface="Times New Roman" pitchFamily="18" charset="0"/>
              <a:cs typeface="Times New Roman" pitchFamily="18" charset="0"/>
            </a:endParaRPr>
          </a:p>
        </p:txBody>
      </p:sp>
      <p:sp>
        <p:nvSpPr>
          <p:cNvPr id="30" name="Rectangle 29"/>
          <p:cNvSpPr/>
          <p:nvPr/>
        </p:nvSpPr>
        <p:spPr>
          <a:xfrm>
            <a:off x="26271" y="3175337"/>
            <a:ext cx="8755420" cy="1015663"/>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r>
              <a:rPr lang="en-US" sz="2000" b="0" dirty="0" smtClean="0">
                <a:latin typeface="Times New Roman" pitchFamily="18" charset="0"/>
                <a:cs typeface="Times New Roman" pitchFamily="18" charset="0"/>
              </a:rPr>
              <a:t>Develop biological synthesis of a high energy content biofuel molecule compatible with existing engines and fuel infrastructure</a:t>
            </a:r>
          </a:p>
        </p:txBody>
      </p:sp>
      <p:sp>
        <p:nvSpPr>
          <p:cNvPr id="38" name="Rectangle 37"/>
          <p:cNvSpPr/>
          <p:nvPr/>
        </p:nvSpPr>
        <p:spPr>
          <a:xfrm>
            <a:off x="34506" y="4132183"/>
            <a:ext cx="8902460" cy="1354217"/>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r>
              <a:rPr lang="en-US" sz="2000" b="0" dirty="0" smtClean="0">
                <a:latin typeface="Times New Roman" pitchFamily="18" charset="0"/>
                <a:cs typeface="Times New Roman" pitchFamily="18" charset="0"/>
              </a:rPr>
              <a:t>Identified a </a:t>
            </a:r>
            <a:r>
              <a:rPr lang="en-US" sz="2000" b="0" dirty="0" err="1" smtClean="0">
                <a:latin typeface="Times New Roman" pitchFamily="18" charset="0"/>
                <a:cs typeface="Times New Roman" pitchFamily="18" charset="0"/>
              </a:rPr>
              <a:t>terpene</a:t>
            </a:r>
            <a:r>
              <a:rPr lang="en-US" sz="2000" b="0" dirty="0" smtClean="0">
                <a:latin typeface="Times New Roman" pitchFamily="18" charset="0"/>
                <a:cs typeface="Times New Roman" pitchFamily="18" charset="0"/>
              </a:rPr>
              <a:t> (</a:t>
            </a:r>
            <a:r>
              <a:rPr lang="en-US" sz="2000" b="0" dirty="0" err="1" smtClean="0">
                <a:latin typeface="Times New Roman" pitchFamily="18" charset="0"/>
                <a:cs typeface="Times New Roman" pitchFamily="18" charset="0"/>
              </a:rPr>
              <a:t>bisabolane</a:t>
            </a:r>
            <a:r>
              <a:rPr lang="en-US" sz="2000" b="0" dirty="0" smtClean="0">
                <a:latin typeface="Times New Roman" pitchFamily="18" charset="0"/>
                <a:cs typeface="Times New Roman" pitchFamily="18" charset="0"/>
              </a:rPr>
              <a:t>) with fuel properties similar to diesel and metabolically engineered  </a:t>
            </a:r>
            <a:r>
              <a:rPr lang="en-US" sz="2000" b="0" i="1" dirty="0" smtClean="0">
                <a:latin typeface="Times New Roman" pitchFamily="18" charset="0"/>
                <a:cs typeface="Times New Roman" pitchFamily="18" charset="0"/>
              </a:rPr>
              <a:t>E. coli </a:t>
            </a:r>
            <a:r>
              <a:rPr lang="en-US" sz="2000" b="0" dirty="0" smtClean="0">
                <a:latin typeface="Times New Roman" pitchFamily="18" charset="0"/>
                <a:cs typeface="Times New Roman" pitchFamily="18" charset="0"/>
              </a:rPr>
              <a:t>and </a:t>
            </a:r>
            <a:r>
              <a:rPr lang="en-US" sz="2000" b="0" i="1" dirty="0" smtClean="0">
                <a:latin typeface="Times New Roman" pitchFamily="18" charset="0"/>
                <a:cs typeface="Times New Roman" pitchFamily="18" charset="0"/>
              </a:rPr>
              <a:t>S. </a:t>
            </a:r>
            <a:r>
              <a:rPr lang="en-US" sz="2000" b="0" i="1" dirty="0" err="1" smtClean="0">
                <a:latin typeface="Times New Roman" pitchFamily="18" charset="0"/>
                <a:cs typeface="Times New Roman" pitchFamily="18" charset="0"/>
              </a:rPr>
              <a:t>cerevisiae</a:t>
            </a:r>
            <a:r>
              <a:rPr lang="en-US" sz="2000" b="0" i="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to synthesize a precursor (</a:t>
            </a:r>
            <a:r>
              <a:rPr lang="en-US" sz="2000" b="0" dirty="0" err="1" smtClean="0">
                <a:latin typeface="Times New Roman" pitchFamily="18" charset="0"/>
                <a:cs typeface="Times New Roman" pitchFamily="18" charset="0"/>
              </a:rPr>
              <a:t>bisabolene</a:t>
            </a:r>
            <a:r>
              <a:rPr lang="en-US" sz="2000" b="0" dirty="0" smtClean="0">
                <a:latin typeface="Times New Roman" pitchFamily="18" charset="0"/>
                <a:cs typeface="Times New Roman" pitchFamily="18" charset="0"/>
              </a:rPr>
              <a:t>) that can be subsequently converted to the desired end product.</a:t>
            </a:r>
          </a:p>
        </p:txBody>
      </p:sp>
      <p:sp>
        <p:nvSpPr>
          <p:cNvPr id="39" name="Rectangle 38"/>
          <p:cNvSpPr/>
          <p:nvPr/>
        </p:nvSpPr>
        <p:spPr>
          <a:xfrm>
            <a:off x="27760" y="5461337"/>
            <a:ext cx="9133493" cy="1015663"/>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r>
              <a:rPr lang="en-US" sz="2000" b="0" dirty="0" smtClean="0">
                <a:latin typeface="Times New Roman" pitchFamily="18" charset="0"/>
                <a:cs typeface="Times New Roman" pitchFamily="18" charset="0"/>
              </a:rPr>
              <a:t>First demonstration of microbial synthesis of this high energy content, low toxicity biofuel from simple sugars.</a:t>
            </a:r>
          </a:p>
        </p:txBody>
      </p:sp>
      <p:sp>
        <p:nvSpPr>
          <p:cNvPr id="28" name="Text Box 4"/>
          <p:cNvSpPr txBox="1">
            <a:spLocks noChangeArrowheads="1"/>
          </p:cNvSpPr>
          <p:nvPr/>
        </p:nvSpPr>
        <p:spPr bwMode="auto">
          <a:xfrm>
            <a:off x="4954034" y="6400800"/>
            <a:ext cx="4189966" cy="189782"/>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 pos="4343400" algn="l"/>
                <a:tab pos="5067300" algn="l"/>
                <a:tab pos="5791200" algn="l"/>
                <a:tab pos="6515100" algn="l"/>
              </a:tabLst>
            </a:pPr>
            <a:r>
              <a:rPr lang="en-GB" sz="1200" dirty="0" smtClean="0">
                <a:solidFill>
                  <a:srgbClr val="000000"/>
                </a:solidFill>
                <a:latin typeface="Arial" charset="0"/>
              </a:rPr>
              <a:t>Peralta-</a:t>
            </a:r>
            <a:r>
              <a:rPr lang="en-GB" sz="1200" dirty="0" err="1" smtClean="0">
                <a:solidFill>
                  <a:srgbClr val="000000"/>
                </a:solidFill>
                <a:latin typeface="Arial" charset="0"/>
              </a:rPr>
              <a:t>Yahya</a:t>
            </a:r>
            <a:r>
              <a:rPr lang="en-GB" sz="1200" dirty="0" smtClean="0">
                <a:solidFill>
                  <a:srgbClr val="000000"/>
                </a:solidFill>
                <a:latin typeface="Arial" charset="0"/>
              </a:rPr>
              <a:t> et al. 2011.</a:t>
            </a:r>
            <a:r>
              <a:rPr lang="en-GB" sz="1200" b="1" dirty="0" smtClean="0">
                <a:solidFill>
                  <a:srgbClr val="000000"/>
                </a:solidFill>
                <a:latin typeface="Arial" charset="0"/>
              </a:rPr>
              <a:t> </a:t>
            </a:r>
            <a:r>
              <a:rPr lang="en-US" sz="1200" b="1" dirty="0" smtClean="0"/>
              <a:t>Nature Communications </a:t>
            </a:r>
            <a:r>
              <a:rPr lang="en-US" sz="1200" dirty="0" smtClean="0"/>
              <a:t>2:483.</a:t>
            </a:r>
          </a:p>
        </p:txBody>
      </p:sp>
      <p:grpSp>
        <p:nvGrpSpPr>
          <p:cNvPr id="9" name="Group 44"/>
          <p:cNvGrpSpPr>
            <a:grpSpLocks noChangeAspect="1"/>
          </p:cNvGrpSpPr>
          <p:nvPr/>
        </p:nvGrpSpPr>
        <p:grpSpPr>
          <a:xfrm>
            <a:off x="624568" y="1358446"/>
            <a:ext cx="8062232" cy="1841954"/>
            <a:chOff x="428989" y="1086213"/>
            <a:chExt cx="8309869" cy="1898530"/>
          </a:xfrm>
        </p:grpSpPr>
        <p:grpSp>
          <p:nvGrpSpPr>
            <p:cNvPr id="10" name="Group 39"/>
            <p:cNvGrpSpPr/>
            <p:nvPr/>
          </p:nvGrpSpPr>
          <p:grpSpPr>
            <a:xfrm>
              <a:off x="7004658" y="1708034"/>
              <a:ext cx="1734200" cy="1155940"/>
              <a:chOff x="6211020" y="1311215"/>
              <a:chExt cx="1734200" cy="1155940"/>
            </a:xfrm>
          </p:grpSpPr>
          <p:pic>
            <p:nvPicPr>
              <p:cNvPr id="34" name="Picture 33" descr="bisabalone.jpg"/>
              <p:cNvPicPr>
                <a:picLocks noChangeAspect="1"/>
              </p:cNvPicPr>
              <p:nvPr/>
            </p:nvPicPr>
            <p:blipFill>
              <a:blip r:embed="rId3" cstate="print"/>
              <a:srcRect l="51532" t="71127" r="21279" b="492"/>
              <a:stretch>
                <a:fillRect/>
              </a:stretch>
            </p:blipFill>
            <p:spPr>
              <a:xfrm>
                <a:off x="6211020" y="1380227"/>
                <a:ext cx="1734200" cy="1086928"/>
              </a:xfrm>
              <a:prstGeom prst="rect">
                <a:avLst/>
              </a:prstGeom>
            </p:spPr>
          </p:pic>
          <p:sp>
            <p:nvSpPr>
              <p:cNvPr id="35" name="Rectangle 34"/>
              <p:cNvSpPr/>
              <p:nvPr/>
            </p:nvSpPr>
            <p:spPr>
              <a:xfrm>
                <a:off x="7591245" y="1311215"/>
                <a:ext cx="293298" cy="27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0"/>
            <p:cNvGrpSpPr/>
            <p:nvPr/>
          </p:nvGrpSpPr>
          <p:grpSpPr>
            <a:xfrm>
              <a:off x="428989" y="1086213"/>
              <a:ext cx="5523241" cy="1898530"/>
              <a:chOff x="66676" y="723900"/>
              <a:chExt cx="5523241" cy="189853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pic>
            <p:nvPicPr>
              <p:cNvPr id="33" name="Picture 32" descr="bisabalone.jpg"/>
              <p:cNvPicPr>
                <a:picLocks noChangeAspect="1"/>
              </p:cNvPicPr>
              <p:nvPr/>
            </p:nvPicPr>
            <p:blipFill>
              <a:blip r:embed="rId3" cstate="print"/>
              <a:srcRect r="-115" b="42685"/>
              <a:stretch>
                <a:fillRect/>
              </a:stretch>
            </p:blipFill>
            <p:spPr>
              <a:xfrm>
                <a:off x="66676" y="723900"/>
                <a:ext cx="5523241" cy="1898530"/>
              </a:xfrm>
              <a:prstGeom prst="rect">
                <a:avLst/>
              </a:prstGeom>
            </p:spPr>
          </p:pic>
          <p:sp>
            <p:nvSpPr>
              <p:cNvPr id="37" name="Rectangle 36"/>
              <p:cNvSpPr/>
              <p:nvPr/>
            </p:nvSpPr>
            <p:spPr>
              <a:xfrm>
                <a:off x="4606506" y="2518913"/>
                <a:ext cx="172528" cy="86265"/>
              </a:xfrm>
              <a:prstGeom prst="rect">
                <a:avLst/>
              </a:prstGeom>
              <a:solidFill>
                <a:srgbClr val="F5F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Arrow Connector 42"/>
            <p:cNvCxnSpPr/>
            <p:nvPr/>
          </p:nvCxnSpPr>
          <p:spPr>
            <a:xfrm>
              <a:off x="5814204" y="2173857"/>
              <a:ext cx="1259456"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29835" y="2225614"/>
              <a:ext cx="1271502" cy="461665"/>
            </a:xfrm>
            <a:prstGeom prst="rect">
              <a:avLst/>
            </a:prstGeom>
            <a:noFill/>
          </p:spPr>
          <p:txBody>
            <a:bodyPr wrap="none" rtlCol="0">
              <a:spAutoFit/>
            </a:bodyPr>
            <a:lstStyle/>
            <a:p>
              <a:pPr algn="ctr"/>
              <a:r>
                <a:rPr lang="en-US" sz="1200" dirty="0" smtClean="0"/>
                <a:t>Chemical</a:t>
              </a:r>
            </a:p>
            <a:p>
              <a:pPr algn="ctr"/>
              <a:r>
                <a:rPr lang="en-US" sz="1200" dirty="0" smtClean="0"/>
                <a:t>Hydrogenation</a:t>
              </a:r>
              <a:endParaRPr lang="en-US" sz="1200" dirty="0"/>
            </a:p>
          </p:txBody>
        </p:sp>
      </p:grpSp>
      <p:pic>
        <p:nvPicPr>
          <p:cNvPr id="36" name="Picture 2"/>
          <p:cNvPicPr>
            <a:picLocks noChangeAspect="1" noChangeArrowheads="1"/>
          </p:cNvPicPr>
          <p:nvPr/>
        </p:nvPicPr>
        <p:blipFill>
          <a:blip r:embed="rId4" cstate="print"/>
          <a:srcRect/>
          <a:stretch>
            <a:fillRect/>
          </a:stretch>
        </p:blipFill>
        <p:spPr bwMode="auto">
          <a:xfrm>
            <a:off x="0" y="140398"/>
            <a:ext cx="2121599" cy="1155002"/>
          </a:xfrm>
          <a:prstGeom prst="rect">
            <a:avLst/>
          </a:prstGeom>
          <a:noFill/>
          <a:ln w="9525">
            <a:noFill/>
            <a:miter lim="800000"/>
            <a:headEnd/>
            <a:tailEnd/>
          </a:ln>
        </p:spPr>
      </p:pic>
      <p:sp>
        <p:nvSpPr>
          <p:cNvPr id="40" name="TextBox 39"/>
          <p:cNvSpPr txBox="1"/>
          <p:nvPr/>
        </p:nvSpPr>
        <p:spPr>
          <a:xfrm>
            <a:off x="0" y="0"/>
            <a:ext cx="241604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BRC Science Highlight</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29" name="Rectangle 2"/>
          <p:cNvSpPr txBox="1">
            <a:spLocks noChangeArrowheads="1"/>
          </p:cNvSpPr>
          <p:nvPr/>
        </p:nvSpPr>
        <p:spPr>
          <a:xfrm>
            <a:off x="228600" y="304800"/>
            <a:ext cx="8712679" cy="8382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2800" b="1" i="1" kern="0" dirty="0" smtClean="0">
                <a:latin typeface="Times New Roman" pitchFamily="18" charset="0"/>
                <a:cs typeface="Times New Roman" pitchFamily="18" charset="0"/>
              </a:rPr>
              <a:t>Systems Biology Approach to Terrestrial Carbon and Nitrogen Cycling</a:t>
            </a:r>
          </a:p>
        </p:txBody>
      </p:sp>
      <p:sp>
        <p:nvSpPr>
          <p:cNvPr id="30" name="Rectangle 29"/>
          <p:cNvSpPr/>
          <p:nvPr/>
        </p:nvSpPr>
        <p:spPr>
          <a:xfrm>
            <a:off x="0" y="1087442"/>
            <a:ext cx="5986732" cy="150810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r>
              <a:rPr lang="en-US" b="0" dirty="0" smtClean="0">
                <a:latin typeface="Times New Roman" pitchFamily="18" charset="0"/>
                <a:cs typeface="Times New Roman" pitchFamily="18" charset="0"/>
              </a:rPr>
              <a:t>In some northern forest ecosystems, increased nitrogen input results in a net increase in storage of organic carbon in forest soils.  How is the structure and function of  microbial communities related to this phenomenon?</a:t>
            </a:r>
          </a:p>
        </p:txBody>
      </p:sp>
      <p:sp>
        <p:nvSpPr>
          <p:cNvPr id="38" name="Rectangle 37"/>
          <p:cNvSpPr/>
          <p:nvPr/>
        </p:nvSpPr>
        <p:spPr>
          <a:xfrm>
            <a:off x="17252" y="2702949"/>
            <a:ext cx="6055744" cy="150810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r>
              <a:rPr lang="en-US" b="0" dirty="0" smtClean="0">
                <a:latin typeface="Times New Roman" pitchFamily="18" charset="0"/>
                <a:cs typeface="Times New Roman" pitchFamily="18" charset="0"/>
              </a:rPr>
              <a:t>At a N manipulated field site, targeted metatranscriptomic analysis and enzyme assays were used to examine shifts in fungal community composition and expression of enzymes involved in degradation of cellulose and lignin. </a:t>
            </a:r>
          </a:p>
        </p:txBody>
      </p:sp>
      <p:sp>
        <p:nvSpPr>
          <p:cNvPr id="39" name="Rectangle 38"/>
          <p:cNvSpPr/>
          <p:nvPr/>
        </p:nvSpPr>
        <p:spPr>
          <a:xfrm>
            <a:off x="47889" y="4419600"/>
            <a:ext cx="6200511" cy="150810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pPr>
              <a:spcBef>
                <a:spcPts val="0"/>
              </a:spcBef>
            </a:pPr>
            <a:r>
              <a:rPr lang="en-US" dirty="0" smtClean="0">
                <a:latin typeface="Times New Roman" pitchFamily="18" charset="0"/>
                <a:cs typeface="Times New Roman" pitchFamily="18" charset="0"/>
              </a:rPr>
              <a:t>Under elevated N conditions, there were significant shifts in fungal community composition and a correlated 2-4 fold reduction in expression of genes involved in lignin degradation, suggesting decreased decomposition of recalcitrant soil carbon.</a:t>
            </a:r>
          </a:p>
        </p:txBody>
      </p:sp>
      <p:sp>
        <p:nvSpPr>
          <p:cNvPr id="28" name="Text Box 4"/>
          <p:cNvSpPr txBox="1">
            <a:spLocks noChangeArrowheads="1"/>
          </p:cNvSpPr>
          <p:nvPr/>
        </p:nvSpPr>
        <p:spPr bwMode="auto">
          <a:xfrm>
            <a:off x="3435785" y="6400800"/>
            <a:ext cx="5708215" cy="224285"/>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 pos="4343400" algn="l"/>
                <a:tab pos="5067300" algn="l"/>
                <a:tab pos="5791200" algn="l"/>
                <a:tab pos="6515100" algn="l"/>
              </a:tabLst>
            </a:pPr>
            <a:r>
              <a:rPr lang="en-GB" sz="1200" dirty="0" smtClean="0">
                <a:solidFill>
                  <a:srgbClr val="000000"/>
                </a:solidFill>
                <a:latin typeface="Arial" charset="0"/>
              </a:rPr>
              <a:t>Edwards et al. </a:t>
            </a:r>
            <a:r>
              <a:rPr lang="en-US" sz="1200" b="1" i="1" dirty="0" smtClean="0"/>
              <a:t>PLoS ONE </a:t>
            </a:r>
            <a:r>
              <a:rPr lang="en-US" sz="1200" dirty="0" smtClean="0"/>
              <a:t>2011; 6(6): e20421. doi:10.1371/journal.pone.0020421</a:t>
            </a:r>
          </a:p>
        </p:txBody>
      </p:sp>
      <p:pic>
        <p:nvPicPr>
          <p:cNvPr id="31" name="Picture 30" descr="michigan forest.jpg"/>
          <p:cNvPicPr>
            <a:picLocks noChangeAspect="1"/>
          </p:cNvPicPr>
          <p:nvPr/>
        </p:nvPicPr>
        <p:blipFill>
          <a:blip r:embed="rId3" cstate="print"/>
          <a:stretch>
            <a:fillRect/>
          </a:stretch>
        </p:blipFill>
        <p:spPr>
          <a:xfrm>
            <a:off x="6443936" y="1066800"/>
            <a:ext cx="2556654" cy="3408873"/>
          </a:xfrm>
          <a:prstGeom prst="rect">
            <a:avLst/>
          </a:prstGeom>
        </p:spPr>
      </p:pic>
      <p:pic>
        <p:nvPicPr>
          <p:cNvPr id="33" name="Picture 32" descr="Zak Phylogeny.png"/>
          <p:cNvPicPr>
            <a:picLocks noChangeAspect="1"/>
          </p:cNvPicPr>
          <p:nvPr/>
        </p:nvPicPr>
        <p:blipFill>
          <a:blip r:embed="rId4" cstate="print"/>
          <a:stretch>
            <a:fillRect/>
          </a:stretch>
        </p:blipFill>
        <p:spPr>
          <a:xfrm>
            <a:off x="6119648" y="3394800"/>
            <a:ext cx="2196210" cy="2902482"/>
          </a:xfrm>
          <a:prstGeom prst="rect">
            <a:avLst/>
          </a:prstGeom>
          <a:ln>
            <a:solidFill>
              <a:schemeClr val="tx1"/>
            </a:solidFill>
          </a:ln>
        </p:spPr>
      </p:pic>
      <p:cxnSp>
        <p:nvCxnSpPr>
          <p:cNvPr id="35" name="Straight Connector 34"/>
          <p:cNvCxnSpPr/>
          <p:nvPr/>
        </p:nvCxnSpPr>
        <p:spPr>
          <a:xfrm flipV="1">
            <a:off x="6124755" y="3140015"/>
            <a:ext cx="2449902" cy="2415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298611" y="3140015"/>
            <a:ext cx="276046" cy="2760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892506" y="4597880"/>
            <a:ext cx="3140015" cy="224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 y="0"/>
            <a:ext cx="2407454"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GSP Science Highlights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29" name="Rectangle 2"/>
          <p:cNvSpPr txBox="1">
            <a:spLocks noChangeArrowheads="1"/>
          </p:cNvSpPr>
          <p:nvPr/>
        </p:nvSpPr>
        <p:spPr>
          <a:xfrm>
            <a:off x="381000" y="457200"/>
            <a:ext cx="7086600" cy="9906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2800" b="1" i="1" kern="0" dirty="0" smtClean="0">
                <a:latin typeface="Times New Roman" pitchFamily="18" charset="0"/>
                <a:cs typeface="Times New Roman" pitchFamily="18" charset="0"/>
              </a:rPr>
              <a:t>New </a:t>
            </a:r>
            <a:r>
              <a:rPr lang="en-US" sz="2800" b="1" i="1" kern="0" dirty="0" err="1" smtClean="0">
                <a:latin typeface="Times New Roman" pitchFamily="18" charset="0"/>
                <a:cs typeface="Times New Roman" pitchFamily="18" charset="0"/>
              </a:rPr>
              <a:t>Microfluidic</a:t>
            </a:r>
            <a:r>
              <a:rPr lang="en-US" sz="2800" b="1" i="1" kern="0" dirty="0" smtClean="0">
                <a:latin typeface="Times New Roman" pitchFamily="18" charset="0"/>
                <a:cs typeface="Times New Roman" pitchFamily="18" charset="0"/>
              </a:rPr>
              <a:t> Device for Identification and Quantification of Environmental Microbes</a:t>
            </a:r>
          </a:p>
        </p:txBody>
      </p:sp>
      <p:sp>
        <p:nvSpPr>
          <p:cNvPr id="30" name="Rectangle 29"/>
          <p:cNvSpPr/>
          <p:nvPr/>
        </p:nvSpPr>
        <p:spPr>
          <a:xfrm>
            <a:off x="34506" y="1524000"/>
            <a:ext cx="4261449" cy="150810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r>
              <a:rPr lang="en-US" b="0" dirty="0" smtClean="0">
                <a:latin typeface="Times New Roman" pitchFamily="18" charset="0"/>
                <a:cs typeface="Times New Roman" pitchFamily="18" charset="0"/>
              </a:rPr>
              <a:t>High throughput identification and  quantification of functional classes of microbes in environmental samples containing low amounts of biomass </a:t>
            </a:r>
            <a:endParaRPr lang="en-US" b="0" i="1" dirty="0" smtClean="0">
              <a:latin typeface="Times New Roman" pitchFamily="18" charset="0"/>
              <a:cs typeface="Times New Roman" pitchFamily="18" charset="0"/>
            </a:endParaRPr>
          </a:p>
        </p:txBody>
      </p:sp>
      <p:sp>
        <p:nvSpPr>
          <p:cNvPr id="38" name="Rectangle 37"/>
          <p:cNvSpPr/>
          <p:nvPr/>
        </p:nvSpPr>
        <p:spPr>
          <a:xfrm>
            <a:off x="34506" y="3140095"/>
            <a:ext cx="4347713" cy="150810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r>
              <a:rPr lang="en-US" b="0" dirty="0" smtClean="0">
                <a:latin typeface="Times New Roman" pitchFamily="18" charset="0"/>
                <a:cs typeface="Times New Roman" pitchFamily="18" charset="0"/>
              </a:rPr>
              <a:t>Developed a </a:t>
            </a:r>
            <a:r>
              <a:rPr lang="en-US" b="0" dirty="0" err="1" smtClean="0">
                <a:latin typeface="Times New Roman" pitchFamily="18" charset="0"/>
                <a:cs typeface="Times New Roman" pitchFamily="18" charset="0"/>
              </a:rPr>
              <a:t>microfluidic</a:t>
            </a:r>
            <a:r>
              <a:rPr lang="en-US" b="0" dirty="0" smtClean="0">
                <a:latin typeface="Times New Roman" pitchFamily="18" charset="0"/>
                <a:cs typeface="Times New Roman" pitchFamily="18" charset="0"/>
              </a:rPr>
              <a:t> chip with chambers for diagnostic fluorescent labeling of cells (“FISH”) and flow </a:t>
            </a:r>
            <a:r>
              <a:rPr lang="en-US" b="0" dirty="0" err="1" smtClean="0">
                <a:latin typeface="Times New Roman" pitchFamily="18" charset="0"/>
                <a:cs typeface="Times New Roman" pitchFamily="18" charset="0"/>
              </a:rPr>
              <a:t>cytometric</a:t>
            </a:r>
            <a:r>
              <a:rPr lang="en-US" b="0" dirty="0" smtClean="0">
                <a:latin typeface="Times New Roman" pitchFamily="18" charset="0"/>
                <a:cs typeface="Times New Roman" pitchFamily="18" charset="0"/>
              </a:rPr>
              <a:t>  counting of labeled cells.</a:t>
            </a:r>
          </a:p>
        </p:txBody>
      </p:sp>
      <p:sp>
        <p:nvSpPr>
          <p:cNvPr id="39" name="Rectangle 38"/>
          <p:cNvSpPr/>
          <p:nvPr/>
        </p:nvSpPr>
        <p:spPr>
          <a:xfrm>
            <a:off x="0" y="4662607"/>
            <a:ext cx="8902460" cy="1661993"/>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pPr marL="182880" indent="-182880">
              <a:spcBef>
                <a:spcPts val="600"/>
              </a:spcBef>
              <a:buFont typeface="Arial" pitchFamily="34" charset="0"/>
              <a:buChar char="•"/>
            </a:pPr>
            <a:r>
              <a:rPr lang="en-US" b="0" dirty="0" smtClean="0">
                <a:latin typeface="Times New Roman" pitchFamily="18" charset="0"/>
                <a:cs typeface="Times New Roman" pitchFamily="18" charset="0"/>
              </a:rPr>
              <a:t>Initial analysis using groundwater samples from uranium contaminated Hanford  100H site in Washington detected different classes of uranium immobilizing microbes.</a:t>
            </a:r>
          </a:p>
          <a:p>
            <a:pPr marL="182880" indent="-182880">
              <a:spcBef>
                <a:spcPts val="600"/>
              </a:spcBef>
              <a:buFont typeface="Arial" pitchFamily="34" charset="0"/>
              <a:buChar char="•"/>
            </a:pPr>
            <a:r>
              <a:rPr lang="en-US" b="0" dirty="0" smtClean="0">
                <a:latin typeface="Times New Roman" pitchFamily="18" charset="0"/>
                <a:cs typeface="Times New Roman" pitchFamily="18" charset="0"/>
              </a:rPr>
              <a:t>When coupled to “</a:t>
            </a:r>
            <a:r>
              <a:rPr lang="en-US" b="0" dirty="0" err="1" smtClean="0">
                <a:latin typeface="Times New Roman" pitchFamily="18" charset="0"/>
                <a:cs typeface="Times New Roman" pitchFamily="18" charset="0"/>
              </a:rPr>
              <a:t>omic</a:t>
            </a:r>
            <a:r>
              <a:rPr lang="en-US" b="0" dirty="0" smtClean="0">
                <a:latin typeface="Times New Roman" pitchFamily="18" charset="0"/>
                <a:cs typeface="Times New Roman" pitchFamily="18" charset="0"/>
              </a:rPr>
              <a:t>” techniques, provides a powerful tool to estimate population levels of microbes performing important functional processes in the environment.</a:t>
            </a:r>
          </a:p>
        </p:txBody>
      </p:sp>
      <p:sp>
        <p:nvSpPr>
          <p:cNvPr id="28" name="Text Box 4"/>
          <p:cNvSpPr txBox="1">
            <a:spLocks noChangeArrowheads="1"/>
          </p:cNvSpPr>
          <p:nvPr/>
        </p:nvSpPr>
        <p:spPr bwMode="auto">
          <a:xfrm>
            <a:off x="5334000" y="6400800"/>
            <a:ext cx="3810000" cy="152400"/>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 pos="4343400" algn="l"/>
                <a:tab pos="5067300" algn="l"/>
                <a:tab pos="5791200" algn="l"/>
                <a:tab pos="6515100" algn="l"/>
              </a:tabLst>
            </a:pPr>
            <a:r>
              <a:rPr lang="en-GB" sz="1200" b="0" dirty="0" smtClean="0">
                <a:solidFill>
                  <a:srgbClr val="000000"/>
                </a:solidFill>
                <a:latin typeface="Times New Roman" pitchFamily="18" charset="0"/>
                <a:cs typeface="Times New Roman" pitchFamily="18" charset="0"/>
              </a:rPr>
              <a:t>Liu et al. </a:t>
            </a:r>
            <a:r>
              <a:rPr lang="en-US" sz="1200" b="1" i="1" dirty="0" smtClean="0">
                <a:latin typeface="Times New Roman" pitchFamily="18" charset="0"/>
                <a:cs typeface="Times New Roman" pitchFamily="18" charset="0"/>
              </a:rPr>
              <a:t>Lab On A Chip </a:t>
            </a:r>
            <a:r>
              <a:rPr lang="en-US" sz="1200" dirty="0" smtClean="0">
                <a:latin typeface="Times New Roman" pitchFamily="18" charset="0"/>
                <a:cs typeface="Times New Roman" pitchFamily="18" charset="0"/>
              </a:rPr>
              <a:t>2011</a:t>
            </a:r>
            <a:r>
              <a:rPr lang="en-US" sz="1200" b="0" dirty="0" smtClean="0">
                <a:latin typeface="Times New Roman" pitchFamily="18" charset="0"/>
                <a:cs typeface="Times New Roman" pitchFamily="18" charset="0"/>
              </a:rPr>
              <a:t>; 11: 2673-2679</a:t>
            </a:r>
          </a:p>
        </p:txBody>
      </p:sp>
      <p:pic>
        <p:nvPicPr>
          <p:cNvPr id="35" name="Picture 34" descr="uFlowFISH.gif"/>
          <p:cNvPicPr>
            <a:picLocks noChangeAspect="1"/>
          </p:cNvPicPr>
          <p:nvPr/>
        </p:nvPicPr>
        <p:blipFill>
          <a:blip r:embed="rId3" cstate="print"/>
          <a:stretch>
            <a:fillRect/>
          </a:stretch>
        </p:blipFill>
        <p:spPr>
          <a:xfrm>
            <a:off x="4360796" y="1798518"/>
            <a:ext cx="4707004" cy="3078282"/>
          </a:xfrm>
          <a:prstGeom prst="rect">
            <a:avLst/>
          </a:prstGeom>
        </p:spPr>
      </p:pic>
      <p:sp>
        <p:nvSpPr>
          <p:cNvPr id="31" name="TextBox 30"/>
          <p:cNvSpPr txBox="1"/>
          <p:nvPr/>
        </p:nvSpPr>
        <p:spPr>
          <a:xfrm>
            <a:off x="76200" y="0"/>
            <a:ext cx="2407454"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GSP Science Highlights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2" descr="Graphical abstract: Inside front cover"/>
          <p:cNvPicPr>
            <a:picLocks noChangeAspect="1" noChangeArrowheads="1"/>
          </p:cNvPicPr>
          <p:nvPr/>
        </p:nvPicPr>
        <p:blipFill>
          <a:blip r:embed="rId4" cstate="print"/>
          <a:srcRect/>
          <a:stretch>
            <a:fillRect/>
          </a:stretch>
        </p:blipFill>
        <p:spPr bwMode="auto">
          <a:xfrm>
            <a:off x="7875270" y="0"/>
            <a:ext cx="1268730" cy="1663065"/>
          </a:xfrm>
          <a:prstGeom prst="rect">
            <a:avLst/>
          </a:prstGeom>
          <a:noFill/>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70582"/>
            <a:ext cx="8229600" cy="1077218"/>
          </a:xfrm>
          <a:prstGeom prst="rect">
            <a:avLst/>
          </a:prstGeom>
        </p:spPr>
        <p:txBody>
          <a:bodyPr wrap="square">
            <a:spAutoFit/>
          </a:bodyPr>
          <a:lstStyle/>
          <a:p>
            <a:r>
              <a:rPr lang="en-US" sz="3200" b="1" i="1" dirty="0" smtClean="0">
                <a:latin typeface="Times New Roman" pitchFamily="18" charset="0"/>
                <a:cs typeface="Times New Roman" pitchFamily="18" charset="0"/>
              </a:rPr>
              <a:t>Correlating Experimental Measurements with Computational Simulations</a:t>
            </a:r>
            <a:endParaRPr lang="en-US" sz="3200" i="1" dirty="0">
              <a:latin typeface="Times New Roman" pitchFamily="18" charset="0"/>
              <a:cs typeface="Times New Roman" pitchFamily="18" charset="0"/>
            </a:endParaRPr>
          </a:p>
        </p:txBody>
      </p:sp>
      <p:sp>
        <p:nvSpPr>
          <p:cNvPr id="10" name="Rectangle 9"/>
          <p:cNvSpPr/>
          <p:nvPr/>
        </p:nvSpPr>
        <p:spPr>
          <a:xfrm>
            <a:off x="228600" y="1447800"/>
            <a:ext cx="5223294" cy="954107"/>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r>
              <a:rPr lang="en-US" dirty="0" smtClean="0">
                <a:latin typeface="Times New Roman" pitchFamily="18" charset="0"/>
                <a:cs typeface="Times New Roman" pitchFamily="18" charset="0"/>
              </a:rPr>
              <a:t>Correlate </a:t>
            </a:r>
            <a:r>
              <a:rPr lang="en-US" dirty="0" err="1" smtClean="0">
                <a:latin typeface="Times New Roman" pitchFamily="18" charset="0"/>
                <a:cs typeface="Times New Roman" pitchFamily="18" charset="0"/>
              </a:rPr>
              <a:t>biomolecular</a:t>
            </a:r>
            <a:r>
              <a:rPr lang="en-US" dirty="0" smtClean="0">
                <a:latin typeface="Times New Roman" pitchFamily="18" charset="0"/>
                <a:cs typeface="Times New Roman" pitchFamily="18" charset="0"/>
              </a:rPr>
              <a:t> structural changes from kinetic experiments with computer simulations of the process. </a:t>
            </a:r>
          </a:p>
        </p:txBody>
      </p:sp>
      <p:sp>
        <p:nvSpPr>
          <p:cNvPr id="11" name="Rectangle 10"/>
          <p:cNvSpPr/>
          <p:nvPr/>
        </p:nvSpPr>
        <p:spPr>
          <a:xfrm>
            <a:off x="228600" y="2438400"/>
            <a:ext cx="5715000" cy="1846659"/>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pPr>
              <a:buFont typeface="Arial" pitchFamily="34" charset="0"/>
              <a:buChar char="•"/>
            </a:pPr>
            <a:r>
              <a:rPr lang="en-US" dirty="0" smtClean="0">
                <a:latin typeface="Times New Roman" pitchFamily="18" charset="0"/>
                <a:cs typeface="Times New Roman" pitchFamily="18" charset="0"/>
              </a:rPr>
              <a:t>Theory based on structural dynamics as a time-dependent probability transport in state space</a:t>
            </a:r>
            <a:endParaRPr lang="en-US" b="1"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New method called Dynamical Fingerprints allows researchers to compare the kinetic features of an experiment directly with computational simulations</a:t>
            </a:r>
          </a:p>
        </p:txBody>
      </p:sp>
      <p:sp>
        <p:nvSpPr>
          <p:cNvPr id="12" name="Rectangle 11"/>
          <p:cNvSpPr/>
          <p:nvPr/>
        </p:nvSpPr>
        <p:spPr>
          <a:xfrm>
            <a:off x="228600" y="4191000"/>
            <a:ext cx="5867400" cy="2339102"/>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pPr>
              <a:buFont typeface="Arial" pitchFamily="34" charset="0"/>
              <a:buChar char="•"/>
            </a:pPr>
            <a:r>
              <a:rPr lang="en-US" dirty="0" smtClean="0">
                <a:latin typeface="Times New Roman" pitchFamily="18" charset="0"/>
                <a:cs typeface="Times New Roman" pitchFamily="18" charset="0"/>
              </a:rPr>
              <a:t> New method to interpret single molecule fluorescence correlation spectroscopy experiments with molecular dynamics simulations.</a:t>
            </a:r>
          </a:p>
          <a:p>
            <a:pPr>
              <a:buFont typeface="Arial" pitchFamily="34" charset="0"/>
              <a:buChar char="•"/>
            </a:pPr>
            <a:r>
              <a:rPr lang="en-US" dirty="0" smtClean="0">
                <a:latin typeface="Times New Roman" pitchFamily="18" charset="0"/>
                <a:cs typeface="Times New Roman" pitchFamily="18" charset="0"/>
              </a:rPr>
              <a:t> Enables design of new experiments with site specific labels to optimally probe processes in the proteins under investigation. Now being applied to interpret neutron scattering data. </a:t>
            </a:r>
            <a:endParaRPr lang="en-US" b="1"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5892927" y="1026033"/>
            <a:ext cx="3174873" cy="5146167"/>
          </a:xfrm>
          <a:prstGeom prst="rect">
            <a:avLst/>
          </a:prstGeom>
          <a:noFill/>
          <a:ln w="9525">
            <a:noFill/>
            <a:miter lim="800000"/>
            <a:headEnd/>
            <a:tailEnd/>
          </a:ln>
        </p:spPr>
      </p:pic>
      <p:sp>
        <p:nvSpPr>
          <p:cNvPr id="8" name="TextBox 7"/>
          <p:cNvSpPr txBox="1"/>
          <p:nvPr/>
        </p:nvSpPr>
        <p:spPr>
          <a:xfrm>
            <a:off x="76200" y="0"/>
            <a:ext cx="2407454"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GSP Science Highlights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715000" y="6319391"/>
            <a:ext cx="3429000" cy="538609"/>
          </a:xfrm>
          <a:prstGeom prst="rect">
            <a:avLst/>
          </a:prstGeom>
          <a:noFill/>
        </p:spPr>
        <p:txBody>
          <a:bodyPr wrap="square" rtlCol="0">
            <a:spAutoFit/>
          </a:bodyPr>
          <a:lstStyle/>
          <a:p>
            <a:r>
              <a:rPr lang="en-US" sz="1100" dirty="0" smtClean="0">
                <a:latin typeface="Times New Roman" pitchFamily="18" charset="0"/>
                <a:cs typeface="Times New Roman" pitchFamily="18" charset="0"/>
              </a:rPr>
              <a:t>Frank </a:t>
            </a:r>
            <a:r>
              <a:rPr lang="en-US" sz="1100" dirty="0" err="1" smtClean="0">
                <a:latin typeface="Times New Roman" pitchFamily="18" charset="0"/>
                <a:cs typeface="Times New Roman" pitchFamily="18" charset="0"/>
              </a:rPr>
              <a:t>Noě</a:t>
            </a:r>
            <a:r>
              <a:rPr lang="en-US" sz="1100" dirty="0" smtClean="0">
                <a:latin typeface="Times New Roman" pitchFamily="18" charset="0"/>
                <a:cs typeface="Times New Roman" pitchFamily="18" charset="0"/>
              </a:rPr>
              <a:t>, et.al, </a:t>
            </a:r>
            <a:r>
              <a:rPr lang="en-US" sz="1100" b="1" i="1" dirty="0" smtClean="0">
                <a:latin typeface="Times New Roman" pitchFamily="18" charset="0"/>
                <a:cs typeface="Times New Roman" pitchFamily="18" charset="0"/>
              </a:rPr>
              <a:t>PNAS</a:t>
            </a:r>
            <a:r>
              <a:rPr lang="en-US" sz="1100" i="1"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2011;108 (12):4822-4827</a:t>
            </a:r>
          </a:p>
          <a:p>
            <a:endParaRPr lang="en-US" dirty="0"/>
          </a:p>
        </p:txBody>
      </p:sp>
      <p:pic>
        <p:nvPicPr>
          <p:cNvPr id="14" name="Picture 2" descr="http://science.energy.gov/ascr/research/scidac/~/media/ascr/images/scidac-logo.png?w=183&amp;h=72&amp;as=1">
            <a:hlinkClick r:id="rId4"/>
          </p:cNvPr>
          <p:cNvPicPr>
            <a:picLocks noChangeAspect="1" noChangeArrowheads="1"/>
          </p:cNvPicPr>
          <p:nvPr/>
        </p:nvPicPr>
        <p:blipFill>
          <a:blip r:embed="rId5" cstate="print"/>
          <a:srcRect/>
          <a:stretch>
            <a:fillRect/>
          </a:stretch>
        </p:blipFill>
        <p:spPr bwMode="auto">
          <a:xfrm>
            <a:off x="7788468" y="25"/>
            <a:ext cx="1355532" cy="533324"/>
          </a:xfrm>
          <a:prstGeom prst="rect">
            <a:avLst/>
          </a:prstGeom>
          <a:noFill/>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1304294"/>
            <a:ext cx="5029200" cy="1286506"/>
          </a:xfrm>
          <a:prstGeom prst="rect">
            <a:avLst/>
          </a:prstGeom>
        </p:spPr>
        <p:txBody>
          <a:bodyPr wrap="square">
            <a:spAutoFit/>
          </a:bodyPr>
          <a:lstStyle/>
          <a:p>
            <a:pPr>
              <a:spcBef>
                <a:spcPct val="20000"/>
              </a:spcBef>
            </a:pPr>
            <a:r>
              <a:rPr lang="en-US" sz="2000" b="1" i="1" u="sng" dirty="0">
                <a:solidFill>
                  <a:schemeClr val="tx2"/>
                </a:solidFill>
                <a:latin typeface="Times New Roman" pitchFamily="18" charset="0"/>
                <a:cs typeface="Times New Roman" pitchFamily="18" charset="0"/>
              </a:rPr>
              <a:t>Objective: </a:t>
            </a:r>
            <a:r>
              <a:rPr lang="en-US" sz="2000" b="1" i="1" u="sng" dirty="0" smtClean="0">
                <a:solidFill>
                  <a:schemeClr val="tx2"/>
                </a:solidFill>
                <a:latin typeface="Times New Roman" pitchFamily="18" charset="0"/>
                <a:cs typeface="Times New Roman" pitchFamily="18" charset="0"/>
              </a:rPr>
              <a:t>  </a:t>
            </a:r>
          </a:p>
          <a:p>
            <a:pPr>
              <a:spcBef>
                <a:spcPct val="20000"/>
              </a:spcBef>
            </a:pPr>
            <a:r>
              <a:rPr lang="en-US" dirty="0" smtClean="0">
                <a:latin typeface="Times New Roman" pitchFamily="18" charset="0"/>
                <a:cs typeface="Times New Roman" pitchFamily="18" charset="0"/>
              </a:rPr>
              <a:t>D</a:t>
            </a:r>
            <a:r>
              <a:rPr lang="en-US" b="0" dirty="0" smtClean="0">
                <a:latin typeface="Times New Roman" pitchFamily="18" charset="0"/>
                <a:cs typeface="Times New Roman" pitchFamily="18" charset="0"/>
              </a:rPr>
              <a:t>evelop carbon-11 (t</a:t>
            </a:r>
            <a:r>
              <a:rPr lang="en-US" b="0" baseline="-25000" dirty="0" smtClean="0">
                <a:latin typeface="Times New Roman" pitchFamily="18" charset="0"/>
                <a:cs typeface="Times New Roman" pitchFamily="18" charset="0"/>
              </a:rPr>
              <a:t>1/2</a:t>
            </a:r>
            <a:r>
              <a:rPr lang="en-US" b="0" dirty="0" smtClean="0">
                <a:latin typeface="Times New Roman" pitchFamily="18" charset="0"/>
                <a:cs typeface="Times New Roman" pitchFamily="18" charset="0"/>
              </a:rPr>
              <a:t>: 20.4 min) radiotracers to measure changes in </a:t>
            </a:r>
            <a:r>
              <a:rPr lang="en-US" b="0" dirty="0" err="1" smtClean="0">
                <a:latin typeface="Times New Roman" pitchFamily="18" charset="0"/>
                <a:cs typeface="Times New Roman" pitchFamily="18" charset="0"/>
              </a:rPr>
              <a:t>auxin</a:t>
            </a:r>
            <a:r>
              <a:rPr lang="en-US" b="0" dirty="0" smtClean="0">
                <a:latin typeface="Times New Roman" pitchFamily="18" charset="0"/>
                <a:cs typeface="Times New Roman" pitchFamily="18" charset="0"/>
              </a:rPr>
              <a:t> signaling and metabolism in rootworm challenged plants.</a:t>
            </a:r>
            <a:endParaRPr lang="en-US" b="0" dirty="0">
              <a:latin typeface="Times New Roman" pitchFamily="18" charset="0"/>
              <a:cs typeface="Times New Roman" pitchFamily="18" charset="0"/>
            </a:endParaRPr>
          </a:p>
        </p:txBody>
      </p:sp>
      <p:sp>
        <p:nvSpPr>
          <p:cNvPr id="18445" name="Rectangle 37"/>
          <p:cNvSpPr>
            <a:spLocks noChangeArrowheads="1"/>
          </p:cNvSpPr>
          <p:nvPr/>
        </p:nvSpPr>
        <p:spPr bwMode="auto">
          <a:xfrm>
            <a:off x="16934" y="2475297"/>
            <a:ext cx="5621866" cy="2172903"/>
          </a:xfrm>
          <a:prstGeom prst="rect">
            <a:avLst/>
          </a:prstGeom>
          <a:noFill/>
          <a:ln w="9525">
            <a:noFill/>
            <a:miter lim="800000"/>
            <a:headEnd/>
            <a:tailEnd/>
          </a:ln>
        </p:spPr>
        <p:txBody>
          <a:bodyPr wrap="square">
            <a:spAutoFit/>
          </a:bodyPr>
          <a:lstStyle/>
          <a:p>
            <a:pPr marL="114300" indent="-114300">
              <a:spcBef>
                <a:spcPct val="20000"/>
              </a:spcBef>
            </a:pPr>
            <a:r>
              <a:rPr lang="en-US" sz="2000" b="1" i="1" u="sng" dirty="0">
                <a:solidFill>
                  <a:schemeClr val="tx2"/>
                </a:solidFill>
                <a:latin typeface="Times New Roman" pitchFamily="18" charset="0"/>
                <a:ea typeface="ＭＳ Ｐゴシック"/>
                <a:cs typeface="Times New Roman" pitchFamily="18" charset="0"/>
              </a:rPr>
              <a:t>Approach:</a:t>
            </a:r>
          </a:p>
          <a:p>
            <a:pPr marL="114300" indent="-114300">
              <a:spcBef>
                <a:spcPct val="20000"/>
              </a:spcBef>
              <a:buFontTx/>
              <a:buChar char="•"/>
            </a:pPr>
            <a:r>
              <a:rPr lang="en-US" b="0" baseline="30000" dirty="0" smtClean="0">
                <a:latin typeface="Times New Roman" pitchFamily="18" charset="0"/>
                <a:cs typeface="Times New Roman" pitchFamily="18" charset="0"/>
              </a:rPr>
              <a:t>11</a:t>
            </a:r>
            <a:r>
              <a:rPr lang="en-US" b="0" dirty="0" smtClean="0">
                <a:latin typeface="Times New Roman" pitchFamily="18" charset="0"/>
                <a:cs typeface="Times New Roman" pitchFamily="18" charset="0"/>
              </a:rPr>
              <a:t>CO</a:t>
            </a:r>
            <a:r>
              <a:rPr lang="en-US" b="0" baseline="-25000" dirty="0" smtClean="0">
                <a:latin typeface="Times New Roman" pitchFamily="18" charset="0"/>
                <a:cs typeface="Times New Roman" pitchFamily="18" charset="0"/>
              </a:rPr>
              <a:t>2</a:t>
            </a:r>
            <a:r>
              <a:rPr lang="en-US" b="0" dirty="0" smtClean="0">
                <a:latin typeface="Times New Roman" pitchFamily="18" charset="0"/>
                <a:cs typeface="Times New Roman" pitchFamily="18" charset="0"/>
              </a:rPr>
              <a:t> was administered to leaves as a metabolic tracer and measured by autoradiography. </a:t>
            </a:r>
          </a:p>
          <a:p>
            <a:pPr marL="114300" indent="-114300">
              <a:spcBef>
                <a:spcPct val="20000"/>
              </a:spcBef>
              <a:buFontTx/>
              <a:buChar char="•"/>
            </a:pPr>
            <a:r>
              <a:rPr lang="en-US" b="0" dirty="0" smtClean="0">
                <a:latin typeface="Times New Roman" pitchFamily="18" charset="0"/>
                <a:ea typeface="ＭＳ Ｐゴシック"/>
                <a:cs typeface="Times New Roman" pitchFamily="18" charset="0"/>
              </a:rPr>
              <a:t> [</a:t>
            </a:r>
            <a:r>
              <a:rPr lang="en-US" b="0" baseline="30000" dirty="0" smtClean="0">
                <a:latin typeface="Times New Roman" pitchFamily="18" charset="0"/>
                <a:ea typeface="ＭＳ Ｐゴシック"/>
                <a:cs typeface="Times New Roman" pitchFamily="18" charset="0"/>
              </a:rPr>
              <a:t>11</a:t>
            </a:r>
            <a:r>
              <a:rPr lang="en-US" b="0" dirty="0" smtClean="0">
                <a:latin typeface="Times New Roman" pitchFamily="18" charset="0"/>
                <a:ea typeface="ＭＳ Ｐゴシック"/>
                <a:cs typeface="Times New Roman" pitchFamily="18" charset="0"/>
              </a:rPr>
              <a:t>C] </a:t>
            </a:r>
            <a:r>
              <a:rPr lang="en-US" b="0" dirty="0" err="1" smtClean="0">
                <a:latin typeface="Times New Roman" pitchFamily="18" charset="0"/>
                <a:ea typeface="ＭＳ Ｐゴシック"/>
                <a:cs typeface="Times New Roman" pitchFamily="18" charset="0"/>
              </a:rPr>
              <a:t>auxin</a:t>
            </a:r>
            <a:r>
              <a:rPr lang="en-US" b="0" dirty="0" smtClean="0">
                <a:latin typeface="Times New Roman" pitchFamily="18" charset="0"/>
                <a:ea typeface="ＭＳ Ｐゴシック"/>
                <a:cs typeface="Times New Roman" pitchFamily="18" charset="0"/>
              </a:rPr>
              <a:t> was administered to roots as a tracer of </a:t>
            </a:r>
            <a:r>
              <a:rPr lang="en-US" b="0" dirty="0" err="1" smtClean="0">
                <a:latin typeface="Times New Roman" pitchFamily="18" charset="0"/>
                <a:ea typeface="ＭＳ Ｐゴシック"/>
                <a:cs typeface="Times New Roman" pitchFamily="18" charset="0"/>
              </a:rPr>
              <a:t>auxin</a:t>
            </a:r>
            <a:r>
              <a:rPr lang="en-US" b="0" dirty="0" smtClean="0">
                <a:latin typeface="Times New Roman" pitchFamily="18" charset="0"/>
                <a:ea typeface="ＭＳ Ｐゴシック"/>
                <a:cs typeface="Times New Roman" pitchFamily="18" charset="0"/>
              </a:rPr>
              <a:t> patterning, and [</a:t>
            </a:r>
            <a:r>
              <a:rPr lang="en-US" b="0" baseline="30000" dirty="0" smtClean="0">
                <a:latin typeface="Times New Roman" pitchFamily="18" charset="0"/>
                <a:ea typeface="ＭＳ Ｐゴシック"/>
                <a:cs typeface="Times New Roman" pitchFamily="18" charset="0"/>
              </a:rPr>
              <a:t>11</a:t>
            </a:r>
            <a:r>
              <a:rPr lang="en-US" b="0" dirty="0" smtClean="0">
                <a:latin typeface="Times New Roman" pitchFamily="18" charset="0"/>
                <a:ea typeface="ＭＳ Ｐゴシック"/>
                <a:cs typeface="Times New Roman" pitchFamily="18" charset="0"/>
              </a:rPr>
              <a:t>C] IAN was administered to damaged and healthy roots and used to measure biosynthetic conversion of </a:t>
            </a:r>
            <a:r>
              <a:rPr lang="en-US" b="0" baseline="30000" dirty="0" smtClean="0">
                <a:latin typeface="Times New Roman" pitchFamily="18" charset="0"/>
                <a:ea typeface="ＭＳ Ｐゴシック"/>
                <a:cs typeface="Times New Roman" pitchFamily="18" charset="0"/>
              </a:rPr>
              <a:t>11</a:t>
            </a:r>
            <a:r>
              <a:rPr lang="en-US" b="0" dirty="0" smtClean="0">
                <a:latin typeface="Times New Roman" pitchFamily="18" charset="0"/>
                <a:ea typeface="ＭＳ Ｐゴシック"/>
                <a:cs typeface="Times New Roman" pitchFamily="18" charset="0"/>
              </a:rPr>
              <a:t>C-IAN to </a:t>
            </a:r>
            <a:r>
              <a:rPr lang="en-US" b="0" baseline="30000" dirty="0" smtClean="0">
                <a:latin typeface="Times New Roman" pitchFamily="18" charset="0"/>
                <a:ea typeface="ＭＳ Ｐゴシック"/>
                <a:cs typeface="Times New Roman" pitchFamily="18" charset="0"/>
              </a:rPr>
              <a:t>11</a:t>
            </a:r>
            <a:r>
              <a:rPr lang="en-US" b="0" dirty="0" smtClean="0">
                <a:latin typeface="Times New Roman" pitchFamily="18" charset="0"/>
                <a:ea typeface="ＭＳ Ｐゴシック"/>
                <a:cs typeface="Times New Roman" pitchFamily="18" charset="0"/>
              </a:rPr>
              <a:t>C-auxin .</a:t>
            </a:r>
            <a:endParaRPr lang="en-US" b="0" dirty="0">
              <a:latin typeface="Times New Roman" pitchFamily="18" charset="0"/>
              <a:ea typeface="ＭＳ Ｐゴシック"/>
              <a:cs typeface="Times New Roman" pitchFamily="18" charset="0"/>
            </a:endParaRPr>
          </a:p>
        </p:txBody>
      </p:sp>
      <p:sp>
        <p:nvSpPr>
          <p:cNvPr id="18446" name="Rectangle 38"/>
          <p:cNvSpPr>
            <a:spLocks noChangeArrowheads="1"/>
          </p:cNvSpPr>
          <p:nvPr/>
        </p:nvSpPr>
        <p:spPr bwMode="auto">
          <a:xfrm>
            <a:off x="0" y="4608695"/>
            <a:ext cx="6019800" cy="1563505"/>
          </a:xfrm>
          <a:prstGeom prst="rect">
            <a:avLst/>
          </a:prstGeom>
          <a:noFill/>
          <a:ln w="9525">
            <a:noFill/>
            <a:miter lim="800000"/>
            <a:headEnd/>
            <a:tailEnd/>
          </a:ln>
        </p:spPr>
        <p:txBody>
          <a:bodyPr wrap="square">
            <a:spAutoFit/>
          </a:bodyPr>
          <a:lstStyle/>
          <a:p>
            <a:pPr marL="114300" indent="-114300">
              <a:spcBef>
                <a:spcPct val="20000"/>
              </a:spcBef>
            </a:pPr>
            <a:r>
              <a:rPr lang="en-US" sz="2000" b="1" i="1" u="sng" dirty="0" smtClean="0">
                <a:solidFill>
                  <a:schemeClr val="tx2"/>
                </a:solidFill>
                <a:latin typeface="Times New Roman" pitchFamily="18" charset="0"/>
                <a:ea typeface="ＭＳ Ｐゴシック"/>
                <a:cs typeface="Times New Roman" pitchFamily="18" charset="0"/>
              </a:rPr>
              <a:t>Results/Impact</a:t>
            </a:r>
            <a:r>
              <a:rPr lang="en-US" sz="2000" b="1" i="1" u="sng" dirty="0">
                <a:solidFill>
                  <a:schemeClr val="tx2"/>
                </a:solidFill>
                <a:latin typeface="Times New Roman" pitchFamily="18" charset="0"/>
                <a:ea typeface="ＭＳ Ｐゴシック"/>
                <a:cs typeface="Times New Roman" pitchFamily="18" charset="0"/>
              </a:rPr>
              <a:t>:</a:t>
            </a:r>
            <a:endParaRPr lang="en-US" sz="2000" b="1" i="1" u="sng" dirty="0" smtClean="0">
              <a:solidFill>
                <a:schemeClr val="tx2"/>
              </a:solidFill>
              <a:latin typeface="Times New Roman" pitchFamily="18" charset="0"/>
              <a:ea typeface="ＭＳ Ｐゴシック"/>
              <a:cs typeface="Times New Roman" pitchFamily="18" charset="0"/>
            </a:endParaRPr>
          </a:p>
          <a:p>
            <a:pPr marL="114300" indent="-114300">
              <a:spcBef>
                <a:spcPct val="20000"/>
              </a:spcBef>
              <a:buFontTx/>
              <a:buChar char="•"/>
            </a:pPr>
            <a:r>
              <a:rPr lang="en-US" b="0" dirty="0" smtClean="0">
                <a:solidFill>
                  <a:srgbClr val="000000"/>
                </a:solidFill>
                <a:latin typeface="Times New Roman" pitchFamily="18" charset="0"/>
                <a:ea typeface="ＭＳ Ｐゴシック"/>
                <a:cs typeface="Times New Roman" pitchFamily="18" charset="0"/>
              </a:rPr>
              <a:t>Development of a rapid synthesis of [</a:t>
            </a:r>
            <a:r>
              <a:rPr lang="en-US" b="0" baseline="30000" dirty="0" smtClean="0">
                <a:solidFill>
                  <a:srgbClr val="000000"/>
                </a:solidFill>
                <a:latin typeface="Times New Roman" pitchFamily="18" charset="0"/>
                <a:ea typeface="ＭＳ Ｐゴシック"/>
                <a:cs typeface="Times New Roman" pitchFamily="18" charset="0"/>
              </a:rPr>
              <a:t>11</a:t>
            </a:r>
            <a:r>
              <a:rPr lang="en-US" b="0" dirty="0" smtClean="0">
                <a:solidFill>
                  <a:srgbClr val="000000"/>
                </a:solidFill>
                <a:latin typeface="Times New Roman" pitchFamily="18" charset="0"/>
                <a:ea typeface="ＭＳ Ｐゴシック"/>
                <a:cs typeface="Times New Roman" pitchFamily="18" charset="0"/>
              </a:rPr>
              <a:t>C]IAA and IAN enables a study of the links between hormone signaling, metabolism and root development in response to environmental and other challenges including root </a:t>
            </a:r>
            <a:r>
              <a:rPr lang="en-US" b="0" dirty="0" err="1" smtClean="0">
                <a:solidFill>
                  <a:srgbClr val="000000"/>
                </a:solidFill>
                <a:latin typeface="Times New Roman" pitchFamily="18" charset="0"/>
                <a:ea typeface="ＭＳ Ｐゴシック"/>
                <a:cs typeface="Times New Roman" pitchFamily="18" charset="0"/>
              </a:rPr>
              <a:t>herbivory</a:t>
            </a:r>
            <a:r>
              <a:rPr lang="en-US" b="0" dirty="0" smtClean="0">
                <a:solidFill>
                  <a:srgbClr val="000000"/>
                </a:solidFill>
                <a:latin typeface="Times New Roman" pitchFamily="18" charset="0"/>
                <a:ea typeface="ＭＳ Ｐゴシック"/>
                <a:cs typeface="Times New Roman" pitchFamily="18" charset="0"/>
              </a:rPr>
              <a:t>.  </a:t>
            </a:r>
            <a:endParaRPr lang="en-US" b="0" dirty="0">
              <a:latin typeface="Times New Roman" pitchFamily="18" charset="0"/>
              <a:ea typeface="ＭＳ Ｐゴシック"/>
              <a:cs typeface="Times New Roman" pitchFamily="18" charset="0"/>
            </a:endParaRPr>
          </a:p>
        </p:txBody>
      </p:sp>
      <p:sp>
        <p:nvSpPr>
          <p:cNvPr id="73" name="Rectangle 72"/>
          <p:cNvSpPr/>
          <p:nvPr/>
        </p:nvSpPr>
        <p:spPr>
          <a:xfrm>
            <a:off x="2819400" y="6324600"/>
            <a:ext cx="6324600" cy="276999"/>
          </a:xfrm>
          <a:prstGeom prst="rect">
            <a:avLst/>
          </a:prstGeom>
        </p:spPr>
        <p:txBody>
          <a:bodyPr wrap="square">
            <a:spAutoFit/>
          </a:bodyPr>
          <a:lstStyle/>
          <a:p>
            <a:r>
              <a:rPr lang="en-US" sz="1200" b="0" dirty="0" smtClean="0">
                <a:latin typeface="Times New Roman" pitchFamily="18" charset="0"/>
                <a:cs typeface="Times New Roman" pitchFamily="18" charset="0"/>
              </a:rPr>
              <a:t>Reid  AE </a:t>
            </a:r>
            <a:r>
              <a:rPr lang="en-US" sz="1200" dirty="0" smtClean="0">
                <a:latin typeface="Times New Roman" pitchFamily="18" charset="0"/>
                <a:cs typeface="Times New Roman" pitchFamily="18" charset="0"/>
              </a:rPr>
              <a:t>et al. </a:t>
            </a:r>
            <a:r>
              <a:rPr lang="en-US" sz="1200" b="1" i="1" dirty="0" smtClean="0">
                <a:latin typeface="Times New Roman" pitchFamily="18" charset="0"/>
                <a:cs typeface="Times New Roman" pitchFamily="18" charset="0"/>
              </a:rPr>
              <a:t>Journal of Labeled Compounds and Radiopharmaceuticals </a:t>
            </a:r>
            <a:r>
              <a:rPr lang="en-US" sz="1200" dirty="0" smtClean="0">
                <a:latin typeface="Times New Roman" pitchFamily="18" charset="0"/>
                <a:cs typeface="Times New Roman" pitchFamily="18" charset="0"/>
              </a:rPr>
              <a:t>2011; 54:433-437</a:t>
            </a:r>
            <a:r>
              <a:rPr lang="en-US" sz="1050" b="0" dirty="0" smtClean="0">
                <a:latin typeface="Times New Roman" pitchFamily="18" charset="0"/>
                <a:cs typeface="Times New Roman" pitchFamily="18" charset="0"/>
              </a:rPr>
              <a:t>.</a:t>
            </a:r>
            <a:endParaRPr lang="en-US" sz="1050" b="0" dirty="0">
              <a:latin typeface="Times New Roman" pitchFamily="18" charset="0"/>
              <a:cs typeface="Times New Roman" pitchFamily="18" charset="0"/>
            </a:endParaRPr>
          </a:p>
        </p:txBody>
      </p:sp>
      <p:grpSp>
        <p:nvGrpSpPr>
          <p:cNvPr id="166" name="Group 165"/>
          <p:cNvGrpSpPr>
            <a:grpSpLocks noChangeAspect="1"/>
          </p:cNvGrpSpPr>
          <p:nvPr/>
        </p:nvGrpSpPr>
        <p:grpSpPr>
          <a:xfrm>
            <a:off x="4829556" y="1371600"/>
            <a:ext cx="4314444" cy="4484234"/>
            <a:chOff x="4277261" y="736600"/>
            <a:chExt cx="5306047" cy="5514859"/>
          </a:xfrm>
        </p:grpSpPr>
        <p:grpSp>
          <p:nvGrpSpPr>
            <p:cNvPr id="4" name="Group 194"/>
            <p:cNvGrpSpPr/>
            <p:nvPr/>
          </p:nvGrpSpPr>
          <p:grpSpPr>
            <a:xfrm>
              <a:off x="4277261" y="736600"/>
              <a:ext cx="1485899" cy="1584597"/>
              <a:chOff x="4457701" y="876300"/>
              <a:chExt cx="1485899" cy="1584597"/>
            </a:xfrm>
          </p:grpSpPr>
          <p:pic>
            <p:nvPicPr>
              <p:cNvPr id="183" name="Picture 9" descr="corn plant naked_trans"/>
              <p:cNvPicPr>
                <a:picLocks noChangeAspect="1" noChangeArrowheads="1"/>
              </p:cNvPicPr>
              <p:nvPr/>
            </p:nvPicPr>
            <p:blipFill>
              <a:blip r:embed="rId3" cstate="print"/>
              <a:srcRect r="8090"/>
              <a:stretch>
                <a:fillRect/>
              </a:stretch>
            </p:blipFill>
            <p:spPr bwMode="auto">
              <a:xfrm>
                <a:off x="4965824" y="876300"/>
                <a:ext cx="960666" cy="1584597"/>
              </a:xfrm>
              <a:prstGeom prst="rect">
                <a:avLst/>
              </a:prstGeom>
              <a:noFill/>
              <a:ln w="9525">
                <a:noFill/>
                <a:miter lim="800000"/>
                <a:headEnd/>
                <a:tailEnd/>
              </a:ln>
            </p:spPr>
          </p:pic>
          <p:sp>
            <p:nvSpPr>
              <p:cNvPr id="184" name="Oval 7"/>
              <p:cNvSpPr>
                <a:spLocks noChangeArrowheads="1"/>
              </p:cNvSpPr>
              <p:nvPr/>
            </p:nvSpPr>
            <p:spPr bwMode="auto">
              <a:xfrm>
                <a:off x="5030976" y="1164832"/>
                <a:ext cx="302028" cy="302028"/>
              </a:xfrm>
              <a:prstGeom prst="ellipse">
                <a:avLst/>
              </a:prstGeom>
              <a:noFill/>
              <a:ln w="25400" algn="ctr">
                <a:solidFill>
                  <a:srgbClr val="FF0000"/>
                </a:solidFill>
                <a:round/>
                <a:headEnd/>
                <a:tailEnd/>
              </a:ln>
            </p:spPr>
            <p:txBody>
              <a:bodyPr/>
              <a:lstStyle/>
              <a:p>
                <a:pPr eaLnBrk="0" hangingPunct="0"/>
                <a:endParaRPr lang="en-US" sz="2800">
                  <a:latin typeface="Arial" pitchFamily="34" charset="0"/>
                </a:endParaRPr>
              </a:p>
            </p:txBody>
          </p:sp>
          <p:sp>
            <p:nvSpPr>
              <p:cNvPr id="185" name="Circular Arrow 184"/>
              <p:cNvSpPr/>
              <p:nvPr/>
            </p:nvSpPr>
            <p:spPr bwMode="auto">
              <a:xfrm rot="2585345">
                <a:off x="5097059" y="1331901"/>
                <a:ext cx="367180" cy="274105"/>
              </a:xfrm>
              <a:prstGeom prst="circularArrow">
                <a:avLst>
                  <a:gd name="adj1" fmla="val 12857"/>
                  <a:gd name="adj2" fmla="val 715153"/>
                  <a:gd name="adj3" fmla="val 20238157"/>
                  <a:gd name="adj4" fmla="val 15112055"/>
                  <a:gd name="adj5" fmla="val 15078"/>
                </a:avLst>
              </a:prstGeom>
              <a:solidFill>
                <a:srgbClr val="FF0000">
                  <a:alpha val="52000"/>
                </a:srgb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a:latin typeface="Arial" charset="0"/>
                  <a:ea typeface="ＭＳ Ｐゴシック" pitchFamily="48" charset="-128"/>
                </a:endParaRPr>
              </a:p>
            </p:txBody>
          </p:sp>
          <p:sp>
            <p:nvSpPr>
              <p:cNvPr id="186" name="Circular Arrow 185"/>
              <p:cNvSpPr/>
              <p:nvPr/>
            </p:nvSpPr>
            <p:spPr bwMode="auto">
              <a:xfrm rot="10386399">
                <a:off x="5249718" y="1099109"/>
                <a:ext cx="367145" cy="274217"/>
              </a:xfrm>
              <a:prstGeom prst="circularArrow">
                <a:avLst>
                  <a:gd name="adj1" fmla="val 12857"/>
                  <a:gd name="adj2" fmla="val 715153"/>
                  <a:gd name="adj3" fmla="val 20238157"/>
                  <a:gd name="adj4" fmla="val 15112055"/>
                  <a:gd name="adj5" fmla="val 15078"/>
                </a:avLst>
              </a:prstGeom>
              <a:solidFill>
                <a:srgbClr val="FF0000">
                  <a:alpha val="52000"/>
                </a:srgbClr>
              </a:solid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defRPr/>
                </a:pPr>
                <a:endParaRPr lang="en-US" sz="2800">
                  <a:latin typeface="Arial" charset="0"/>
                  <a:ea typeface="ＭＳ Ｐゴシック" pitchFamily="48" charset="-128"/>
                </a:endParaRPr>
              </a:p>
            </p:txBody>
          </p:sp>
          <p:grpSp>
            <p:nvGrpSpPr>
              <p:cNvPr id="7" name="Group 252"/>
              <p:cNvGrpSpPr/>
              <p:nvPr/>
            </p:nvGrpSpPr>
            <p:grpSpPr>
              <a:xfrm>
                <a:off x="4457701" y="990600"/>
                <a:ext cx="704782" cy="533400"/>
                <a:chOff x="4347268" y="17107761"/>
                <a:chExt cx="1471410" cy="1819556"/>
              </a:xfrm>
            </p:grpSpPr>
            <p:sp>
              <p:nvSpPr>
                <p:cNvPr id="189" name="Left Arrow 25"/>
                <p:cNvSpPr>
                  <a:spLocks noChangeArrowheads="1"/>
                </p:cNvSpPr>
                <p:nvPr/>
              </p:nvSpPr>
              <p:spPr bwMode="auto">
                <a:xfrm flipH="1">
                  <a:off x="4511864" y="17107761"/>
                  <a:ext cx="1306814" cy="1819556"/>
                </a:xfrm>
                <a:prstGeom prst="leftArrow">
                  <a:avLst>
                    <a:gd name="adj1" fmla="val 50000"/>
                    <a:gd name="adj2" fmla="val 36797"/>
                  </a:avLst>
                </a:prstGeom>
                <a:solidFill>
                  <a:srgbClr val="FF0000">
                    <a:alpha val="47842"/>
                  </a:srgbClr>
                </a:solidFill>
                <a:ln w="9525" algn="ctr">
                  <a:noFill/>
                  <a:round/>
                  <a:headEnd/>
                  <a:tailEnd/>
                </a:ln>
              </p:spPr>
              <p:txBody>
                <a:bodyPr/>
                <a:lstStyle/>
                <a:p>
                  <a:pPr eaLnBrk="0" hangingPunct="0"/>
                  <a:endParaRPr lang="en-US" sz="2800">
                    <a:latin typeface="Arial" pitchFamily="34" charset="0"/>
                  </a:endParaRPr>
                </a:p>
              </p:txBody>
            </p:sp>
            <p:sp>
              <p:nvSpPr>
                <p:cNvPr id="190" name="TextBox 24"/>
                <p:cNvSpPr txBox="1">
                  <a:spLocks noChangeArrowheads="1"/>
                </p:cNvSpPr>
                <p:nvPr/>
              </p:nvSpPr>
              <p:spPr bwMode="auto">
                <a:xfrm>
                  <a:off x="4347268" y="17454343"/>
                  <a:ext cx="1357749" cy="1049902"/>
                </a:xfrm>
                <a:prstGeom prst="rect">
                  <a:avLst/>
                </a:prstGeom>
                <a:noFill/>
                <a:ln w="9525">
                  <a:noFill/>
                  <a:miter lim="800000"/>
                  <a:headEnd/>
                  <a:tailEnd/>
                </a:ln>
              </p:spPr>
              <p:txBody>
                <a:bodyPr wrap="square">
                  <a:spAutoFit/>
                </a:bodyPr>
                <a:lstStyle/>
                <a:p>
                  <a:r>
                    <a:rPr lang="en-US" sz="1400" b="1" baseline="30000" dirty="0">
                      <a:latin typeface="Calibri" pitchFamily="34" charset="0"/>
                    </a:rPr>
                    <a:t>11</a:t>
                  </a:r>
                  <a:r>
                    <a:rPr lang="en-US" sz="1400" b="1" dirty="0">
                      <a:latin typeface="Calibri" pitchFamily="34" charset="0"/>
                    </a:rPr>
                    <a:t>CO</a:t>
                  </a:r>
                  <a:r>
                    <a:rPr lang="en-US" sz="1400" b="1" baseline="-25000" dirty="0">
                      <a:latin typeface="Calibri" pitchFamily="34" charset="0"/>
                    </a:rPr>
                    <a:t>2</a:t>
                  </a:r>
                </a:p>
              </p:txBody>
            </p:sp>
          </p:grpSp>
          <p:pic>
            <p:nvPicPr>
              <p:cNvPr id="191" name="Picture 190" descr="Western_corn_rootworm_pic.JPG"/>
              <p:cNvPicPr>
                <a:picLocks noChangeAspect="1"/>
              </p:cNvPicPr>
              <p:nvPr/>
            </p:nvPicPr>
            <p:blipFill>
              <a:blip r:embed="rId4" cstate="print">
                <a:clrChange>
                  <a:clrFrom>
                    <a:srgbClr val="FFFFFF"/>
                  </a:clrFrom>
                  <a:clrTo>
                    <a:srgbClr val="FFFFFF">
                      <a:alpha val="0"/>
                    </a:srgbClr>
                  </a:clrTo>
                </a:clrChange>
              </a:blip>
              <a:stretch>
                <a:fillRect/>
              </a:stretch>
            </p:blipFill>
            <p:spPr>
              <a:xfrm rot="1020000" flipH="1">
                <a:off x="5503477" y="1975838"/>
                <a:ext cx="226570" cy="56330"/>
              </a:xfrm>
              <a:prstGeom prst="rect">
                <a:avLst/>
              </a:prstGeom>
            </p:spPr>
          </p:pic>
          <p:pic>
            <p:nvPicPr>
              <p:cNvPr id="192" name="Picture 191" descr="Western_corn_rootworm_pic.JPG"/>
              <p:cNvPicPr>
                <a:picLocks noChangeAspect="1"/>
              </p:cNvPicPr>
              <p:nvPr/>
            </p:nvPicPr>
            <p:blipFill>
              <a:blip r:embed="rId5" cstate="print">
                <a:clrChange>
                  <a:clrFrom>
                    <a:srgbClr val="FFFFFF"/>
                  </a:clrFrom>
                  <a:clrTo>
                    <a:srgbClr val="FFFFFF">
                      <a:alpha val="0"/>
                    </a:srgbClr>
                  </a:clrTo>
                </a:clrChange>
              </a:blip>
              <a:stretch>
                <a:fillRect/>
              </a:stretch>
            </p:blipFill>
            <p:spPr>
              <a:xfrm flipH="1">
                <a:off x="5716487" y="1746894"/>
                <a:ext cx="227113" cy="56465"/>
              </a:xfrm>
              <a:prstGeom prst="rect">
                <a:avLst/>
              </a:prstGeom>
            </p:spPr>
          </p:pic>
          <p:pic>
            <p:nvPicPr>
              <p:cNvPr id="193" name="Picture 192" descr="Western_corn_rootworm_pi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146163" y="1773920"/>
                <a:ext cx="226811" cy="56390"/>
              </a:xfrm>
              <a:prstGeom prst="rect">
                <a:avLst/>
              </a:prstGeom>
            </p:spPr>
          </p:pic>
        </p:grpSp>
        <p:pic>
          <p:nvPicPr>
            <p:cNvPr id="76" name="Picture 2"/>
            <p:cNvPicPr>
              <a:picLocks noChangeAspect="1" noChangeArrowheads="1"/>
            </p:cNvPicPr>
            <p:nvPr/>
          </p:nvPicPr>
          <p:blipFill>
            <a:blip r:embed="rId6" cstate="print">
              <a:lum bright="-25000" contrast="12000"/>
            </a:blip>
            <a:srcRect/>
            <a:stretch>
              <a:fillRect/>
            </a:stretch>
          </p:blipFill>
          <p:spPr bwMode="auto">
            <a:xfrm>
              <a:off x="7376149" y="814285"/>
              <a:ext cx="1518635" cy="1015005"/>
            </a:xfrm>
            <a:prstGeom prst="rect">
              <a:avLst/>
            </a:prstGeom>
            <a:noFill/>
            <a:ln w="9525">
              <a:noFill/>
              <a:miter lim="800000"/>
              <a:headEnd/>
              <a:tailEnd/>
            </a:ln>
            <a:scene3d>
              <a:camera prst="orthographicFront">
                <a:rot lat="0" lon="10800000" rev="0"/>
              </a:camera>
              <a:lightRig rig="threePt" dir="t"/>
            </a:scene3d>
          </p:spPr>
        </p:pic>
        <p:sp>
          <p:nvSpPr>
            <p:cNvPr id="80" name="TextBox 16"/>
            <p:cNvSpPr txBox="1">
              <a:spLocks noChangeArrowheads="1"/>
            </p:cNvSpPr>
            <p:nvPr/>
          </p:nvSpPr>
          <p:spPr bwMode="auto">
            <a:xfrm>
              <a:off x="7816202" y="1318996"/>
              <a:ext cx="898003"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Damaged Root</a:t>
              </a:r>
            </a:p>
          </p:txBody>
        </p:sp>
        <p:pic>
          <p:nvPicPr>
            <p:cNvPr id="81" name="Picture 80" descr="W4_2nd gen crown.bmp"/>
            <p:cNvPicPr>
              <a:picLocks noChangeAspect="1"/>
            </p:cNvPicPr>
            <p:nvPr/>
          </p:nvPicPr>
          <p:blipFill>
            <a:blip r:embed="rId7" cstate="print">
              <a:lum bright="-17000" contrast="-2000"/>
            </a:blip>
            <a:srcRect r="499"/>
            <a:stretch>
              <a:fillRect/>
            </a:stretch>
          </p:blipFill>
          <p:spPr>
            <a:xfrm>
              <a:off x="5791838" y="1455581"/>
              <a:ext cx="1390650" cy="534458"/>
            </a:xfrm>
            <a:prstGeom prst="rect">
              <a:avLst/>
            </a:prstGeom>
            <a:scene3d>
              <a:camera prst="orthographicFront">
                <a:rot lat="0" lon="9900000" rev="0"/>
              </a:camera>
              <a:lightRig rig="threePt" dir="t"/>
            </a:scene3d>
          </p:spPr>
        </p:pic>
        <p:pic>
          <p:nvPicPr>
            <p:cNvPr id="82" name="Picture 15" descr="C4_composite"/>
            <p:cNvPicPr>
              <a:picLocks noChangeAspect="1" noChangeArrowheads="1"/>
            </p:cNvPicPr>
            <p:nvPr/>
          </p:nvPicPr>
          <p:blipFill>
            <a:blip r:embed="rId8" cstate="print">
              <a:lum bright="12000" contrast="40000"/>
            </a:blip>
            <a:srcRect l="238" r="849"/>
            <a:stretch>
              <a:fillRect/>
            </a:stretch>
          </p:blipFill>
          <p:spPr bwMode="auto">
            <a:xfrm>
              <a:off x="5801363" y="802227"/>
              <a:ext cx="1362076" cy="622998"/>
            </a:xfrm>
            <a:prstGeom prst="rect">
              <a:avLst/>
            </a:prstGeom>
            <a:noFill/>
            <a:ln w="9525">
              <a:noFill/>
              <a:miter lim="800000"/>
              <a:headEnd/>
              <a:tailEnd/>
            </a:ln>
          </p:spPr>
        </p:pic>
        <p:sp>
          <p:nvSpPr>
            <p:cNvPr id="83" name="TextBox 17"/>
            <p:cNvSpPr txBox="1">
              <a:spLocks noChangeArrowheads="1"/>
            </p:cNvSpPr>
            <p:nvPr/>
          </p:nvSpPr>
          <p:spPr bwMode="auto">
            <a:xfrm>
              <a:off x="5774805" y="764937"/>
              <a:ext cx="814647"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Healthy Root</a:t>
              </a:r>
            </a:p>
          </p:txBody>
        </p:sp>
        <p:sp>
          <p:nvSpPr>
            <p:cNvPr id="84" name="TextBox 19"/>
            <p:cNvSpPr txBox="1">
              <a:spLocks noChangeArrowheads="1"/>
            </p:cNvSpPr>
            <p:nvPr/>
          </p:nvSpPr>
          <p:spPr bwMode="auto">
            <a:xfrm>
              <a:off x="7786015" y="769928"/>
              <a:ext cx="814647"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Healthy Root</a:t>
              </a:r>
            </a:p>
          </p:txBody>
        </p:sp>
        <p:sp>
          <p:nvSpPr>
            <p:cNvPr id="85" name="TextBox 20"/>
            <p:cNvSpPr txBox="1">
              <a:spLocks noChangeArrowheads="1"/>
            </p:cNvSpPr>
            <p:nvPr/>
          </p:nvSpPr>
          <p:spPr bwMode="auto">
            <a:xfrm>
              <a:off x="6346302" y="1417536"/>
              <a:ext cx="898003" cy="230832"/>
            </a:xfrm>
            <a:prstGeom prst="rect">
              <a:avLst/>
            </a:prstGeom>
            <a:noFill/>
            <a:ln w="9525">
              <a:noFill/>
              <a:miter lim="800000"/>
              <a:headEnd/>
              <a:tailEnd/>
            </a:ln>
          </p:spPr>
          <p:txBody>
            <a:bodyPr wrap="none">
              <a:spAutoFit/>
            </a:bodyPr>
            <a:lstStyle/>
            <a:p>
              <a:r>
                <a:rPr lang="en-US" sz="900" dirty="0">
                  <a:solidFill>
                    <a:schemeClr val="bg1"/>
                  </a:solidFill>
                  <a:latin typeface="Calibri" pitchFamily="34" charset="0"/>
                </a:rPr>
                <a:t>Damaged Root</a:t>
              </a:r>
            </a:p>
          </p:txBody>
        </p:sp>
        <p:grpSp>
          <p:nvGrpSpPr>
            <p:cNvPr id="10" name="Group 165"/>
            <p:cNvGrpSpPr/>
            <p:nvPr/>
          </p:nvGrpSpPr>
          <p:grpSpPr>
            <a:xfrm>
              <a:off x="4816878" y="2263227"/>
              <a:ext cx="1335804" cy="1676400"/>
              <a:chOff x="5315356" y="3041997"/>
              <a:chExt cx="1271875" cy="1797731"/>
            </a:xfrm>
          </p:grpSpPr>
          <p:pic>
            <p:nvPicPr>
              <p:cNvPr id="174" name="Picture 173" descr="Western_corn_rootworm_pic.JPG"/>
              <p:cNvPicPr>
                <a:picLocks noChangeAspect="1"/>
              </p:cNvPicPr>
              <p:nvPr/>
            </p:nvPicPr>
            <p:blipFill>
              <a:blip r:embed="rId9" cstate="print"/>
              <a:stretch>
                <a:fillRect/>
              </a:stretch>
            </p:blipFill>
            <p:spPr>
              <a:xfrm flipH="1">
                <a:off x="6241577" y="4042568"/>
                <a:ext cx="183892" cy="45719"/>
              </a:xfrm>
              <a:prstGeom prst="rect">
                <a:avLst/>
              </a:prstGeom>
            </p:spPr>
          </p:pic>
          <p:pic>
            <p:nvPicPr>
              <p:cNvPr id="175" name="Picture 174" descr="Western_corn_rootworm_pic.JPG"/>
              <p:cNvPicPr>
                <a:picLocks noChangeAspect="1"/>
              </p:cNvPicPr>
              <p:nvPr/>
            </p:nvPicPr>
            <p:blipFill>
              <a:blip r:embed="rId9" cstate="print"/>
              <a:stretch>
                <a:fillRect/>
              </a:stretch>
            </p:blipFill>
            <p:spPr>
              <a:xfrm rot="1680000" flipH="1">
                <a:off x="5962971" y="4278312"/>
                <a:ext cx="183892" cy="45719"/>
              </a:xfrm>
              <a:prstGeom prst="rect">
                <a:avLst/>
              </a:prstGeom>
            </p:spPr>
          </p:pic>
          <p:pic>
            <p:nvPicPr>
              <p:cNvPr id="173" name="Picture 172" descr="Western_corn_rootworm_pic.JPG"/>
              <p:cNvPicPr>
                <a:picLocks noChangeAspect="1"/>
              </p:cNvPicPr>
              <p:nvPr/>
            </p:nvPicPr>
            <p:blipFill>
              <a:blip r:embed="rId9" cstate="print"/>
              <a:stretch>
                <a:fillRect/>
              </a:stretch>
            </p:blipFill>
            <p:spPr>
              <a:xfrm>
                <a:off x="5601022" y="4075906"/>
                <a:ext cx="183892" cy="45719"/>
              </a:xfrm>
              <a:prstGeom prst="rect">
                <a:avLst/>
              </a:prstGeom>
            </p:spPr>
          </p:pic>
          <p:grpSp>
            <p:nvGrpSpPr>
              <p:cNvPr id="11" name="Group 156"/>
              <p:cNvGrpSpPr>
                <a:grpSpLocks noChangeAspect="1"/>
              </p:cNvGrpSpPr>
              <p:nvPr/>
            </p:nvGrpSpPr>
            <p:grpSpPr>
              <a:xfrm>
                <a:off x="5315356" y="3041997"/>
                <a:ext cx="1271875" cy="1797731"/>
                <a:chOff x="8677681" y="1819073"/>
                <a:chExt cx="2761844" cy="3903728"/>
              </a:xfrm>
            </p:grpSpPr>
            <p:pic>
              <p:nvPicPr>
                <p:cNvPr id="86" name="Picture 78" descr="corn plant naked_trans"/>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677681" y="1819073"/>
                  <a:ext cx="2761844" cy="3903728"/>
                </a:xfrm>
                <a:prstGeom prst="rect">
                  <a:avLst/>
                </a:prstGeom>
                <a:noFill/>
                <a:ln w="9525">
                  <a:noFill/>
                  <a:miter lim="800000"/>
                  <a:headEnd/>
                  <a:tailEnd/>
                </a:ln>
              </p:spPr>
            </p:pic>
            <p:grpSp>
              <p:nvGrpSpPr>
                <p:cNvPr id="12" name="Group 88"/>
                <p:cNvGrpSpPr>
                  <a:grpSpLocks noChangeAspect="1"/>
                </p:cNvGrpSpPr>
                <p:nvPr/>
              </p:nvGrpSpPr>
              <p:grpSpPr bwMode="auto">
                <a:xfrm rot="1866807">
                  <a:off x="10301545" y="2105911"/>
                  <a:ext cx="428625" cy="2054225"/>
                  <a:chOff x="2739" y="1001"/>
                  <a:chExt cx="282" cy="2311"/>
                </a:xfrm>
              </p:grpSpPr>
              <p:sp>
                <p:nvSpPr>
                  <p:cNvPr id="88" name="Freeform 72"/>
                  <p:cNvSpPr>
                    <a:spLocks noChangeAspect="1"/>
                  </p:cNvSpPr>
                  <p:nvPr/>
                </p:nvSpPr>
                <p:spPr bwMode="auto">
                  <a:xfrm>
                    <a:off x="2739" y="1484"/>
                    <a:ext cx="282" cy="1266"/>
                  </a:xfrm>
                  <a:custGeom>
                    <a:avLst/>
                    <a:gdLst>
                      <a:gd name="T0" fmla="*/ 7574969 w 176"/>
                      <a:gd name="T1" fmla="*/ 1304160 h 789"/>
                      <a:gd name="T2" fmla="*/ 3787501 w 176"/>
                      <a:gd name="T3" fmla="*/ 0 h 789"/>
                      <a:gd name="T4" fmla="*/ 0 w 176"/>
                      <a:gd name="T5" fmla="*/ 1304160 h 789"/>
                      <a:gd name="T6" fmla="*/ 1635510 w 176"/>
                      <a:gd name="T7" fmla="*/ 2390956 h 789"/>
                      <a:gd name="T8" fmla="*/ 1635510 w 176"/>
                      <a:gd name="T9" fmla="*/ 34212540 h 789"/>
                      <a:gd name="T10" fmla="*/ 3701407 w 176"/>
                      <a:gd name="T11" fmla="*/ 34299469 h 789"/>
                      <a:gd name="T12" fmla="*/ 5767319 w 176"/>
                      <a:gd name="T13" fmla="*/ 34212540 h 789"/>
                      <a:gd name="T14" fmla="*/ 5767319 w 176"/>
                      <a:gd name="T15" fmla="*/ 2434441 h 789"/>
                      <a:gd name="T16" fmla="*/ 7574969 w 176"/>
                      <a:gd name="T17" fmla="*/ 1304160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789"/>
                      <a:gd name="T29" fmla="*/ 176 w 176"/>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789">
                        <a:moveTo>
                          <a:pt x="176" y="30"/>
                        </a:moveTo>
                        <a:cubicBezTo>
                          <a:pt x="176" y="13"/>
                          <a:pt x="137" y="0"/>
                          <a:pt x="88" y="0"/>
                        </a:cubicBezTo>
                        <a:cubicBezTo>
                          <a:pt x="39" y="0"/>
                          <a:pt x="0" y="13"/>
                          <a:pt x="0" y="30"/>
                        </a:cubicBezTo>
                        <a:cubicBezTo>
                          <a:pt x="0" y="40"/>
                          <a:pt x="15" y="49"/>
                          <a:pt x="38" y="55"/>
                        </a:cubicBezTo>
                        <a:cubicBezTo>
                          <a:pt x="38" y="787"/>
                          <a:pt x="38" y="787"/>
                          <a:pt x="38" y="787"/>
                        </a:cubicBezTo>
                        <a:cubicBezTo>
                          <a:pt x="38" y="788"/>
                          <a:pt x="59" y="789"/>
                          <a:pt x="86" y="789"/>
                        </a:cubicBezTo>
                        <a:cubicBezTo>
                          <a:pt x="112" y="789"/>
                          <a:pt x="134" y="788"/>
                          <a:pt x="134" y="787"/>
                        </a:cubicBezTo>
                        <a:cubicBezTo>
                          <a:pt x="134" y="56"/>
                          <a:pt x="134" y="56"/>
                          <a:pt x="134" y="56"/>
                        </a:cubicBezTo>
                        <a:cubicBezTo>
                          <a:pt x="159" y="50"/>
                          <a:pt x="176" y="41"/>
                          <a:pt x="176" y="30"/>
                        </a:cubicBezTo>
                      </a:path>
                    </a:pathLst>
                  </a:custGeom>
                  <a:solidFill>
                    <a:srgbClr val="FFF5EE"/>
                  </a:solidFill>
                  <a:ln w="12700" cap="rnd">
                    <a:solidFill>
                      <a:srgbClr val="FF6600"/>
                    </a:solidFill>
                    <a:miter lim="800000"/>
                    <a:headEnd/>
                    <a:tailEnd/>
                  </a:ln>
                </p:spPr>
                <p:txBody>
                  <a:bodyPr/>
                  <a:lstStyle/>
                  <a:p>
                    <a:endParaRPr lang="en-US"/>
                  </a:p>
                </p:txBody>
              </p:sp>
              <p:grpSp>
                <p:nvGrpSpPr>
                  <p:cNvPr id="13" name="Group 9"/>
                  <p:cNvGrpSpPr>
                    <a:grpSpLocks noChangeAspect="1"/>
                  </p:cNvGrpSpPr>
                  <p:nvPr/>
                </p:nvGrpSpPr>
                <p:grpSpPr bwMode="auto">
                  <a:xfrm>
                    <a:off x="2856" y="2455"/>
                    <a:ext cx="43" cy="289"/>
                    <a:chOff x="2863" y="2344"/>
                    <a:chExt cx="27" cy="180"/>
                  </a:xfrm>
                </p:grpSpPr>
                <p:sp>
                  <p:nvSpPr>
                    <p:cNvPr id="155" name="Freeform 7"/>
                    <p:cNvSpPr>
                      <a:spLocks noChangeAspect="1"/>
                    </p:cNvSpPr>
                    <p:nvPr/>
                  </p:nvSpPr>
                  <p:spPr bwMode="auto">
                    <a:xfrm>
                      <a:off x="2863" y="2344"/>
                      <a:ext cx="27" cy="180"/>
                    </a:xfrm>
                    <a:custGeom>
                      <a:avLst/>
                      <a:gdLst>
                        <a:gd name="T0" fmla="*/ 0 w 441"/>
                        <a:gd name="T1" fmla="*/ 0 h 2917"/>
                        <a:gd name="T2" fmla="*/ 0 w 441"/>
                        <a:gd name="T3" fmla="*/ 0 h 2917"/>
                        <a:gd name="T4" fmla="*/ 0 w 441"/>
                        <a:gd name="T5" fmla="*/ 0 h 2917"/>
                        <a:gd name="T6" fmla="*/ 0 w 441"/>
                        <a:gd name="T7" fmla="*/ 0 h 2917"/>
                        <a:gd name="T8" fmla="*/ 0 w 441"/>
                        <a:gd name="T9" fmla="*/ 0 h 2917"/>
                        <a:gd name="T10" fmla="*/ 0 w 441"/>
                        <a:gd name="T11" fmla="*/ 0 h 2917"/>
                        <a:gd name="T12" fmla="*/ 0 w 441"/>
                        <a:gd name="T13" fmla="*/ 0 h 2917"/>
                        <a:gd name="T14" fmla="*/ 0 60000 65536"/>
                        <a:gd name="T15" fmla="*/ 0 60000 65536"/>
                        <a:gd name="T16" fmla="*/ 0 60000 65536"/>
                        <a:gd name="T17" fmla="*/ 0 60000 65536"/>
                        <a:gd name="T18" fmla="*/ 0 60000 65536"/>
                        <a:gd name="T19" fmla="*/ 0 60000 65536"/>
                        <a:gd name="T20" fmla="*/ 0 60000 65536"/>
                        <a:gd name="T21" fmla="*/ 0 w 441"/>
                        <a:gd name="T22" fmla="*/ 0 h 2917"/>
                        <a:gd name="T23" fmla="*/ 441 w 441"/>
                        <a:gd name="T24" fmla="*/ 2917 h 2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2917">
                          <a:moveTo>
                            <a:pt x="212" y="0"/>
                          </a:moveTo>
                          <a:cubicBezTo>
                            <a:pt x="98" y="0"/>
                            <a:pt x="0" y="17"/>
                            <a:pt x="0" y="17"/>
                          </a:cubicBezTo>
                          <a:cubicBezTo>
                            <a:pt x="0" y="2901"/>
                            <a:pt x="0" y="2901"/>
                            <a:pt x="0" y="2901"/>
                          </a:cubicBezTo>
                          <a:cubicBezTo>
                            <a:pt x="0" y="2901"/>
                            <a:pt x="98" y="2917"/>
                            <a:pt x="212" y="2917"/>
                          </a:cubicBezTo>
                          <a:cubicBezTo>
                            <a:pt x="343" y="2917"/>
                            <a:pt x="441" y="2901"/>
                            <a:pt x="441" y="2901"/>
                          </a:cubicBezTo>
                          <a:cubicBezTo>
                            <a:pt x="441" y="17"/>
                            <a:pt x="441" y="17"/>
                            <a:pt x="441" y="17"/>
                          </a:cubicBezTo>
                          <a:cubicBezTo>
                            <a:pt x="441" y="17"/>
                            <a:pt x="343" y="0"/>
                            <a:pt x="212" y="0"/>
                          </a:cubicBezTo>
                        </a:path>
                      </a:pathLst>
                    </a:custGeom>
                    <a:solidFill>
                      <a:srgbClr val="FF6600"/>
                    </a:solidFill>
                    <a:ln w="12700">
                      <a:solidFill>
                        <a:srgbClr val="FF6600"/>
                      </a:solidFill>
                      <a:round/>
                      <a:headEnd/>
                      <a:tailEnd/>
                    </a:ln>
                  </p:spPr>
                  <p:txBody>
                    <a:bodyPr/>
                    <a:lstStyle/>
                    <a:p>
                      <a:endParaRPr lang="en-US"/>
                    </a:p>
                  </p:txBody>
                </p:sp>
                <p:sp>
                  <p:nvSpPr>
                    <p:cNvPr id="156" name="Freeform 8"/>
                    <p:cNvSpPr>
                      <a:spLocks noChangeAspect="1"/>
                    </p:cNvSpPr>
                    <p:nvPr/>
                  </p:nvSpPr>
                  <p:spPr bwMode="auto">
                    <a:xfrm>
                      <a:off x="2863" y="2344"/>
                      <a:ext cx="27" cy="180"/>
                    </a:xfrm>
                    <a:custGeom>
                      <a:avLst/>
                      <a:gdLst>
                        <a:gd name="T0" fmla="*/ 13 w 27"/>
                        <a:gd name="T1" fmla="*/ 0 h 180"/>
                        <a:gd name="T2" fmla="*/ 0 w 27"/>
                        <a:gd name="T3" fmla="*/ 2 h 180"/>
                        <a:gd name="T4" fmla="*/ 0 w 27"/>
                        <a:gd name="T5" fmla="*/ 179 h 180"/>
                        <a:gd name="T6" fmla="*/ 13 w 27"/>
                        <a:gd name="T7" fmla="*/ 180 h 180"/>
                        <a:gd name="T8" fmla="*/ 27 w 27"/>
                        <a:gd name="T9" fmla="*/ 179 h 180"/>
                        <a:gd name="T10" fmla="*/ 27 w 27"/>
                        <a:gd name="T11" fmla="*/ 2 h 180"/>
                        <a:gd name="T12" fmla="*/ 13 w 27"/>
                        <a:gd name="T13" fmla="*/ 0 h 180"/>
                        <a:gd name="T14" fmla="*/ 0 60000 65536"/>
                        <a:gd name="T15" fmla="*/ 0 60000 65536"/>
                        <a:gd name="T16" fmla="*/ 0 60000 65536"/>
                        <a:gd name="T17" fmla="*/ 0 60000 65536"/>
                        <a:gd name="T18" fmla="*/ 0 60000 65536"/>
                        <a:gd name="T19" fmla="*/ 0 60000 65536"/>
                        <a:gd name="T20" fmla="*/ 0 60000 65536"/>
                        <a:gd name="T21" fmla="*/ 0 w 27"/>
                        <a:gd name="T22" fmla="*/ 0 h 180"/>
                        <a:gd name="T23" fmla="*/ 27 w 27"/>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80">
                          <a:moveTo>
                            <a:pt x="13" y="0"/>
                          </a:moveTo>
                          <a:cubicBezTo>
                            <a:pt x="6" y="0"/>
                            <a:pt x="0" y="2"/>
                            <a:pt x="0" y="2"/>
                          </a:cubicBezTo>
                          <a:cubicBezTo>
                            <a:pt x="0" y="179"/>
                            <a:pt x="0" y="179"/>
                            <a:pt x="0" y="179"/>
                          </a:cubicBezTo>
                          <a:cubicBezTo>
                            <a:pt x="0" y="179"/>
                            <a:pt x="6" y="180"/>
                            <a:pt x="13" y="180"/>
                          </a:cubicBezTo>
                          <a:cubicBezTo>
                            <a:pt x="21" y="180"/>
                            <a:pt x="27" y="179"/>
                            <a:pt x="27" y="179"/>
                          </a:cubicBezTo>
                          <a:cubicBezTo>
                            <a:pt x="27" y="2"/>
                            <a:pt x="27" y="2"/>
                            <a:pt x="27" y="2"/>
                          </a:cubicBezTo>
                          <a:cubicBezTo>
                            <a:pt x="27" y="2"/>
                            <a:pt x="21" y="0"/>
                            <a:pt x="13" y="0"/>
                          </a:cubicBezTo>
                        </a:path>
                      </a:pathLst>
                    </a:custGeom>
                    <a:noFill/>
                    <a:ln w="12700" cap="rnd">
                      <a:solidFill>
                        <a:srgbClr val="FF6600"/>
                      </a:solidFill>
                      <a:miter lim="800000"/>
                      <a:headEnd/>
                      <a:tailEnd/>
                    </a:ln>
                  </p:spPr>
                  <p:txBody>
                    <a:bodyPr/>
                    <a:lstStyle/>
                    <a:p>
                      <a:endParaRPr lang="en-US"/>
                    </a:p>
                  </p:txBody>
                </p:sp>
              </p:grpSp>
              <p:grpSp>
                <p:nvGrpSpPr>
                  <p:cNvPr id="14" name="Group 12"/>
                  <p:cNvGrpSpPr>
                    <a:grpSpLocks noChangeAspect="1"/>
                  </p:cNvGrpSpPr>
                  <p:nvPr/>
                </p:nvGrpSpPr>
                <p:grpSpPr bwMode="auto">
                  <a:xfrm>
                    <a:off x="2856" y="2455"/>
                    <a:ext cx="43" cy="5"/>
                    <a:chOff x="2863" y="2344"/>
                    <a:chExt cx="27" cy="3"/>
                  </a:xfrm>
                </p:grpSpPr>
                <p:sp>
                  <p:nvSpPr>
                    <p:cNvPr id="153" name="Oval 10"/>
                    <p:cNvSpPr>
                      <a:spLocks noChangeAspect="1" noChangeArrowheads="1"/>
                    </p:cNvSpPr>
                    <p:nvPr/>
                  </p:nvSpPr>
                  <p:spPr bwMode="auto">
                    <a:xfrm>
                      <a:off x="2863" y="2344"/>
                      <a:ext cx="27" cy="3"/>
                    </a:xfrm>
                    <a:prstGeom prst="ellipse">
                      <a:avLst/>
                    </a:prstGeom>
                    <a:solidFill>
                      <a:srgbClr val="FF8432"/>
                    </a:solidFill>
                    <a:ln w="12700">
                      <a:solidFill>
                        <a:srgbClr val="FF6600"/>
                      </a:solidFill>
                      <a:round/>
                      <a:headEnd/>
                      <a:tailEnd/>
                    </a:ln>
                  </p:spPr>
                  <p:txBody>
                    <a:bodyPr/>
                    <a:lstStyle/>
                    <a:p>
                      <a:pPr eaLnBrk="1" hangingPunct="1"/>
                      <a:endParaRPr lang="en-US" sz="1800"/>
                    </a:p>
                  </p:txBody>
                </p:sp>
                <p:sp>
                  <p:nvSpPr>
                    <p:cNvPr id="154" name="Oval 11"/>
                    <p:cNvSpPr>
                      <a:spLocks noChangeAspect="1" noChangeArrowheads="1"/>
                    </p:cNvSpPr>
                    <p:nvPr/>
                  </p:nvSpPr>
                  <p:spPr bwMode="auto">
                    <a:xfrm>
                      <a:off x="2863" y="2344"/>
                      <a:ext cx="27" cy="3"/>
                    </a:xfrm>
                    <a:prstGeom prst="ellipse">
                      <a:avLst/>
                    </a:prstGeom>
                    <a:noFill/>
                    <a:ln w="12700" cap="rnd">
                      <a:solidFill>
                        <a:srgbClr val="FF6600"/>
                      </a:solidFill>
                      <a:round/>
                      <a:headEnd/>
                      <a:tailEnd/>
                    </a:ln>
                  </p:spPr>
                  <p:txBody>
                    <a:bodyPr/>
                    <a:lstStyle/>
                    <a:p>
                      <a:pPr eaLnBrk="1" hangingPunct="1"/>
                      <a:endParaRPr lang="en-US" sz="1800"/>
                    </a:p>
                  </p:txBody>
                </p:sp>
              </p:grpSp>
              <p:sp>
                <p:nvSpPr>
                  <p:cNvPr id="91" name="Oval 13"/>
                  <p:cNvSpPr>
                    <a:spLocks noChangeAspect="1" noChangeArrowheads="1"/>
                  </p:cNvSpPr>
                  <p:nvPr/>
                </p:nvSpPr>
                <p:spPr bwMode="auto">
                  <a:xfrm>
                    <a:off x="2856" y="2455"/>
                    <a:ext cx="43" cy="5"/>
                  </a:xfrm>
                  <a:prstGeom prst="ellipse">
                    <a:avLst/>
                  </a:prstGeom>
                  <a:noFill/>
                  <a:ln w="12700" cap="rnd">
                    <a:solidFill>
                      <a:srgbClr val="FF6600"/>
                    </a:solidFill>
                    <a:round/>
                    <a:headEnd/>
                    <a:tailEnd/>
                  </a:ln>
                </p:spPr>
                <p:txBody>
                  <a:bodyPr/>
                  <a:lstStyle/>
                  <a:p>
                    <a:pPr eaLnBrk="1" hangingPunct="1"/>
                    <a:endParaRPr lang="en-US" sz="1800"/>
                  </a:p>
                </p:txBody>
              </p:sp>
              <p:grpSp>
                <p:nvGrpSpPr>
                  <p:cNvPr id="15" name="Group 16"/>
                  <p:cNvGrpSpPr>
                    <a:grpSpLocks noChangeAspect="1"/>
                  </p:cNvGrpSpPr>
                  <p:nvPr/>
                </p:nvGrpSpPr>
                <p:grpSpPr bwMode="auto">
                  <a:xfrm>
                    <a:off x="2819" y="2739"/>
                    <a:ext cx="115" cy="154"/>
                    <a:chOff x="2840" y="2521"/>
                    <a:chExt cx="72" cy="96"/>
                  </a:xfrm>
                </p:grpSpPr>
                <p:sp>
                  <p:nvSpPr>
                    <p:cNvPr id="151" name="Freeform 14"/>
                    <p:cNvSpPr>
                      <a:spLocks noChangeAspect="1"/>
                    </p:cNvSpPr>
                    <p:nvPr/>
                  </p:nvSpPr>
                  <p:spPr bwMode="auto">
                    <a:xfrm>
                      <a:off x="2840" y="2521"/>
                      <a:ext cx="72" cy="96"/>
                    </a:xfrm>
                    <a:custGeom>
                      <a:avLst/>
                      <a:gdLst>
                        <a:gd name="T0" fmla="*/ 0 w 1175"/>
                        <a:gd name="T1" fmla="*/ 0 h 1558"/>
                        <a:gd name="T2" fmla="*/ 0 w 1175"/>
                        <a:gd name="T3" fmla="*/ 0 h 1558"/>
                        <a:gd name="T4" fmla="*/ 0 w 1175"/>
                        <a:gd name="T5" fmla="*/ 0 h 1558"/>
                        <a:gd name="T6" fmla="*/ 0 w 1175"/>
                        <a:gd name="T7" fmla="*/ 0 h 1558"/>
                        <a:gd name="T8" fmla="*/ 0 w 1175"/>
                        <a:gd name="T9" fmla="*/ 0 h 1558"/>
                        <a:gd name="T10" fmla="*/ 0 w 1175"/>
                        <a:gd name="T11" fmla="*/ 0 h 1558"/>
                        <a:gd name="T12" fmla="*/ 0 w 1175"/>
                        <a:gd name="T13" fmla="*/ 0 h 1558"/>
                        <a:gd name="T14" fmla="*/ 0 60000 65536"/>
                        <a:gd name="T15" fmla="*/ 0 60000 65536"/>
                        <a:gd name="T16" fmla="*/ 0 60000 65536"/>
                        <a:gd name="T17" fmla="*/ 0 60000 65536"/>
                        <a:gd name="T18" fmla="*/ 0 60000 65536"/>
                        <a:gd name="T19" fmla="*/ 0 60000 65536"/>
                        <a:gd name="T20" fmla="*/ 0 60000 65536"/>
                        <a:gd name="T21" fmla="*/ 0 w 1175"/>
                        <a:gd name="T22" fmla="*/ 0 h 1558"/>
                        <a:gd name="T23" fmla="*/ 1175 w 1175"/>
                        <a:gd name="T24" fmla="*/ 1558 h 1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1558">
                          <a:moveTo>
                            <a:pt x="587" y="1558"/>
                          </a:moveTo>
                          <a:cubicBezTo>
                            <a:pt x="914" y="1558"/>
                            <a:pt x="1175" y="1510"/>
                            <a:pt x="1175" y="1445"/>
                          </a:cubicBezTo>
                          <a:cubicBezTo>
                            <a:pt x="1175" y="130"/>
                            <a:pt x="1175" y="130"/>
                            <a:pt x="1175" y="130"/>
                          </a:cubicBezTo>
                          <a:cubicBezTo>
                            <a:pt x="1175" y="65"/>
                            <a:pt x="914" y="0"/>
                            <a:pt x="587" y="0"/>
                          </a:cubicBezTo>
                          <a:cubicBezTo>
                            <a:pt x="261" y="0"/>
                            <a:pt x="0" y="65"/>
                            <a:pt x="0" y="130"/>
                          </a:cubicBezTo>
                          <a:cubicBezTo>
                            <a:pt x="0" y="1445"/>
                            <a:pt x="0" y="1445"/>
                            <a:pt x="0" y="1445"/>
                          </a:cubicBezTo>
                          <a:cubicBezTo>
                            <a:pt x="0" y="1510"/>
                            <a:pt x="261" y="1558"/>
                            <a:pt x="587" y="1558"/>
                          </a:cubicBezTo>
                        </a:path>
                      </a:pathLst>
                    </a:custGeom>
                    <a:solidFill>
                      <a:srgbClr val="969696"/>
                    </a:solidFill>
                    <a:ln w="12700">
                      <a:solidFill>
                        <a:srgbClr val="FF6600"/>
                      </a:solidFill>
                      <a:round/>
                      <a:headEnd/>
                      <a:tailEnd/>
                    </a:ln>
                  </p:spPr>
                  <p:txBody>
                    <a:bodyPr/>
                    <a:lstStyle/>
                    <a:p>
                      <a:endParaRPr lang="en-US"/>
                    </a:p>
                  </p:txBody>
                </p:sp>
                <p:sp>
                  <p:nvSpPr>
                    <p:cNvPr id="152" name="Freeform 15"/>
                    <p:cNvSpPr>
                      <a:spLocks noChangeAspect="1"/>
                    </p:cNvSpPr>
                    <p:nvPr/>
                  </p:nvSpPr>
                  <p:spPr bwMode="auto">
                    <a:xfrm>
                      <a:off x="2840" y="2521"/>
                      <a:ext cx="72" cy="96"/>
                    </a:xfrm>
                    <a:custGeom>
                      <a:avLst/>
                      <a:gdLst>
                        <a:gd name="T0" fmla="*/ 36 w 72"/>
                        <a:gd name="T1" fmla="*/ 96 h 96"/>
                        <a:gd name="T2" fmla="*/ 72 w 72"/>
                        <a:gd name="T3" fmla="*/ 89 h 96"/>
                        <a:gd name="T4" fmla="*/ 72 w 72"/>
                        <a:gd name="T5" fmla="*/ 8 h 96"/>
                        <a:gd name="T6" fmla="*/ 36 w 72"/>
                        <a:gd name="T7" fmla="*/ 0 h 96"/>
                        <a:gd name="T8" fmla="*/ 0 w 72"/>
                        <a:gd name="T9" fmla="*/ 8 h 96"/>
                        <a:gd name="T10" fmla="*/ 0 w 72"/>
                        <a:gd name="T11" fmla="*/ 89 h 96"/>
                        <a:gd name="T12" fmla="*/ 36 w 72"/>
                        <a:gd name="T13" fmla="*/ 96 h 96"/>
                        <a:gd name="T14" fmla="*/ 0 60000 65536"/>
                        <a:gd name="T15" fmla="*/ 0 60000 65536"/>
                        <a:gd name="T16" fmla="*/ 0 60000 65536"/>
                        <a:gd name="T17" fmla="*/ 0 60000 65536"/>
                        <a:gd name="T18" fmla="*/ 0 60000 65536"/>
                        <a:gd name="T19" fmla="*/ 0 60000 65536"/>
                        <a:gd name="T20" fmla="*/ 0 60000 65536"/>
                        <a:gd name="T21" fmla="*/ 0 w 72"/>
                        <a:gd name="T22" fmla="*/ 0 h 96"/>
                        <a:gd name="T23" fmla="*/ 72 w 7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6">
                          <a:moveTo>
                            <a:pt x="36" y="96"/>
                          </a:moveTo>
                          <a:cubicBezTo>
                            <a:pt x="56" y="96"/>
                            <a:pt x="72" y="93"/>
                            <a:pt x="72" y="89"/>
                          </a:cubicBezTo>
                          <a:cubicBezTo>
                            <a:pt x="72" y="8"/>
                            <a:pt x="72" y="8"/>
                            <a:pt x="72" y="8"/>
                          </a:cubicBezTo>
                          <a:cubicBezTo>
                            <a:pt x="72" y="4"/>
                            <a:pt x="56" y="0"/>
                            <a:pt x="36" y="0"/>
                          </a:cubicBezTo>
                          <a:cubicBezTo>
                            <a:pt x="16" y="0"/>
                            <a:pt x="0" y="4"/>
                            <a:pt x="0" y="8"/>
                          </a:cubicBezTo>
                          <a:cubicBezTo>
                            <a:pt x="0" y="89"/>
                            <a:pt x="0" y="89"/>
                            <a:pt x="0" y="89"/>
                          </a:cubicBezTo>
                          <a:cubicBezTo>
                            <a:pt x="0" y="93"/>
                            <a:pt x="16" y="96"/>
                            <a:pt x="36" y="96"/>
                          </a:cubicBezTo>
                        </a:path>
                      </a:pathLst>
                    </a:custGeom>
                    <a:noFill/>
                    <a:ln w="12700" cap="rnd">
                      <a:solidFill>
                        <a:srgbClr val="FF6600"/>
                      </a:solidFill>
                      <a:miter lim="800000"/>
                      <a:headEnd/>
                      <a:tailEnd/>
                    </a:ln>
                  </p:spPr>
                  <p:txBody>
                    <a:bodyPr/>
                    <a:lstStyle/>
                    <a:p>
                      <a:endParaRPr lang="en-US"/>
                    </a:p>
                  </p:txBody>
                </p:sp>
              </p:grpSp>
              <p:grpSp>
                <p:nvGrpSpPr>
                  <p:cNvPr id="16" name="Group 19"/>
                  <p:cNvGrpSpPr>
                    <a:grpSpLocks noChangeAspect="1"/>
                  </p:cNvGrpSpPr>
                  <p:nvPr/>
                </p:nvGrpSpPr>
                <p:grpSpPr bwMode="auto">
                  <a:xfrm>
                    <a:off x="2850" y="2739"/>
                    <a:ext cx="56" cy="72"/>
                    <a:chOff x="2859" y="2521"/>
                    <a:chExt cx="35" cy="45"/>
                  </a:xfrm>
                </p:grpSpPr>
                <p:sp>
                  <p:nvSpPr>
                    <p:cNvPr id="149" name="Freeform 17"/>
                    <p:cNvSpPr>
                      <a:spLocks noChangeAspect="1"/>
                    </p:cNvSpPr>
                    <p:nvPr/>
                  </p:nvSpPr>
                  <p:spPr bwMode="auto">
                    <a:xfrm>
                      <a:off x="2859" y="2521"/>
                      <a:ext cx="35" cy="45"/>
                    </a:xfrm>
                    <a:custGeom>
                      <a:avLst/>
                      <a:gdLst>
                        <a:gd name="T0" fmla="*/ 0 w 575"/>
                        <a:gd name="T1" fmla="*/ 0 h 733"/>
                        <a:gd name="T2" fmla="*/ 0 w 575"/>
                        <a:gd name="T3" fmla="*/ 0 h 733"/>
                        <a:gd name="T4" fmla="*/ 0 w 575"/>
                        <a:gd name="T5" fmla="*/ 0 h 733"/>
                        <a:gd name="T6" fmla="*/ 0 w 575"/>
                        <a:gd name="T7" fmla="*/ 0 h 733"/>
                        <a:gd name="T8" fmla="*/ 0 w 575"/>
                        <a:gd name="T9" fmla="*/ 0 h 733"/>
                        <a:gd name="T10" fmla="*/ 0 w 575"/>
                        <a:gd name="T11" fmla="*/ 0 h 733"/>
                        <a:gd name="T12" fmla="*/ 0 w 575"/>
                        <a:gd name="T13" fmla="*/ 0 h 733"/>
                        <a:gd name="T14" fmla="*/ 0 60000 65536"/>
                        <a:gd name="T15" fmla="*/ 0 60000 65536"/>
                        <a:gd name="T16" fmla="*/ 0 60000 65536"/>
                        <a:gd name="T17" fmla="*/ 0 60000 65536"/>
                        <a:gd name="T18" fmla="*/ 0 60000 65536"/>
                        <a:gd name="T19" fmla="*/ 0 60000 65536"/>
                        <a:gd name="T20" fmla="*/ 0 60000 65536"/>
                        <a:gd name="T21" fmla="*/ 0 w 575"/>
                        <a:gd name="T22" fmla="*/ 0 h 733"/>
                        <a:gd name="T23" fmla="*/ 575 w 575"/>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5" h="733">
                          <a:moveTo>
                            <a:pt x="279" y="733"/>
                          </a:moveTo>
                          <a:cubicBezTo>
                            <a:pt x="444" y="733"/>
                            <a:pt x="575" y="701"/>
                            <a:pt x="575" y="652"/>
                          </a:cubicBezTo>
                          <a:cubicBezTo>
                            <a:pt x="575" y="98"/>
                            <a:pt x="575" y="98"/>
                            <a:pt x="575" y="98"/>
                          </a:cubicBezTo>
                          <a:cubicBezTo>
                            <a:pt x="575" y="49"/>
                            <a:pt x="444" y="0"/>
                            <a:pt x="279" y="0"/>
                          </a:cubicBezTo>
                          <a:cubicBezTo>
                            <a:pt x="132" y="0"/>
                            <a:pt x="0" y="49"/>
                            <a:pt x="0" y="98"/>
                          </a:cubicBezTo>
                          <a:cubicBezTo>
                            <a:pt x="0" y="652"/>
                            <a:pt x="0" y="652"/>
                            <a:pt x="0" y="652"/>
                          </a:cubicBezTo>
                          <a:cubicBezTo>
                            <a:pt x="0" y="701"/>
                            <a:pt x="132" y="733"/>
                            <a:pt x="279" y="733"/>
                          </a:cubicBezTo>
                        </a:path>
                      </a:pathLst>
                    </a:custGeom>
                    <a:solidFill>
                      <a:srgbClr val="333333"/>
                    </a:solidFill>
                    <a:ln w="12700">
                      <a:solidFill>
                        <a:srgbClr val="FF6600"/>
                      </a:solidFill>
                      <a:round/>
                      <a:headEnd/>
                      <a:tailEnd/>
                    </a:ln>
                  </p:spPr>
                  <p:txBody>
                    <a:bodyPr/>
                    <a:lstStyle/>
                    <a:p>
                      <a:endParaRPr lang="en-US"/>
                    </a:p>
                  </p:txBody>
                </p:sp>
                <p:sp>
                  <p:nvSpPr>
                    <p:cNvPr id="150" name="Freeform 18"/>
                    <p:cNvSpPr>
                      <a:spLocks noChangeAspect="1"/>
                    </p:cNvSpPr>
                    <p:nvPr/>
                  </p:nvSpPr>
                  <p:spPr bwMode="auto">
                    <a:xfrm>
                      <a:off x="2859" y="2521"/>
                      <a:ext cx="35" cy="45"/>
                    </a:xfrm>
                    <a:custGeom>
                      <a:avLst/>
                      <a:gdLst>
                        <a:gd name="T0" fmla="*/ 17 w 35"/>
                        <a:gd name="T1" fmla="*/ 45 h 45"/>
                        <a:gd name="T2" fmla="*/ 35 w 35"/>
                        <a:gd name="T3" fmla="*/ 40 h 45"/>
                        <a:gd name="T4" fmla="*/ 35 w 35"/>
                        <a:gd name="T5" fmla="*/ 6 h 45"/>
                        <a:gd name="T6" fmla="*/ 17 w 35"/>
                        <a:gd name="T7" fmla="*/ 0 h 45"/>
                        <a:gd name="T8" fmla="*/ 0 w 35"/>
                        <a:gd name="T9" fmla="*/ 6 h 45"/>
                        <a:gd name="T10" fmla="*/ 0 w 35"/>
                        <a:gd name="T11" fmla="*/ 40 h 45"/>
                        <a:gd name="T12" fmla="*/ 17 w 35"/>
                        <a:gd name="T13" fmla="*/ 45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17" y="45"/>
                          </a:moveTo>
                          <a:cubicBezTo>
                            <a:pt x="27" y="45"/>
                            <a:pt x="35" y="43"/>
                            <a:pt x="35" y="40"/>
                          </a:cubicBezTo>
                          <a:cubicBezTo>
                            <a:pt x="35" y="6"/>
                            <a:pt x="35" y="6"/>
                            <a:pt x="35" y="6"/>
                          </a:cubicBezTo>
                          <a:cubicBezTo>
                            <a:pt x="35" y="3"/>
                            <a:pt x="27" y="0"/>
                            <a:pt x="17" y="0"/>
                          </a:cubicBezTo>
                          <a:cubicBezTo>
                            <a:pt x="8" y="0"/>
                            <a:pt x="0" y="3"/>
                            <a:pt x="0" y="6"/>
                          </a:cubicBezTo>
                          <a:cubicBezTo>
                            <a:pt x="0" y="40"/>
                            <a:pt x="0" y="40"/>
                            <a:pt x="0" y="40"/>
                          </a:cubicBezTo>
                          <a:cubicBezTo>
                            <a:pt x="0" y="43"/>
                            <a:pt x="8" y="45"/>
                            <a:pt x="17" y="45"/>
                          </a:cubicBezTo>
                        </a:path>
                      </a:pathLst>
                    </a:custGeom>
                    <a:noFill/>
                    <a:ln w="12700" cap="rnd">
                      <a:solidFill>
                        <a:srgbClr val="FF6600"/>
                      </a:solidFill>
                      <a:miter lim="800000"/>
                      <a:headEnd/>
                      <a:tailEnd/>
                    </a:ln>
                  </p:spPr>
                  <p:txBody>
                    <a:bodyPr/>
                    <a:lstStyle/>
                    <a:p>
                      <a:endParaRPr lang="en-US"/>
                    </a:p>
                  </p:txBody>
                </p:sp>
              </p:grpSp>
              <p:sp>
                <p:nvSpPr>
                  <p:cNvPr id="96" name="Line 20"/>
                  <p:cNvSpPr>
                    <a:spLocks noChangeAspect="1" noChangeShapeType="1"/>
                  </p:cNvSpPr>
                  <p:nvPr/>
                </p:nvSpPr>
                <p:spPr bwMode="auto">
                  <a:xfrm>
                    <a:off x="2877" y="2811"/>
                    <a:ext cx="0" cy="501"/>
                  </a:xfrm>
                  <a:prstGeom prst="line">
                    <a:avLst/>
                  </a:prstGeom>
                  <a:noFill/>
                  <a:ln w="12700" cap="rnd">
                    <a:solidFill>
                      <a:srgbClr val="FF6600"/>
                    </a:solidFill>
                    <a:round/>
                    <a:headEnd/>
                    <a:tailEnd/>
                  </a:ln>
                </p:spPr>
                <p:txBody>
                  <a:bodyPr/>
                  <a:lstStyle/>
                  <a:p>
                    <a:endParaRPr lang="en-US"/>
                  </a:p>
                </p:txBody>
              </p:sp>
              <p:sp>
                <p:nvSpPr>
                  <p:cNvPr id="97" name="Line 21"/>
                  <p:cNvSpPr>
                    <a:spLocks noChangeAspect="1" noChangeShapeType="1"/>
                  </p:cNvSpPr>
                  <p:nvPr/>
                </p:nvSpPr>
                <p:spPr bwMode="auto">
                  <a:xfrm>
                    <a:off x="2851" y="2648"/>
                    <a:ext cx="77" cy="0"/>
                  </a:xfrm>
                  <a:prstGeom prst="line">
                    <a:avLst/>
                  </a:prstGeom>
                  <a:noFill/>
                  <a:ln w="12700" cap="rnd">
                    <a:solidFill>
                      <a:srgbClr val="FF6600"/>
                    </a:solidFill>
                    <a:round/>
                    <a:headEnd/>
                    <a:tailEnd/>
                  </a:ln>
                </p:spPr>
                <p:txBody>
                  <a:bodyPr/>
                  <a:lstStyle/>
                  <a:p>
                    <a:endParaRPr lang="en-US"/>
                  </a:p>
                </p:txBody>
              </p:sp>
              <p:sp>
                <p:nvSpPr>
                  <p:cNvPr id="98" name="Line 22"/>
                  <p:cNvSpPr>
                    <a:spLocks noChangeAspect="1" noChangeShapeType="1"/>
                  </p:cNvSpPr>
                  <p:nvPr/>
                </p:nvSpPr>
                <p:spPr bwMode="auto">
                  <a:xfrm>
                    <a:off x="2870" y="2667"/>
                    <a:ext cx="58" cy="0"/>
                  </a:xfrm>
                  <a:prstGeom prst="line">
                    <a:avLst/>
                  </a:prstGeom>
                  <a:noFill/>
                  <a:ln w="12700" cap="rnd">
                    <a:solidFill>
                      <a:srgbClr val="FF6600"/>
                    </a:solidFill>
                    <a:round/>
                    <a:headEnd/>
                    <a:tailEnd/>
                  </a:ln>
                </p:spPr>
                <p:txBody>
                  <a:bodyPr/>
                  <a:lstStyle/>
                  <a:p>
                    <a:endParaRPr lang="en-US"/>
                  </a:p>
                </p:txBody>
              </p:sp>
              <p:sp>
                <p:nvSpPr>
                  <p:cNvPr id="99" name="Line 23"/>
                  <p:cNvSpPr>
                    <a:spLocks noChangeAspect="1" noChangeShapeType="1"/>
                  </p:cNvSpPr>
                  <p:nvPr/>
                </p:nvSpPr>
                <p:spPr bwMode="auto">
                  <a:xfrm>
                    <a:off x="2870" y="2686"/>
                    <a:ext cx="58" cy="0"/>
                  </a:xfrm>
                  <a:prstGeom prst="line">
                    <a:avLst/>
                  </a:prstGeom>
                  <a:noFill/>
                  <a:ln w="12700" cap="rnd">
                    <a:solidFill>
                      <a:srgbClr val="FF6600"/>
                    </a:solidFill>
                    <a:round/>
                    <a:headEnd/>
                    <a:tailEnd/>
                  </a:ln>
                </p:spPr>
                <p:txBody>
                  <a:bodyPr/>
                  <a:lstStyle/>
                  <a:p>
                    <a:endParaRPr lang="en-US"/>
                  </a:p>
                </p:txBody>
              </p:sp>
              <p:sp>
                <p:nvSpPr>
                  <p:cNvPr id="100" name="Line 24"/>
                  <p:cNvSpPr>
                    <a:spLocks noChangeAspect="1" noChangeShapeType="1"/>
                  </p:cNvSpPr>
                  <p:nvPr/>
                </p:nvSpPr>
                <p:spPr bwMode="auto">
                  <a:xfrm>
                    <a:off x="2870" y="2705"/>
                    <a:ext cx="58" cy="0"/>
                  </a:xfrm>
                  <a:prstGeom prst="line">
                    <a:avLst/>
                  </a:prstGeom>
                  <a:noFill/>
                  <a:ln w="12700" cap="rnd">
                    <a:solidFill>
                      <a:srgbClr val="FF6600"/>
                    </a:solidFill>
                    <a:round/>
                    <a:headEnd/>
                    <a:tailEnd/>
                  </a:ln>
                </p:spPr>
                <p:txBody>
                  <a:bodyPr/>
                  <a:lstStyle/>
                  <a:p>
                    <a:endParaRPr lang="en-US"/>
                  </a:p>
                </p:txBody>
              </p:sp>
              <p:sp>
                <p:nvSpPr>
                  <p:cNvPr id="101" name="Line 25"/>
                  <p:cNvSpPr>
                    <a:spLocks noChangeAspect="1" noChangeShapeType="1"/>
                  </p:cNvSpPr>
                  <p:nvPr/>
                </p:nvSpPr>
                <p:spPr bwMode="auto">
                  <a:xfrm>
                    <a:off x="2870" y="2725"/>
                    <a:ext cx="58" cy="0"/>
                  </a:xfrm>
                  <a:prstGeom prst="line">
                    <a:avLst/>
                  </a:prstGeom>
                  <a:noFill/>
                  <a:ln w="12700" cap="rnd">
                    <a:solidFill>
                      <a:srgbClr val="FF6600"/>
                    </a:solidFill>
                    <a:round/>
                    <a:headEnd/>
                    <a:tailEnd/>
                  </a:ln>
                </p:spPr>
                <p:txBody>
                  <a:bodyPr/>
                  <a:lstStyle/>
                  <a:p>
                    <a:endParaRPr lang="en-US"/>
                  </a:p>
                </p:txBody>
              </p:sp>
              <p:sp>
                <p:nvSpPr>
                  <p:cNvPr id="102" name="Line 26"/>
                  <p:cNvSpPr>
                    <a:spLocks noChangeAspect="1" noChangeShapeType="1"/>
                  </p:cNvSpPr>
                  <p:nvPr/>
                </p:nvSpPr>
                <p:spPr bwMode="auto">
                  <a:xfrm>
                    <a:off x="2850" y="2553"/>
                    <a:ext cx="76" cy="0"/>
                  </a:xfrm>
                  <a:prstGeom prst="line">
                    <a:avLst/>
                  </a:prstGeom>
                  <a:noFill/>
                  <a:ln w="12700" cap="rnd">
                    <a:solidFill>
                      <a:srgbClr val="FF6600"/>
                    </a:solidFill>
                    <a:round/>
                    <a:headEnd/>
                    <a:tailEnd/>
                  </a:ln>
                </p:spPr>
                <p:txBody>
                  <a:bodyPr/>
                  <a:lstStyle/>
                  <a:p>
                    <a:endParaRPr lang="en-US"/>
                  </a:p>
                </p:txBody>
              </p:sp>
              <p:sp>
                <p:nvSpPr>
                  <p:cNvPr id="103" name="Line 27"/>
                  <p:cNvSpPr>
                    <a:spLocks noChangeAspect="1" noChangeShapeType="1"/>
                  </p:cNvSpPr>
                  <p:nvPr/>
                </p:nvSpPr>
                <p:spPr bwMode="auto">
                  <a:xfrm>
                    <a:off x="2869" y="2572"/>
                    <a:ext cx="57" cy="0"/>
                  </a:xfrm>
                  <a:prstGeom prst="line">
                    <a:avLst/>
                  </a:prstGeom>
                  <a:noFill/>
                  <a:ln w="12700" cap="rnd">
                    <a:solidFill>
                      <a:srgbClr val="FF6600"/>
                    </a:solidFill>
                    <a:round/>
                    <a:headEnd/>
                    <a:tailEnd/>
                  </a:ln>
                </p:spPr>
                <p:txBody>
                  <a:bodyPr/>
                  <a:lstStyle/>
                  <a:p>
                    <a:endParaRPr lang="en-US"/>
                  </a:p>
                </p:txBody>
              </p:sp>
              <p:sp>
                <p:nvSpPr>
                  <p:cNvPr id="104" name="Line 28"/>
                  <p:cNvSpPr>
                    <a:spLocks noChangeAspect="1" noChangeShapeType="1"/>
                  </p:cNvSpPr>
                  <p:nvPr/>
                </p:nvSpPr>
                <p:spPr bwMode="auto">
                  <a:xfrm>
                    <a:off x="2869" y="2591"/>
                    <a:ext cx="57" cy="0"/>
                  </a:xfrm>
                  <a:prstGeom prst="line">
                    <a:avLst/>
                  </a:prstGeom>
                  <a:noFill/>
                  <a:ln w="12700" cap="rnd">
                    <a:solidFill>
                      <a:srgbClr val="FF6600"/>
                    </a:solidFill>
                    <a:round/>
                    <a:headEnd/>
                    <a:tailEnd/>
                  </a:ln>
                </p:spPr>
                <p:txBody>
                  <a:bodyPr/>
                  <a:lstStyle/>
                  <a:p>
                    <a:endParaRPr lang="en-US"/>
                  </a:p>
                </p:txBody>
              </p:sp>
              <p:sp>
                <p:nvSpPr>
                  <p:cNvPr id="105" name="Line 29"/>
                  <p:cNvSpPr>
                    <a:spLocks noChangeAspect="1" noChangeShapeType="1"/>
                  </p:cNvSpPr>
                  <p:nvPr/>
                </p:nvSpPr>
                <p:spPr bwMode="auto">
                  <a:xfrm>
                    <a:off x="2869" y="2611"/>
                    <a:ext cx="57" cy="0"/>
                  </a:xfrm>
                  <a:prstGeom prst="line">
                    <a:avLst/>
                  </a:prstGeom>
                  <a:noFill/>
                  <a:ln w="12700" cap="rnd">
                    <a:solidFill>
                      <a:srgbClr val="FF6600"/>
                    </a:solidFill>
                    <a:round/>
                    <a:headEnd/>
                    <a:tailEnd/>
                  </a:ln>
                </p:spPr>
                <p:txBody>
                  <a:bodyPr/>
                  <a:lstStyle/>
                  <a:p>
                    <a:endParaRPr lang="en-US"/>
                  </a:p>
                </p:txBody>
              </p:sp>
              <p:sp>
                <p:nvSpPr>
                  <p:cNvPr id="106" name="Line 30"/>
                  <p:cNvSpPr>
                    <a:spLocks noChangeAspect="1" noChangeShapeType="1"/>
                  </p:cNvSpPr>
                  <p:nvPr/>
                </p:nvSpPr>
                <p:spPr bwMode="auto">
                  <a:xfrm>
                    <a:off x="2869" y="2630"/>
                    <a:ext cx="57" cy="0"/>
                  </a:xfrm>
                  <a:prstGeom prst="line">
                    <a:avLst/>
                  </a:prstGeom>
                  <a:noFill/>
                  <a:ln w="12700" cap="rnd">
                    <a:solidFill>
                      <a:srgbClr val="FF6600"/>
                    </a:solidFill>
                    <a:round/>
                    <a:headEnd/>
                    <a:tailEnd/>
                  </a:ln>
                </p:spPr>
                <p:txBody>
                  <a:bodyPr/>
                  <a:lstStyle/>
                  <a:p>
                    <a:endParaRPr lang="en-US"/>
                  </a:p>
                </p:txBody>
              </p:sp>
              <p:sp>
                <p:nvSpPr>
                  <p:cNvPr id="107" name="Line 31"/>
                  <p:cNvSpPr>
                    <a:spLocks noChangeAspect="1" noChangeShapeType="1"/>
                  </p:cNvSpPr>
                  <p:nvPr/>
                </p:nvSpPr>
                <p:spPr bwMode="auto">
                  <a:xfrm>
                    <a:off x="2846" y="2458"/>
                    <a:ext cx="79" cy="0"/>
                  </a:xfrm>
                  <a:prstGeom prst="line">
                    <a:avLst/>
                  </a:prstGeom>
                  <a:noFill/>
                  <a:ln w="12700" cap="rnd">
                    <a:solidFill>
                      <a:srgbClr val="FF6600"/>
                    </a:solidFill>
                    <a:round/>
                    <a:headEnd/>
                    <a:tailEnd/>
                  </a:ln>
                </p:spPr>
                <p:txBody>
                  <a:bodyPr/>
                  <a:lstStyle/>
                  <a:p>
                    <a:endParaRPr lang="en-US"/>
                  </a:p>
                </p:txBody>
              </p:sp>
              <p:sp>
                <p:nvSpPr>
                  <p:cNvPr id="108" name="Line 32"/>
                  <p:cNvSpPr>
                    <a:spLocks noChangeAspect="1" noChangeShapeType="1"/>
                  </p:cNvSpPr>
                  <p:nvPr/>
                </p:nvSpPr>
                <p:spPr bwMode="auto">
                  <a:xfrm>
                    <a:off x="2867" y="2477"/>
                    <a:ext cx="58" cy="0"/>
                  </a:xfrm>
                  <a:prstGeom prst="line">
                    <a:avLst/>
                  </a:prstGeom>
                  <a:noFill/>
                  <a:ln w="12700" cap="rnd">
                    <a:solidFill>
                      <a:srgbClr val="FF6600"/>
                    </a:solidFill>
                    <a:round/>
                    <a:headEnd/>
                    <a:tailEnd/>
                  </a:ln>
                </p:spPr>
                <p:txBody>
                  <a:bodyPr/>
                  <a:lstStyle/>
                  <a:p>
                    <a:endParaRPr lang="en-US"/>
                  </a:p>
                </p:txBody>
              </p:sp>
              <p:sp>
                <p:nvSpPr>
                  <p:cNvPr id="109" name="Line 33"/>
                  <p:cNvSpPr>
                    <a:spLocks noChangeAspect="1" noChangeShapeType="1"/>
                  </p:cNvSpPr>
                  <p:nvPr/>
                </p:nvSpPr>
                <p:spPr bwMode="auto">
                  <a:xfrm>
                    <a:off x="2867" y="2497"/>
                    <a:ext cx="58" cy="0"/>
                  </a:xfrm>
                  <a:prstGeom prst="line">
                    <a:avLst/>
                  </a:prstGeom>
                  <a:noFill/>
                  <a:ln w="12700" cap="rnd">
                    <a:solidFill>
                      <a:srgbClr val="FF6600"/>
                    </a:solidFill>
                    <a:round/>
                    <a:headEnd/>
                    <a:tailEnd/>
                  </a:ln>
                </p:spPr>
                <p:txBody>
                  <a:bodyPr/>
                  <a:lstStyle/>
                  <a:p>
                    <a:endParaRPr lang="en-US"/>
                  </a:p>
                </p:txBody>
              </p:sp>
              <p:sp>
                <p:nvSpPr>
                  <p:cNvPr id="110" name="Line 34"/>
                  <p:cNvSpPr>
                    <a:spLocks noChangeAspect="1" noChangeShapeType="1"/>
                  </p:cNvSpPr>
                  <p:nvPr/>
                </p:nvSpPr>
                <p:spPr bwMode="auto">
                  <a:xfrm>
                    <a:off x="2867" y="2516"/>
                    <a:ext cx="58" cy="0"/>
                  </a:xfrm>
                  <a:prstGeom prst="line">
                    <a:avLst/>
                  </a:prstGeom>
                  <a:noFill/>
                  <a:ln w="12700" cap="rnd">
                    <a:solidFill>
                      <a:srgbClr val="FF6600"/>
                    </a:solidFill>
                    <a:round/>
                    <a:headEnd/>
                    <a:tailEnd/>
                  </a:ln>
                </p:spPr>
                <p:txBody>
                  <a:bodyPr/>
                  <a:lstStyle/>
                  <a:p>
                    <a:endParaRPr lang="en-US"/>
                  </a:p>
                </p:txBody>
              </p:sp>
              <p:sp>
                <p:nvSpPr>
                  <p:cNvPr id="111" name="Line 35"/>
                  <p:cNvSpPr>
                    <a:spLocks noChangeAspect="1" noChangeShapeType="1"/>
                  </p:cNvSpPr>
                  <p:nvPr/>
                </p:nvSpPr>
                <p:spPr bwMode="auto">
                  <a:xfrm>
                    <a:off x="2867" y="2535"/>
                    <a:ext cx="58" cy="0"/>
                  </a:xfrm>
                  <a:prstGeom prst="line">
                    <a:avLst/>
                  </a:prstGeom>
                  <a:noFill/>
                  <a:ln w="12700" cap="rnd">
                    <a:solidFill>
                      <a:srgbClr val="FF6600"/>
                    </a:solidFill>
                    <a:round/>
                    <a:headEnd/>
                    <a:tailEnd/>
                  </a:ln>
                </p:spPr>
                <p:txBody>
                  <a:bodyPr/>
                  <a:lstStyle/>
                  <a:p>
                    <a:endParaRPr lang="en-US"/>
                  </a:p>
                </p:txBody>
              </p:sp>
              <p:sp>
                <p:nvSpPr>
                  <p:cNvPr id="112" name="Line 36"/>
                  <p:cNvSpPr>
                    <a:spLocks noChangeAspect="1" noChangeShapeType="1"/>
                  </p:cNvSpPr>
                  <p:nvPr/>
                </p:nvSpPr>
                <p:spPr bwMode="auto">
                  <a:xfrm>
                    <a:off x="2846" y="2360"/>
                    <a:ext cx="79" cy="0"/>
                  </a:xfrm>
                  <a:prstGeom prst="line">
                    <a:avLst/>
                  </a:prstGeom>
                  <a:noFill/>
                  <a:ln w="12700" cap="rnd">
                    <a:solidFill>
                      <a:srgbClr val="FF6600"/>
                    </a:solidFill>
                    <a:round/>
                    <a:headEnd/>
                    <a:tailEnd/>
                  </a:ln>
                </p:spPr>
                <p:txBody>
                  <a:bodyPr/>
                  <a:lstStyle/>
                  <a:p>
                    <a:endParaRPr lang="en-US"/>
                  </a:p>
                </p:txBody>
              </p:sp>
              <p:sp>
                <p:nvSpPr>
                  <p:cNvPr id="113" name="Line 37"/>
                  <p:cNvSpPr>
                    <a:spLocks noChangeAspect="1" noChangeShapeType="1"/>
                  </p:cNvSpPr>
                  <p:nvPr/>
                </p:nvSpPr>
                <p:spPr bwMode="auto">
                  <a:xfrm>
                    <a:off x="2867" y="2381"/>
                    <a:ext cx="58" cy="0"/>
                  </a:xfrm>
                  <a:prstGeom prst="line">
                    <a:avLst/>
                  </a:prstGeom>
                  <a:noFill/>
                  <a:ln w="12700" cap="rnd">
                    <a:solidFill>
                      <a:srgbClr val="FF6600"/>
                    </a:solidFill>
                    <a:round/>
                    <a:headEnd/>
                    <a:tailEnd/>
                  </a:ln>
                </p:spPr>
                <p:txBody>
                  <a:bodyPr/>
                  <a:lstStyle/>
                  <a:p>
                    <a:endParaRPr lang="en-US"/>
                  </a:p>
                </p:txBody>
              </p:sp>
              <p:sp>
                <p:nvSpPr>
                  <p:cNvPr id="114" name="Line 38"/>
                  <p:cNvSpPr>
                    <a:spLocks noChangeAspect="1" noChangeShapeType="1"/>
                  </p:cNvSpPr>
                  <p:nvPr/>
                </p:nvSpPr>
                <p:spPr bwMode="auto">
                  <a:xfrm>
                    <a:off x="2867" y="2400"/>
                    <a:ext cx="58" cy="0"/>
                  </a:xfrm>
                  <a:prstGeom prst="line">
                    <a:avLst/>
                  </a:prstGeom>
                  <a:noFill/>
                  <a:ln w="12700" cap="rnd">
                    <a:solidFill>
                      <a:srgbClr val="FF6600"/>
                    </a:solidFill>
                    <a:round/>
                    <a:headEnd/>
                    <a:tailEnd/>
                  </a:ln>
                </p:spPr>
                <p:txBody>
                  <a:bodyPr/>
                  <a:lstStyle/>
                  <a:p>
                    <a:endParaRPr lang="en-US"/>
                  </a:p>
                </p:txBody>
              </p:sp>
              <p:sp>
                <p:nvSpPr>
                  <p:cNvPr id="115" name="Line 39"/>
                  <p:cNvSpPr>
                    <a:spLocks noChangeAspect="1" noChangeShapeType="1"/>
                  </p:cNvSpPr>
                  <p:nvPr/>
                </p:nvSpPr>
                <p:spPr bwMode="auto">
                  <a:xfrm>
                    <a:off x="2867" y="2420"/>
                    <a:ext cx="58" cy="0"/>
                  </a:xfrm>
                  <a:prstGeom prst="line">
                    <a:avLst/>
                  </a:prstGeom>
                  <a:noFill/>
                  <a:ln w="12700" cap="rnd">
                    <a:solidFill>
                      <a:srgbClr val="FF6600"/>
                    </a:solidFill>
                    <a:round/>
                    <a:headEnd/>
                    <a:tailEnd/>
                  </a:ln>
                </p:spPr>
                <p:txBody>
                  <a:bodyPr/>
                  <a:lstStyle/>
                  <a:p>
                    <a:endParaRPr lang="en-US"/>
                  </a:p>
                </p:txBody>
              </p:sp>
              <p:sp>
                <p:nvSpPr>
                  <p:cNvPr id="116" name="Line 40"/>
                  <p:cNvSpPr>
                    <a:spLocks noChangeAspect="1" noChangeShapeType="1"/>
                  </p:cNvSpPr>
                  <p:nvPr/>
                </p:nvSpPr>
                <p:spPr bwMode="auto">
                  <a:xfrm>
                    <a:off x="2867" y="2439"/>
                    <a:ext cx="58" cy="0"/>
                  </a:xfrm>
                  <a:prstGeom prst="line">
                    <a:avLst/>
                  </a:prstGeom>
                  <a:noFill/>
                  <a:ln w="12700" cap="rnd">
                    <a:solidFill>
                      <a:srgbClr val="FF6600"/>
                    </a:solidFill>
                    <a:round/>
                    <a:headEnd/>
                    <a:tailEnd/>
                  </a:ln>
                </p:spPr>
                <p:txBody>
                  <a:bodyPr/>
                  <a:lstStyle/>
                  <a:p>
                    <a:endParaRPr lang="en-US"/>
                  </a:p>
                </p:txBody>
              </p:sp>
              <p:sp>
                <p:nvSpPr>
                  <p:cNvPr id="117" name="Line 41"/>
                  <p:cNvSpPr>
                    <a:spLocks noChangeAspect="1" noChangeShapeType="1"/>
                  </p:cNvSpPr>
                  <p:nvPr/>
                </p:nvSpPr>
                <p:spPr bwMode="auto">
                  <a:xfrm>
                    <a:off x="2846" y="2266"/>
                    <a:ext cx="77" cy="0"/>
                  </a:xfrm>
                  <a:prstGeom prst="line">
                    <a:avLst/>
                  </a:prstGeom>
                  <a:noFill/>
                  <a:ln w="12700" cap="rnd">
                    <a:solidFill>
                      <a:srgbClr val="FF6600"/>
                    </a:solidFill>
                    <a:round/>
                    <a:headEnd/>
                    <a:tailEnd/>
                  </a:ln>
                </p:spPr>
                <p:txBody>
                  <a:bodyPr/>
                  <a:lstStyle/>
                  <a:p>
                    <a:endParaRPr lang="en-US"/>
                  </a:p>
                </p:txBody>
              </p:sp>
              <p:sp>
                <p:nvSpPr>
                  <p:cNvPr id="118" name="Line 42"/>
                  <p:cNvSpPr>
                    <a:spLocks noChangeAspect="1" noChangeShapeType="1"/>
                  </p:cNvSpPr>
                  <p:nvPr/>
                </p:nvSpPr>
                <p:spPr bwMode="auto">
                  <a:xfrm>
                    <a:off x="2866" y="2286"/>
                    <a:ext cx="57" cy="0"/>
                  </a:xfrm>
                  <a:prstGeom prst="line">
                    <a:avLst/>
                  </a:prstGeom>
                  <a:noFill/>
                  <a:ln w="12700" cap="rnd">
                    <a:solidFill>
                      <a:srgbClr val="FF6600"/>
                    </a:solidFill>
                    <a:round/>
                    <a:headEnd/>
                    <a:tailEnd/>
                  </a:ln>
                </p:spPr>
                <p:txBody>
                  <a:bodyPr/>
                  <a:lstStyle/>
                  <a:p>
                    <a:endParaRPr lang="en-US"/>
                  </a:p>
                </p:txBody>
              </p:sp>
              <p:sp>
                <p:nvSpPr>
                  <p:cNvPr id="119" name="Line 43"/>
                  <p:cNvSpPr>
                    <a:spLocks noChangeAspect="1" noChangeShapeType="1"/>
                  </p:cNvSpPr>
                  <p:nvPr/>
                </p:nvSpPr>
                <p:spPr bwMode="auto">
                  <a:xfrm>
                    <a:off x="2866" y="2306"/>
                    <a:ext cx="57" cy="0"/>
                  </a:xfrm>
                  <a:prstGeom prst="line">
                    <a:avLst/>
                  </a:prstGeom>
                  <a:noFill/>
                  <a:ln w="12700" cap="rnd">
                    <a:solidFill>
                      <a:srgbClr val="FF6600"/>
                    </a:solidFill>
                    <a:round/>
                    <a:headEnd/>
                    <a:tailEnd/>
                  </a:ln>
                </p:spPr>
                <p:txBody>
                  <a:bodyPr/>
                  <a:lstStyle/>
                  <a:p>
                    <a:endParaRPr lang="en-US"/>
                  </a:p>
                </p:txBody>
              </p:sp>
              <p:sp>
                <p:nvSpPr>
                  <p:cNvPr id="120" name="Line 44"/>
                  <p:cNvSpPr>
                    <a:spLocks noChangeAspect="1" noChangeShapeType="1"/>
                  </p:cNvSpPr>
                  <p:nvPr/>
                </p:nvSpPr>
                <p:spPr bwMode="auto">
                  <a:xfrm>
                    <a:off x="2866" y="2323"/>
                    <a:ext cx="57" cy="0"/>
                  </a:xfrm>
                  <a:prstGeom prst="line">
                    <a:avLst/>
                  </a:prstGeom>
                  <a:noFill/>
                  <a:ln w="12700" cap="rnd">
                    <a:solidFill>
                      <a:srgbClr val="FF6600"/>
                    </a:solidFill>
                    <a:round/>
                    <a:headEnd/>
                    <a:tailEnd/>
                  </a:ln>
                </p:spPr>
                <p:txBody>
                  <a:bodyPr/>
                  <a:lstStyle/>
                  <a:p>
                    <a:endParaRPr lang="en-US"/>
                  </a:p>
                </p:txBody>
              </p:sp>
              <p:sp>
                <p:nvSpPr>
                  <p:cNvPr id="121" name="Line 45"/>
                  <p:cNvSpPr>
                    <a:spLocks noChangeAspect="1" noChangeShapeType="1"/>
                  </p:cNvSpPr>
                  <p:nvPr/>
                </p:nvSpPr>
                <p:spPr bwMode="auto">
                  <a:xfrm>
                    <a:off x="2866" y="2344"/>
                    <a:ext cx="57" cy="0"/>
                  </a:xfrm>
                  <a:prstGeom prst="line">
                    <a:avLst/>
                  </a:prstGeom>
                  <a:noFill/>
                  <a:ln w="12700" cap="rnd">
                    <a:solidFill>
                      <a:srgbClr val="FF6600"/>
                    </a:solidFill>
                    <a:round/>
                    <a:headEnd/>
                    <a:tailEnd/>
                  </a:ln>
                </p:spPr>
                <p:txBody>
                  <a:bodyPr/>
                  <a:lstStyle/>
                  <a:p>
                    <a:endParaRPr lang="en-US"/>
                  </a:p>
                </p:txBody>
              </p:sp>
              <p:sp>
                <p:nvSpPr>
                  <p:cNvPr id="122" name="Line 46"/>
                  <p:cNvSpPr>
                    <a:spLocks noChangeAspect="1" noChangeShapeType="1"/>
                  </p:cNvSpPr>
                  <p:nvPr/>
                </p:nvSpPr>
                <p:spPr bwMode="auto">
                  <a:xfrm>
                    <a:off x="2846" y="2173"/>
                    <a:ext cx="79" cy="0"/>
                  </a:xfrm>
                  <a:prstGeom prst="line">
                    <a:avLst/>
                  </a:prstGeom>
                  <a:noFill/>
                  <a:ln w="12700" cap="rnd">
                    <a:solidFill>
                      <a:srgbClr val="FF6600"/>
                    </a:solidFill>
                    <a:round/>
                    <a:headEnd/>
                    <a:tailEnd/>
                  </a:ln>
                </p:spPr>
                <p:txBody>
                  <a:bodyPr/>
                  <a:lstStyle/>
                  <a:p>
                    <a:endParaRPr lang="en-US"/>
                  </a:p>
                </p:txBody>
              </p:sp>
              <p:sp>
                <p:nvSpPr>
                  <p:cNvPr id="123" name="Line 47"/>
                  <p:cNvSpPr>
                    <a:spLocks noChangeAspect="1" noChangeShapeType="1"/>
                  </p:cNvSpPr>
                  <p:nvPr/>
                </p:nvSpPr>
                <p:spPr bwMode="auto">
                  <a:xfrm>
                    <a:off x="2867" y="2192"/>
                    <a:ext cx="58" cy="0"/>
                  </a:xfrm>
                  <a:prstGeom prst="line">
                    <a:avLst/>
                  </a:prstGeom>
                  <a:noFill/>
                  <a:ln w="12700" cap="rnd">
                    <a:solidFill>
                      <a:srgbClr val="FF6600"/>
                    </a:solidFill>
                    <a:round/>
                    <a:headEnd/>
                    <a:tailEnd/>
                  </a:ln>
                </p:spPr>
                <p:txBody>
                  <a:bodyPr/>
                  <a:lstStyle/>
                  <a:p>
                    <a:endParaRPr lang="en-US"/>
                  </a:p>
                </p:txBody>
              </p:sp>
              <p:sp>
                <p:nvSpPr>
                  <p:cNvPr id="124" name="Line 48"/>
                  <p:cNvSpPr>
                    <a:spLocks noChangeAspect="1" noChangeShapeType="1"/>
                  </p:cNvSpPr>
                  <p:nvPr/>
                </p:nvSpPr>
                <p:spPr bwMode="auto">
                  <a:xfrm>
                    <a:off x="2867" y="2213"/>
                    <a:ext cx="58" cy="0"/>
                  </a:xfrm>
                  <a:prstGeom prst="line">
                    <a:avLst/>
                  </a:prstGeom>
                  <a:noFill/>
                  <a:ln w="12700" cap="rnd">
                    <a:solidFill>
                      <a:srgbClr val="FF6600"/>
                    </a:solidFill>
                    <a:round/>
                    <a:headEnd/>
                    <a:tailEnd/>
                  </a:ln>
                </p:spPr>
                <p:txBody>
                  <a:bodyPr/>
                  <a:lstStyle/>
                  <a:p>
                    <a:endParaRPr lang="en-US"/>
                  </a:p>
                </p:txBody>
              </p:sp>
              <p:sp>
                <p:nvSpPr>
                  <p:cNvPr id="125" name="Line 49"/>
                  <p:cNvSpPr>
                    <a:spLocks noChangeAspect="1" noChangeShapeType="1"/>
                  </p:cNvSpPr>
                  <p:nvPr/>
                </p:nvSpPr>
                <p:spPr bwMode="auto">
                  <a:xfrm>
                    <a:off x="2867" y="2230"/>
                    <a:ext cx="58" cy="0"/>
                  </a:xfrm>
                  <a:prstGeom prst="line">
                    <a:avLst/>
                  </a:prstGeom>
                  <a:noFill/>
                  <a:ln w="12700" cap="rnd">
                    <a:solidFill>
                      <a:srgbClr val="FF6600"/>
                    </a:solidFill>
                    <a:round/>
                    <a:headEnd/>
                    <a:tailEnd/>
                  </a:ln>
                </p:spPr>
                <p:txBody>
                  <a:bodyPr/>
                  <a:lstStyle/>
                  <a:p>
                    <a:endParaRPr lang="en-US"/>
                  </a:p>
                </p:txBody>
              </p:sp>
              <p:sp>
                <p:nvSpPr>
                  <p:cNvPr id="126" name="Line 50"/>
                  <p:cNvSpPr>
                    <a:spLocks noChangeAspect="1" noChangeShapeType="1"/>
                  </p:cNvSpPr>
                  <p:nvPr/>
                </p:nvSpPr>
                <p:spPr bwMode="auto">
                  <a:xfrm>
                    <a:off x="2867" y="2251"/>
                    <a:ext cx="58" cy="0"/>
                  </a:xfrm>
                  <a:prstGeom prst="line">
                    <a:avLst/>
                  </a:prstGeom>
                  <a:noFill/>
                  <a:ln w="12700" cap="rnd">
                    <a:solidFill>
                      <a:srgbClr val="FF6600"/>
                    </a:solidFill>
                    <a:round/>
                    <a:headEnd/>
                    <a:tailEnd/>
                  </a:ln>
                </p:spPr>
                <p:txBody>
                  <a:bodyPr/>
                  <a:lstStyle/>
                  <a:p>
                    <a:endParaRPr lang="en-US"/>
                  </a:p>
                </p:txBody>
              </p:sp>
              <p:sp>
                <p:nvSpPr>
                  <p:cNvPr id="127" name="Line 51"/>
                  <p:cNvSpPr>
                    <a:spLocks noChangeAspect="1" noChangeShapeType="1"/>
                  </p:cNvSpPr>
                  <p:nvPr/>
                </p:nvSpPr>
                <p:spPr bwMode="auto">
                  <a:xfrm>
                    <a:off x="2845" y="2078"/>
                    <a:ext cx="78" cy="0"/>
                  </a:xfrm>
                  <a:prstGeom prst="line">
                    <a:avLst/>
                  </a:prstGeom>
                  <a:noFill/>
                  <a:ln w="12700" cap="rnd">
                    <a:solidFill>
                      <a:srgbClr val="FF6600"/>
                    </a:solidFill>
                    <a:round/>
                    <a:headEnd/>
                    <a:tailEnd/>
                  </a:ln>
                </p:spPr>
                <p:txBody>
                  <a:bodyPr/>
                  <a:lstStyle/>
                  <a:p>
                    <a:endParaRPr lang="en-US"/>
                  </a:p>
                </p:txBody>
              </p:sp>
              <p:sp>
                <p:nvSpPr>
                  <p:cNvPr id="128" name="Line 52"/>
                  <p:cNvSpPr>
                    <a:spLocks noChangeAspect="1" noChangeShapeType="1"/>
                  </p:cNvSpPr>
                  <p:nvPr/>
                </p:nvSpPr>
                <p:spPr bwMode="auto">
                  <a:xfrm>
                    <a:off x="2866" y="2097"/>
                    <a:ext cx="57" cy="0"/>
                  </a:xfrm>
                  <a:prstGeom prst="line">
                    <a:avLst/>
                  </a:prstGeom>
                  <a:noFill/>
                  <a:ln w="12700" cap="rnd">
                    <a:solidFill>
                      <a:srgbClr val="FF6600"/>
                    </a:solidFill>
                    <a:round/>
                    <a:headEnd/>
                    <a:tailEnd/>
                  </a:ln>
                </p:spPr>
                <p:txBody>
                  <a:bodyPr/>
                  <a:lstStyle/>
                  <a:p>
                    <a:endParaRPr lang="en-US"/>
                  </a:p>
                </p:txBody>
              </p:sp>
              <p:sp>
                <p:nvSpPr>
                  <p:cNvPr id="129" name="Line 53"/>
                  <p:cNvSpPr>
                    <a:spLocks noChangeAspect="1" noChangeShapeType="1"/>
                  </p:cNvSpPr>
                  <p:nvPr/>
                </p:nvSpPr>
                <p:spPr bwMode="auto">
                  <a:xfrm>
                    <a:off x="2866" y="2116"/>
                    <a:ext cx="57" cy="0"/>
                  </a:xfrm>
                  <a:prstGeom prst="line">
                    <a:avLst/>
                  </a:prstGeom>
                  <a:noFill/>
                  <a:ln w="12700" cap="rnd">
                    <a:solidFill>
                      <a:srgbClr val="FF6600"/>
                    </a:solidFill>
                    <a:round/>
                    <a:headEnd/>
                    <a:tailEnd/>
                  </a:ln>
                </p:spPr>
                <p:txBody>
                  <a:bodyPr/>
                  <a:lstStyle/>
                  <a:p>
                    <a:endParaRPr lang="en-US"/>
                  </a:p>
                </p:txBody>
              </p:sp>
              <p:sp>
                <p:nvSpPr>
                  <p:cNvPr id="130" name="Line 54"/>
                  <p:cNvSpPr>
                    <a:spLocks noChangeAspect="1" noChangeShapeType="1"/>
                  </p:cNvSpPr>
                  <p:nvPr/>
                </p:nvSpPr>
                <p:spPr bwMode="auto">
                  <a:xfrm>
                    <a:off x="2866" y="2136"/>
                    <a:ext cx="57" cy="0"/>
                  </a:xfrm>
                  <a:prstGeom prst="line">
                    <a:avLst/>
                  </a:prstGeom>
                  <a:noFill/>
                  <a:ln w="12700" cap="rnd">
                    <a:solidFill>
                      <a:srgbClr val="FF6600"/>
                    </a:solidFill>
                    <a:round/>
                    <a:headEnd/>
                    <a:tailEnd/>
                  </a:ln>
                </p:spPr>
                <p:txBody>
                  <a:bodyPr/>
                  <a:lstStyle/>
                  <a:p>
                    <a:endParaRPr lang="en-US"/>
                  </a:p>
                </p:txBody>
              </p:sp>
              <p:sp>
                <p:nvSpPr>
                  <p:cNvPr id="131" name="Line 55"/>
                  <p:cNvSpPr>
                    <a:spLocks noChangeAspect="1" noChangeShapeType="1"/>
                  </p:cNvSpPr>
                  <p:nvPr/>
                </p:nvSpPr>
                <p:spPr bwMode="auto">
                  <a:xfrm>
                    <a:off x="2866" y="2155"/>
                    <a:ext cx="57" cy="0"/>
                  </a:xfrm>
                  <a:prstGeom prst="line">
                    <a:avLst/>
                  </a:prstGeom>
                  <a:noFill/>
                  <a:ln w="12700" cap="rnd">
                    <a:solidFill>
                      <a:srgbClr val="FF6600"/>
                    </a:solidFill>
                    <a:round/>
                    <a:headEnd/>
                    <a:tailEnd/>
                  </a:ln>
                </p:spPr>
                <p:txBody>
                  <a:bodyPr/>
                  <a:lstStyle/>
                  <a:p>
                    <a:endParaRPr lang="en-US"/>
                  </a:p>
                </p:txBody>
              </p:sp>
              <p:sp>
                <p:nvSpPr>
                  <p:cNvPr id="132" name="Line 56"/>
                  <p:cNvSpPr>
                    <a:spLocks noChangeAspect="1" noChangeShapeType="1"/>
                  </p:cNvSpPr>
                  <p:nvPr/>
                </p:nvSpPr>
                <p:spPr bwMode="auto">
                  <a:xfrm>
                    <a:off x="2845" y="1983"/>
                    <a:ext cx="77" cy="0"/>
                  </a:xfrm>
                  <a:prstGeom prst="line">
                    <a:avLst/>
                  </a:prstGeom>
                  <a:noFill/>
                  <a:ln w="12700" cap="rnd">
                    <a:solidFill>
                      <a:srgbClr val="FF6600"/>
                    </a:solidFill>
                    <a:round/>
                    <a:headEnd/>
                    <a:tailEnd/>
                  </a:ln>
                </p:spPr>
                <p:txBody>
                  <a:bodyPr/>
                  <a:lstStyle/>
                  <a:p>
                    <a:endParaRPr lang="en-US"/>
                  </a:p>
                </p:txBody>
              </p:sp>
              <p:sp>
                <p:nvSpPr>
                  <p:cNvPr id="133" name="Line 57"/>
                  <p:cNvSpPr>
                    <a:spLocks noChangeAspect="1" noChangeShapeType="1"/>
                  </p:cNvSpPr>
                  <p:nvPr/>
                </p:nvSpPr>
                <p:spPr bwMode="auto">
                  <a:xfrm>
                    <a:off x="2864" y="2002"/>
                    <a:ext cx="58" cy="0"/>
                  </a:xfrm>
                  <a:prstGeom prst="line">
                    <a:avLst/>
                  </a:prstGeom>
                  <a:noFill/>
                  <a:ln w="12700" cap="rnd">
                    <a:solidFill>
                      <a:srgbClr val="FF6600"/>
                    </a:solidFill>
                    <a:round/>
                    <a:headEnd/>
                    <a:tailEnd/>
                  </a:ln>
                </p:spPr>
                <p:txBody>
                  <a:bodyPr/>
                  <a:lstStyle/>
                  <a:p>
                    <a:endParaRPr lang="en-US"/>
                  </a:p>
                </p:txBody>
              </p:sp>
              <p:sp>
                <p:nvSpPr>
                  <p:cNvPr id="134" name="Line 58"/>
                  <p:cNvSpPr>
                    <a:spLocks noChangeAspect="1" noChangeShapeType="1"/>
                  </p:cNvSpPr>
                  <p:nvPr/>
                </p:nvSpPr>
                <p:spPr bwMode="auto">
                  <a:xfrm>
                    <a:off x="2864" y="2022"/>
                    <a:ext cx="58" cy="0"/>
                  </a:xfrm>
                  <a:prstGeom prst="line">
                    <a:avLst/>
                  </a:prstGeom>
                  <a:noFill/>
                  <a:ln w="12700" cap="rnd">
                    <a:solidFill>
                      <a:srgbClr val="FF6600"/>
                    </a:solidFill>
                    <a:round/>
                    <a:headEnd/>
                    <a:tailEnd/>
                  </a:ln>
                </p:spPr>
                <p:txBody>
                  <a:bodyPr/>
                  <a:lstStyle/>
                  <a:p>
                    <a:endParaRPr lang="en-US"/>
                  </a:p>
                </p:txBody>
              </p:sp>
              <p:sp>
                <p:nvSpPr>
                  <p:cNvPr id="135" name="Line 59"/>
                  <p:cNvSpPr>
                    <a:spLocks noChangeAspect="1" noChangeShapeType="1"/>
                  </p:cNvSpPr>
                  <p:nvPr/>
                </p:nvSpPr>
                <p:spPr bwMode="auto">
                  <a:xfrm>
                    <a:off x="2864" y="2041"/>
                    <a:ext cx="58" cy="0"/>
                  </a:xfrm>
                  <a:prstGeom prst="line">
                    <a:avLst/>
                  </a:prstGeom>
                  <a:noFill/>
                  <a:ln w="12700" cap="rnd">
                    <a:solidFill>
                      <a:srgbClr val="FF6600"/>
                    </a:solidFill>
                    <a:round/>
                    <a:headEnd/>
                    <a:tailEnd/>
                  </a:ln>
                </p:spPr>
                <p:txBody>
                  <a:bodyPr/>
                  <a:lstStyle/>
                  <a:p>
                    <a:endParaRPr lang="en-US"/>
                  </a:p>
                </p:txBody>
              </p:sp>
              <p:sp>
                <p:nvSpPr>
                  <p:cNvPr id="136" name="Line 60"/>
                  <p:cNvSpPr>
                    <a:spLocks noChangeAspect="1" noChangeShapeType="1"/>
                  </p:cNvSpPr>
                  <p:nvPr/>
                </p:nvSpPr>
                <p:spPr bwMode="auto">
                  <a:xfrm>
                    <a:off x="2864" y="2060"/>
                    <a:ext cx="58" cy="0"/>
                  </a:xfrm>
                  <a:prstGeom prst="line">
                    <a:avLst/>
                  </a:prstGeom>
                  <a:noFill/>
                  <a:ln w="12700" cap="rnd">
                    <a:solidFill>
                      <a:srgbClr val="FF6600"/>
                    </a:solidFill>
                    <a:round/>
                    <a:headEnd/>
                    <a:tailEnd/>
                  </a:ln>
                </p:spPr>
                <p:txBody>
                  <a:bodyPr/>
                  <a:lstStyle/>
                  <a:p>
                    <a:endParaRPr lang="en-US"/>
                  </a:p>
                </p:txBody>
              </p:sp>
              <p:sp>
                <p:nvSpPr>
                  <p:cNvPr id="137" name="Line 61"/>
                  <p:cNvSpPr>
                    <a:spLocks noChangeAspect="1" noChangeShapeType="1"/>
                  </p:cNvSpPr>
                  <p:nvPr/>
                </p:nvSpPr>
                <p:spPr bwMode="auto">
                  <a:xfrm>
                    <a:off x="2845" y="1887"/>
                    <a:ext cx="77" cy="0"/>
                  </a:xfrm>
                  <a:prstGeom prst="line">
                    <a:avLst/>
                  </a:prstGeom>
                  <a:noFill/>
                  <a:ln w="12700" cap="rnd">
                    <a:solidFill>
                      <a:srgbClr val="FF6600"/>
                    </a:solidFill>
                    <a:round/>
                    <a:headEnd/>
                    <a:tailEnd/>
                  </a:ln>
                </p:spPr>
                <p:txBody>
                  <a:bodyPr/>
                  <a:lstStyle/>
                  <a:p>
                    <a:endParaRPr lang="en-US"/>
                  </a:p>
                </p:txBody>
              </p:sp>
              <p:sp>
                <p:nvSpPr>
                  <p:cNvPr id="138" name="Line 62"/>
                  <p:cNvSpPr>
                    <a:spLocks noChangeAspect="1" noChangeShapeType="1"/>
                  </p:cNvSpPr>
                  <p:nvPr/>
                </p:nvSpPr>
                <p:spPr bwMode="auto">
                  <a:xfrm>
                    <a:off x="2864" y="1906"/>
                    <a:ext cx="58" cy="0"/>
                  </a:xfrm>
                  <a:prstGeom prst="line">
                    <a:avLst/>
                  </a:prstGeom>
                  <a:noFill/>
                  <a:ln w="12700" cap="rnd">
                    <a:solidFill>
                      <a:srgbClr val="FF6600"/>
                    </a:solidFill>
                    <a:round/>
                    <a:headEnd/>
                    <a:tailEnd/>
                  </a:ln>
                </p:spPr>
                <p:txBody>
                  <a:bodyPr/>
                  <a:lstStyle/>
                  <a:p>
                    <a:endParaRPr lang="en-US"/>
                  </a:p>
                </p:txBody>
              </p:sp>
              <p:sp>
                <p:nvSpPr>
                  <p:cNvPr id="139" name="Line 63"/>
                  <p:cNvSpPr>
                    <a:spLocks noChangeAspect="1" noChangeShapeType="1"/>
                  </p:cNvSpPr>
                  <p:nvPr/>
                </p:nvSpPr>
                <p:spPr bwMode="auto">
                  <a:xfrm>
                    <a:off x="2864" y="1925"/>
                    <a:ext cx="58" cy="0"/>
                  </a:xfrm>
                  <a:prstGeom prst="line">
                    <a:avLst/>
                  </a:prstGeom>
                  <a:noFill/>
                  <a:ln w="12700" cap="rnd">
                    <a:solidFill>
                      <a:srgbClr val="FF6600"/>
                    </a:solidFill>
                    <a:round/>
                    <a:headEnd/>
                    <a:tailEnd/>
                  </a:ln>
                </p:spPr>
                <p:txBody>
                  <a:bodyPr/>
                  <a:lstStyle/>
                  <a:p>
                    <a:endParaRPr lang="en-US"/>
                  </a:p>
                </p:txBody>
              </p:sp>
              <p:sp>
                <p:nvSpPr>
                  <p:cNvPr id="140" name="Line 64"/>
                  <p:cNvSpPr>
                    <a:spLocks noChangeAspect="1" noChangeShapeType="1"/>
                  </p:cNvSpPr>
                  <p:nvPr/>
                </p:nvSpPr>
                <p:spPr bwMode="auto">
                  <a:xfrm>
                    <a:off x="2864" y="1945"/>
                    <a:ext cx="58" cy="0"/>
                  </a:xfrm>
                  <a:prstGeom prst="line">
                    <a:avLst/>
                  </a:prstGeom>
                  <a:noFill/>
                  <a:ln w="12700" cap="rnd">
                    <a:solidFill>
                      <a:srgbClr val="FF6600"/>
                    </a:solidFill>
                    <a:round/>
                    <a:headEnd/>
                    <a:tailEnd/>
                  </a:ln>
                </p:spPr>
                <p:txBody>
                  <a:bodyPr/>
                  <a:lstStyle/>
                  <a:p>
                    <a:endParaRPr lang="en-US"/>
                  </a:p>
                </p:txBody>
              </p:sp>
              <p:sp>
                <p:nvSpPr>
                  <p:cNvPr id="141" name="Line 65"/>
                  <p:cNvSpPr>
                    <a:spLocks noChangeAspect="1" noChangeShapeType="1"/>
                  </p:cNvSpPr>
                  <p:nvPr/>
                </p:nvSpPr>
                <p:spPr bwMode="auto">
                  <a:xfrm>
                    <a:off x="2864" y="1964"/>
                    <a:ext cx="58" cy="0"/>
                  </a:xfrm>
                  <a:prstGeom prst="line">
                    <a:avLst/>
                  </a:prstGeom>
                  <a:noFill/>
                  <a:ln w="12700" cap="rnd">
                    <a:solidFill>
                      <a:srgbClr val="FF6600"/>
                    </a:solidFill>
                    <a:round/>
                    <a:headEnd/>
                    <a:tailEnd/>
                  </a:ln>
                </p:spPr>
                <p:txBody>
                  <a:bodyPr/>
                  <a:lstStyle/>
                  <a:p>
                    <a:endParaRPr lang="en-US"/>
                  </a:p>
                </p:txBody>
              </p:sp>
              <p:sp>
                <p:nvSpPr>
                  <p:cNvPr id="142" name="Line 66"/>
                  <p:cNvSpPr>
                    <a:spLocks noChangeAspect="1" noChangeShapeType="1"/>
                  </p:cNvSpPr>
                  <p:nvPr/>
                </p:nvSpPr>
                <p:spPr bwMode="auto">
                  <a:xfrm>
                    <a:off x="2843" y="1792"/>
                    <a:ext cx="77" cy="0"/>
                  </a:xfrm>
                  <a:prstGeom prst="line">
                    <a:avLst/>
                  </a:prstGeom>
                  <a:noFill/>
                  <a:ln w="12700" cap="rnd">
                    <a:solidFill>
                      <a:srgbClr val="FF6600"/>
                    </a:solidFill>
                    <a:round/>
                    <a:headEnd/>
                    <a:tailEnd/>
                  </a:ln>
                </p:spPr>
                <p:txBody>
                  <a:bodyPr/>
                  <a:lstStyle/>
                  <a:p>
                    <a:endParaRPr lang="en-US"/>
                  </a:p>
                </p:txBody>
              </p:sp>
              <p:sp>
                <p:nvSpPr>
                  <p:cNvPr id="143" name="Line 67"/>
                  <p:cNvSpPr>
                    <a:spLocks noChangeAspect="1" noChangeShapeType="1"/>
                  </p:cNvSpPr>
                  <p:nvPr/>
                </p:nvSpPr>
                <p:spPr bwMode="auto">
                  <a:xfrm>
                    <a:off x="2862" y="1811"/>
                    <a:ext cx="58" cy="0"/>
                  </a:xfrm>
                  <a:prstGeom prst="line">
                    <a:avLst/>
                  </a:prstGeom>
                  <a:noFill/>
                  <a:ln w="12700" cap="rnd">
                    <a:solidFill>
                      <a:srgbClr val="FF6600"/>
                    </a:solidFill>
                    <a:round/>
                    <a:headEnd/>
                    <a:tailEnd/>
                  </a:ln>
                </p:spPr>
                <p:txBody>
                  <a:bodyPr/>
                  <a:lstStyle/>
                  <a:p>
                    <a:endParaRPr lang="en-US"/>
                  </a:p>
                </p:txBody>
              </p:sp>
              <p:sp>
                <p:nvSpPr>
                  <p:cNvPr id="144" name="Line 68"/>
                  <p:cNvSpPr>
                    <a:spLocks noChangeAspect="1" noChangeShapeType="1"/>
                  </p:cNvSpPr>
                  <p:nvPr/>
                </p:nvSpPr>
                <p:spPr bwMode="auto">
                  <a:xfrm>
                    <a:off x="2862" y="1831"/>
                    <a:ext cx="58" cy="0"/>
                  </a:xfrm>
                  <a:prstGeom prst="line">
                    <a:avLst/>
                  </a:prstGeom>
                  <a:noFill/>
                  <a:ln w="12700" cap="rnd">
                    <a:solidFill>
                      <a:srgbClr val="FF6600"/>
                    </a:solidFill>
                    <a:round/>
                    <a:headEnd/>
                    <a:tailEnd/>
                  </a:ln>
                </p:spPr>
                <p:txBody>
                  <a:bodyPr/>
                  <a:lstStyle/>
                  <a:p>
                    <a:endParaRPr lang="en-US"/>
                  </a:p>
                </p:txBody>
              </p:sp>
              <p:sp>
                <p:nvSpPr>
                  <p:cNvPr id="145" name="Line 69"/>
                  <p:cNvSpPr>
                    <a:spLocks noChangeAspect="1" noChangeShapeType="1"/>
                  </p:cNvSpPr>
                  <p:nvPr/>
                </p:nvSpPr>
                <p:spPr bwMode="auto">
                  <a:xfrm>
                    <a:off x="2862" y="1850"/>
                    <a:ext cx="58" cy="0"/>
                  </a:xfrm>
                  <a:prstGeom prst="line">
                    <a:avLst/>
                  </a:prstGeom>
                  <a:noFill/>
                  <a:ln w="12700" cap="rnd">
                    <a:solidFill>
                      <a:srgbClr val="FF6600"/>
                    </a:solidFill>
                    <a:round/>
                    <a:headEnd/>
                    <a:tailEnd/>
                  </a:ln>
                </p:spPr>
                <p:txBody>
                  <a:bodyPr/>
                  <a:lstStyle/>
                  <a:p>
                    <a:endParaRPr lang="en-US"/>
                  </a:p>
                </p:txBody>
              </p:sp>
              <p:sp>
                <p:nvSpPr>
                  <p:cNvPr id="146" name="Line 70"/>
                  <p:cNvSpPr>
                    <a:spLocks noChangeAspect="1" noChangeShapeType="1"/>
                  </p:cNvSpPr>
                  <p:nvPr/>
                </p:nvSpPr>
                <p:spPr bwMode="auto">
                  <a:xfrm>
                    <a:off x="2862" y="1869"/>
                    <a:ext cx="58" cy="0"/>
                  </a:xfrm>
                  <a:prstGeom prst="line">
                    <a:avLst/>
                  </a:prstGeom>
                  <a:noFill/>
                  <a:ln w="12700" cap="rnd">
                    <a:solidFill>
                      <a:srgbClr val="FF6600"/>
                    </a:solidFill>
                    <a:round/>
                    <a:headEnd/>
                    <a:tailEnd/>
                  </a:ln>
                </p:spPr>
                <p:txBody>
                  <a:bodyPr/>
                  <a:lstStyle/>
                  <a:p>
                    <a:endParaRPr lang="en-US"/>
                  </a:p>
                </p:txBody>
              </p:sp>
              <p:sp>
                <p:nvSpPr>
                  <p:cNvPr id="147" name="Freeform 71"/>
                  <p:cNvSpPr>
                    <a:spLocks noChangeAspect="1"/>
                  </p:cNvSpPr>
                  <p:nvPr/>
                </p:nvSpPr>
                <p:spPr bwMode="auto">
                  <a:xfrm>
                    <a:off x="2774" y="1001"/>
                    <a:ext cx="205" cy="1449"/>
                  </a:xfrm>
                  <a:custGeom>
                    <a:avLst/>
                    <a:gdLst>
                      <a:gd name="T0" fmla="*/ 5492013 w 128"/>
                      <a:gd name="T1" fmla="*/ 1304655 h 903"/>
                      <a:gd name="T2" fmla="*/ 2746010 w 128"/>
                      <a:gd name="T3" fmla="*/ 0 h 903"/>
                      <a:gd name="T4" fmla="*/ 0 w 128"/>
                      <a:gd name="T5" fmla="*/ 1304655 h 903"/>
                      <a:gd name="T6" fmla="*/ 2231124 w 128"/>
                      <a:gd name="T7" fmla="*/ 2565855 h 903"/>
                      <a:gd name="T8" fmla="*/ 2231124 w 128"/>
                      <a:gd name="T9" fmla="*/ 39270438 h 903"/>
                      <a:gd name="T10" fmla="*/ 2746010 w 128"/>
                      <a:gd name="T11" fmla="*/ 39270438 h 903"/>
                      <a:gd name="T12" fmla="*/ 3303776 w 128"/>
                      <a:gd name="T13" fmla="*/ 39270438 h 903"/>
                      <a:gd name="T14" fmla="*/ 3303776 w 128"/>
                      <a:gd name="T15" fmla="*/ 2565855 h 903"/>
                      <a:gd name="T16" fmla="*/ 5492013 w 128"/>
                      <a:gd name="T17" fmla="*/ 1304655 h 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903"/>
                      <a:gd name="T29" fmla="*/ 128 w 128"/>
                      <a:gd name="T30" fmla="*/ 903 h 9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903">
                        <a:moveTo>
                          <a:pt x="128" y="30"/>
                        </a:moveTo>
                        <a:cubicBezTo>
                          <a:pt x="128" y="13"/>
                          <a:pt x="100" y="0"/>
                          <a:pt x="64" y="0"/>
                        </a:cubicBezTo>
                        <a:cubicBezTo>
                          <a:pt x="29" y="0"/>
                          <a:pt x="0" y="13"/>
                          <a:pt x="0" y="30"/>
                        </a:cubicBezTo>
                        <a:cubicBezTo>
                          <a:pt x="0" y="45"/>
                          <a:pt x="22" y="57"/>
                          <a:pt x="52" y="59"/>
                        </a:cubicBezTo>
                        <a:cubicBezTo>
                          <a:pt x="52" y="903"/>
                          <a:pt x="52" y="903"/>
                          <a:pt x="52" y="903"/>
                        </a:cubicBezTo>
                        <a:cubicBezTo>
                          <a:pt x="52" y="903"/>
                          <a:pt x="57" y="903"/>
                          <a:pt x="64" y="903"/>
                        </a:cubicBezTo>
                        <a:cubicBezTo>
                          <a:pt x="71" y="903"/>
                          <a:pt x="77" y="903"/>
                          <a:pt x="77" y="903"/>
                        </a:cubicBezTo>
                        <a:cubicBezTo>
                          <a:pt x="77" y="59"/>
                          <a:pt x="77" y="59"/>
                          <a:pt x="77" y="59"/>
                        </a:cubicBezTo>
                        <a:cubicBezTo>
                          <a:pt x="106" y="57"/>
                          <a:pt x="128" y="45"/>
                          <a:pt x="128" y="30"/>
                        </a:cubicBezTo>
                      </a:path>
                    </a:pathLst>
                  </a:custGeom>
                  <a:solidFill>
                    <a:srgbClr val="FFF5EE"/>
                  </a:solidFill>
                  <a:ln w="12700" cap="rnd">
                    <a:solidFill>
                      <a:srgbClr val="FF6600"/>
                    </a:solidFill>
                    <a:miter lim="800000"/>
                    <a:headEnd/>
                    <a:tailEnd/>
                  </a:ln>
                </p:spPr>
                <p:txBody>
                  <a:bodyPr/>
                  <a:lstStyle/>
                  <a:p>
                    <a:endParaRPr lang="en-US"/>
                  </a:p>
                </p:txBody>
              </p:sp>
              <p:sp>
                <p:nvSpPr>
                  <p:cNvPr id="148" name="Oval 73"/>
                  <p:cNvSpPr>
                    <a:spLocks noChangeAspect="1" noChangeArrowheads="1"/>
                  </p:cNvSpPr>
                  <p:nvPr/>
                </p:nvSpPr>
                <p:spPr bwMode="auto">
                  <a:xfrm>
                    <a:off x="2830" y="1516"/>
                    <a:ext cx="90" cy="40"/>
                  </a:xfrm>
                  <a:prstGeom prst="ellipse">
                    <a:avLst/>
                  </a:prstGeom>
                  <a:noFill/>
                  <a:ln w="12700" cap="rnd">
                    <a:solidFill>
                      <a:srgbClr val="FF6600"/>
                    </a:solidFill>
                    <a:round/>
                    <a:headEnd/>
                    <a:tailEnd/>
                  </a:ln>
                </p:spPr>
                <p:txBody>
                  <a:bodyPr/>
                  <a:lstStyle/>
                  <a:p>
                    <a:pPr eaLnBrk="1" hangingPunct="1"/>
                    <a:endParaRPr lang="en-US" sz="1800"/>
                  </a:p>
                </p:txBody>
              </p:sp>
            </p:grpSp>
          </p:grpSp>
        </p:grpSp>
        <p:cxnSp>
          <p:nvCxnSpPr>
            <p:cNvPr id="177" name="Straight Arrow Connector 176"/>
            <p:cNvCxnSpPr/>
            <p:nvPr/>
          </p:nvCxnSpPr>
          <p:spPr>
            <a:xfrm rot="16200000" flipV="1">
              <a:off x="8728098" y="1681653"/>
              <a:ext cx="200025" cy="38100"/>
            </a:xfrm>
            <a:prstGeom prst="straightConnector1">
              <a:avLst/>
            </a:prstGeom>
            <a:ln w="38100">
              <a:solidFill>
                <a:srgbClr val="FFFF00"/>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17" name="Group 221"/>
            <p:cNvGrpSpPr/>
            <p:nvPr/>
          </p:nvGrpSpPr>
          <p:grpSpPr>
            <a:xfrm>
              <a:off x="6628414" y="2320833"/>
              <a:ext cx="1257560" cy="1755247"/>
              <a:chOff x="7056044" y="2448329"/>
              <a:chExt cx="1076326" cy="1680842"/>
            </a:xfrm>
          </p:grpSpPr>
          <p:pic>
            <p:nvPicPr>
              <p:cNvPr id="165" name="Picture 156" descr="11C-auxin root composite 4-1-11"/>
              <p:cNvPicPr>
                <a:picLocks noChangeAspect="1" noChangeArrowheads="1"/>
              </p:cNvPicPr>
              <p:nvPr/>
            </p:nvPicPr>
            <p:blipFill>
              <a:blip r:embed="rId11" cstate="print"/>
              <a:srcRect/>
              <a:stretch>
                <a:fillRect/>
              </a:stretch>
            </p:blipFill>
            <p:spPr bwMode="auto">
              <a:xfrm>
                <a:off x="7065569" y="2498449"/>
                <a:ext cx="1066800" cy="1630722"/>
              </a:xfrm>
              <a:prstGeom prst="rect">
                <a:avLst/>
              </a:prstGeom>
              <a:noFill/>
              <a:ln w="9525">
                <a:noFill/>
                <a:miter lim="800000"/>
                <a:headEnd/>
                <a:tailEnd/>
              </a:ln>
            </p:spPr>
          </p:pic>
          <p:sp>
            <p:nvSpPr>
              <p:cNvPr id="197" name="Rectangle 196"/>
              <p:cNvSpPr/>
              <p:nvPr/>
            </p:nvSpPr>
            <p:spPr>
              <a:xfrm>
                <a:off x="7065570" y="2495488"/>
                <a:ext cx="1066800" cy="118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7056044" y="2448345"/>
                <a:ext cx="529312" cy="230832"/>
              </a:xfrm>
              <a:prstGeom prst="rect">
                <a:avLst/>
              </a:prstGeom>
              <a:noFill/>
            </p:spPr>
            <p:txBody>
              <a:bodyPr wrap="none" rtlCol="0">
                <a:spAutoFit/>
              </a:bodyPr>
              <a:lstStyle/>
              <a:p>
                <a:r>
                  <a:rPr lang="en-US" sz="900" baseline="30000" dirty="0" smtClean="0">
                    <a:solidFill>
                      <a:schemeClr val="bg1"/>
                    </a:solidFill>
                    <a:latin typeface="Calibri" pitchFamily="34" charset="0"/>
                    <a:cs typeface="Calibri" pitchFamily="34" charset="0"/>
                  </a:rPr>
                  <a:t>11</a:t>
                </a:r>
                <a:r>
                  <a:rPr lang="en-US" sz="900" dirty="0" smtClean="0">
                    <a:solidFill>
                      <a:schemeClr val="bg1"/>
                    </a:solidFill>
                    <a:latin typeface="Calibri" pitchFamily="34" charset="0"/>
                    <a:cs typeface="Calibri" pitchFamily="34" charset="0"/>
                  </a:rPr>
                  <a:t>C-IAA</a:t>
                </a:r>
                <a:endParaRPr lang="en-US" sz="900" dirty="0">
                  <a:solidFill>
                    <a:schemeClr val="bg1"/>
                  </a:solidFill>
                  <a:latin typeface="Calibri" pitchFamily="34" charset="0"/>
                  <a:cs typeface="Calibri" pitchFamily="34" charset="0"/>
                </a:endParaRPr>
              </a:p>
            </p:txBody>
          </p:sp>
          <p:sp>
            <p:nvSpPr>
              <p:cNvPr id="198" name="TextBox 197"/>
              <p:cNvSpPr txBox="1"/>
              <p:nvPr/>
            </p:nvSpPr>
            <p:spPr>
              <a:xfrm>
                <a:off x="7632351" y="2448329"/>
                <a:ext cx="473206" cy="230832"/>
              </a:xfrm>
              <a:prstGeom prst="rect">
                <a:avLst/>
              </a:prstGeom>
              <a:noFill/>
            </p:spPr>
            <p:txBody>
              <a:bodyPr wrap="none" rtlCol="0">
                <a:spAutoFit/>
              </a:bodyPr>
              <a:lstStyle/>
              <a:p>
                <a:r>
                  <a:rPr lang="en-US" sz="900" dirty="0" smtClean="0">
                    <a:solidFill>
                      <a:schemeClr val="bg1"/>
                    </a:solidFill>
                    <a:latin typeface="Calibri" pitchFamily="34" charset="0"/>
                    <a:cs typeface="Calibri" pitchFamily="34" charset="0"/>
                  </a:rPr>
                  <a:t>Photo</a:t>
                </a:r>
                <a:endParaRPr lang="en-US" sz="900" dirty="0">
                  <a:solidFill>
                    <a:schemeClr val="bg1"/>
                  </a:solidFill>
                  <a:latin typeface="Calibri" pitchFamily="34" charset="0"/>
                  <a:cs typeface="Calibri" pitchFamily="34" charset="0"/>
                </a:endParaRPr>
              </a:p>
            </p:txBody>
          </p:sp>
        </p:grpSp>
        <p:cxnSp>
          <p:nvCxnSpPr>
            <p:cNvPr id="200" name="Straight Connector 199"/>
            <p:cNvCxnSpPr/>
            <p:nvPr/>
          </p:nvCxnSpPr>
          <p:spPr>
            <a:xfrm>
              <a:off x="5071766" y="2307158"/>
              <a:ext cx="3758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8" name="Picture 2"/>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5068423" y="4145949"/>
              <a:ext cx="1688341" cy="1939333"/>
            </a:xfrm>
            <a:prstGeom prst="rect">
              <a:avLst/>
            </a:prstGeom>
            <a:noFill/>
            <a:ln w="9525">
              <a:noFill/>
              <a:miter lim="800000"/>
              <a:headEnd/>
              <a:tailEnd/>
            </a:ln>
          </p:spPr>
        </p:pic>
        <p:sp>
          <p:nvSpPr>
            <p:cNvPr id="159" name="Rounded Rectangle 158"/>
            <p:cNvSpPr/>
            <p:nvPr/>
          </p:nvSpPr>
          <p:spPr bwMode="auto">
            <a:xfrm>
              <a:off x="5707861" y="5103384"/>
              <a:ext cx="638067" cy="346927"/>
            </a:xfrm>
            <a:prstGeom prst="round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
          <p:nvSpPr>
            <p:cNvPr id="160" name="TextBox 159"/>
            <p:cNvSpPr txBox="1"/>
            <p:nvPr/>
          </p:nvSpPr>
          <p:spPr>
            <a:xfrm>
              <a:off x="6228326" y="4738682"/>
              <a:ext cx="463588" cy="369332"/>
            </a:xfrm>
            <a:prstGeom prst="rect">
              <a:avLst/>
            </a:prstGeom>
            <a:noFill/>
          </p:spPr>
          <p:txBody>
            <a:bodyPr wrap="none" rtlCol="0">
              <a:spAutoFit/>
            </a:bodyPr>
            <a:lstStyle/>
            <a:p>
              <a:r>
                <a:rPr lang="en-US" baseline="30000" dirty="0" smtClean="0">
                  <a:solidFill>
                    <a:srgbClr val="FF0000"/>
                  </a:solidFill>
                  <a:latin typeface="Calibri" pitchFamily="34" charset="0"/>
                </a:rPr>
                <a:t>11</a:t>
              </a:r>
              <a:r>
                <a:rPr lang="en-US" dirty="0" smtClean="0">
                  <a:solidFill>
                    <a:srgbClr val="FF0000"/>
                  </a:solidFill>
                  <a:latin typeface="Calibri" pitchFamily="34" charset="0"/>
                </a:rPr>
                <a:t>C</a:t>
              </a:r>
              <a:endParaRPr lang="en-US" dirty="0">
                <a:solidFill>
                  <a:srgbClr val="FF0000"/>
                </a:solidFill>
                <a:latin typeface="Calibri" pitchFamily="34" charset="0"/>
              </a:endParaRPr>
            </a:p>
          </p:txBody>
        </p:sp>
        <p:cxnSp>
          <p:nvCxnSpPr>
            <p:cNvPr id="161" name="Straight Connector 160"/>
            <p:cNvCxnSpPr/>
            <p:nvPr/>
          </p:nvCxnSpPr>
          <p:spPr bwMode="auto">
            <a:xfrm flipV="1">
              <a:off x="6076596" y="4944530"/>
              <a:ext cx="222603" cy="178391"/>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62" name="Straight Arrow Connector 161"/>
            <p:cNvCxnSpPr/>
            <p:nvPr/>
          </p:nvCxnSpPr>
          <p:spPr bwMode="auto">
            <a:xfrm rot="10800000">
              <a:off x="6025146" y="5951020"/>
              <a:ext cx="236572" cy="1116"/>
            </a:xfrm>
            <a:prstGeom prst="straightConnector1">
              <a:avLst/>
            </a:prstGeom>
            <a:solidFill>
              <a:schemeClr val="accent1"/>
            </a:solidFill>
            <a:ln w="12700" cap="flat" cmpd="sng" algn="ctr">
              <a:solidFill>
                <a:schemeClr val="tx1"/>
              </a:solidFill>
              <a:prstDash val="solid"/>
              <a:round/>
              <a:headEnd type="none" w="med" len="med"/>
              <a:tailEnd type="triangle" w="sm" len="sm"/>
            </a:ln>
            <a:effectLst/>
          </p:spPr>
        </p:cxnSp>
        <p:sp>
          <p:nvSpPr>
            <p:cNvPr id="163" name="TextBox 162"/>
            <p:cNvSpPr txBox="1"/>
            <p:nvPr/>
          </p:nvSpPr>
          <p:spPr>
            <a:xfrm>
              <a:off x="5948265" y="5117525"/>
              <a:ext cx="116135" cy="130245"/>
            </a:xfrm>
            <a:prstGeom prst="rect">
              <a:avLst/>
            </a:prstGeom>
            <a:noFill/>
          </p:spPr>
          <p:txBody>
            <a:bodyPr wrap="none" rtlCol="0">
              <a:spAutoFit/>
            </a:bodyPr>
            <a:lstStyle/>
            <a:p>
              <a:r>
                <a:rPr lang="en-US" sz="1400" dirty="0" smtClean="0">
                  <a:solidFill>
                    <a:srgbClr val="FF0000"/>
                  </a:solidFill>
                </a:rPr>
                <a:t>*</a:t>
              </a:r>
              <a:endParaRPr lang="en-US" sz="1400" dirty="0">
                <a:solidFill>
                  <a:srgbClr val="FF0000"/>
                </a:solidFill>
              </a:endParaRPr>
            </a:p>
          </p:txBody>
        </p:sp>
        <p:pic>
          <p:nvPicPr>
            <p:cNvPr id="1026" name="Picture 2"/>
            <p:cNvPicPr>
              <a:picLocks noChangeAspect="1" noChangeArrowheads="1"/>
            </p:cNvPicPr>
            <p:nvPr/>
          </p:nvPicPr>
          <p:blipFill>
            <a:blip r:embed="rId13" cstate="print"/>
            <a:srcRect/>
            <a:stretch>
              <a:fillRect/>
            </a:stretch>
          </p:blipFill>
          <p:spPr bwMode="auto">
            <a:xfrm>
              <a:off x="6820479" y="4056063"/>
              <a:ext cx="2491874" cy="1789974"/>
            </a:xfrm>
            <a:prstGeom prst="rect">
              <a:avLst/>
            </a:prstGeom>
            <a:noFill/>
            <a:ln w="9525">
              <a:noFill/>
              <a:miter lim="800000"/>
              <a:headEnd/>
              <a:tailEnd/>
            </a:ln>
            <a:effectLst/>
          </p:spPr>
        </p:pic>
        <p:cxnSp>
          <p:nvCxnSpPr>
            <p:cNvPr id="201" name="Straight Connector 200"/>
            <p:cNvCxnSpPr/>
            <p:nvPr/>
          </p:nvCxnSpPr>
          <p:spPr>
            <a:xfrm>
              <a:off x="5096194" y="4109888"/>
              <a:ext cx="3758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Freeform 201"/>
            <p:cNvSpPr/>
            <p:nvPr/>
          </p:nvSpPr>
          <p:spPr>
            <a:xfrm>
              <a:off x="6084590" y="5213350"/>
              <a:ext cx="936922" cy="372932"/>
            </a:xfrm>
            <a:custGeom>
              <a:avLst/>
              <a:gdLst>
                <a:gd name="connsiteX0" fmla="*/ 0 w 1155560"/>
                <a:gd name="connsiteY0" fmla="*/ 673240 h 673240"/>
                <a:gd name="connsiteX1" fmla="*/ 713433 w 1155560"/>
                <a:gd name="connsiteY1" fmla="*/ 622998 h 673240"/>
                <a:gd name="connsiteX2" fmla="*/ 1024932 w 1155560"/>
                <a:gd name="connsiteY2" fmla="*/ 40194 h 673240"/>
                <a:gd name="connsiteX3" fmla="*/ 1145512 w 1155560"/>
                <a:gd name="connsiteY3" fmla="*/ 10049 h 673240"/>
                <a:gd name="connsiteX4" fmla="*/ 1155560 w 1155560"/>
                <a:gd name="connsiteY4" fmla="*/ 0 h 673240"/>
                <a:gd name="connsiteX0" fmla="*/ 0 w 1145512"/>
                <a:gd name="connsiteY0" fmla="*/ 663191 h 663191"/>
                <a:gd name="connsiteX1" fmla="*/ 713433 w 1145512"/>
                <a:gd name="connsiteY1" fmla="*/ 612949 h 663191"/>
                <a:gd name="connsiteX2" fmla="*/ 1024932 w 1145512"/>
                <a:gd name="connsiteY2" fmla="*/ 30145 h 663191"/>
                <a:gd name="connsiteX3" fmla="*/ 1145512 w 1145512"/>
                <a:gd name="connsiteY3" fmla="*/ 0 h 663191"/>
                <a:gd name="connsiteX0" fmla="*/ 0 w 1145512"/>
                <a:gd name="connsiteY0" fmla="*/ 735204 h 735204"/>
                <a:gd name="connsiteX1" fmla="*/ 713433 w 1145512"/>
                <a:gd name="connsiteY1" fmla="*/ 684962 h 735204"/>
                <a:gd name="connsiteX2" fmla="*/ 1024932 w 1145512"/>
                <a:gd name="connsiteY2" fmla="*/ 102158 h 735204"/>
                <a:gd name="connsiteX3" fmla="*/ 1145512 w 1145512"/>
                <a:gd name="connsiteY3" fmla="*/ 72013 h 735204"/>
                <a:gd name="connsiteX0" fmla="*/ 0 w 1145512"/>
                <a:gd name="connsiteY0" fmla="*/ 735204 h 790470"/>
                <a:gd name="connsiteX1" fmla="*/ 713433 w 1145512"/>
                <a:gd name="connsiteY1" fmla="*/ 684962 h 790470"/>
                <a:gd name="connsiteX2" fmla="*/ 1024932 w 1145512"/>
                <a:gd name="connsiteY2" fmla="*/ 102158 h 790470"/>
                <a:gd name="connsiteX3" fmla="*/ 1145512 w 1145512"/>
                <a:gd name="connsiteY3" fmla="*/ 72013 h 790470"/>
                <a:gd name="connsiteX0" fmla="*/ 0 w 1145512"/>
                <a:gd name="connsiteY0" fmla="*/ 663766 h 719032"/>
                <a:gd name="connsiteX1" fmla="*/ 713433 w 1145512"/>
                <a:gd name="connsiteY1" fmla="*/ 613524 h 719032"/>
                <a:gd name="connsiteX2" fmla="*/ 1024932 w 1145512"/>
                <a:gd name="connsiteY2" fmla="*/ 30720 h 719032"/>
                <a:gd name="connsiteX3" fmla="*/ 1145512 w 1145512"/>
                <a:gd name="connsiteY3" fmla="*/ 575 h 719032"/>
                <a:gd name="connsiteX0" fmla="*/ 0 w 1145512"/>
                <a:gd name="connsiteY0" fmla="*/ 663766 h 688076"/>
                <a:gd name="connsiteX1" fmla="*/ 713433 w 1145512"/>
                <a:gd name="connsiteY1" fmla="*/ 613524 h 688076"/>
                <a:gd name="connsiteX2" fmla="*/ 1024932 w 1145512"/>
                <a:gd name="connsiteY2" fmla="*/ 30720 h 688076"/>
                <a:gd name="connsiteX3" fmla="*/ 1145512 w 1145512"/>
                <a:gd name="connsiteY3" fmla="*/ 575 h 688076"/>
                <a:gd name="connsiteX0" fmla="*/ 0 w 1145512"/>
                <a:gd name="connsiteY0" fmla="*/ 663766 h 688076"/>
                <a:gd name="connsiteX1" fmla="*/ 713433 w 1145512"/>
                <a:gd name="connsiteY1" fmla="*/ 613524 h 688076"/>
                <a:gd name="connsiteX2" fmla="*/ 1024932 w 1145512"/>
                <a:gd name="connsiteY2" fmla="*/ 30720 h 688076"/>
                <a:gd name="connsiteX3" fmla="*/ 1145512 w 1145512"/>
                <a:gd name="connsiteY3" fmla="*/ 575 h 688076"/>
                <a:gd name="connsiteX0" fmla="*/ 0 w 1145512"/>
                <a:gd name="connsiteY0" fmla="*/ 663766 h 688076"/>
                <a:gd name="connsiteX1" fmla="*/ 713433 w 1145512"/>
                <a:gd name="connsiteY1" fmla="*/ 613524 h 688076"/>
                <a:gd name="connsiteX2" fmla="*/ 1024932 w 1145512"/>
                <a:gd name="connsiteY2" fmla="*/ 30720 h 688076"/>
                <a:gd name="connsiteX3" fmla="*/ 1145512 w 1145512"/>
                <a:gd name="connsiteY3" fmla="*/ 575 h 688076"/>
                <a:gd name="connsiteX0" fmla="*/ 0 w 1145512"/>
                <a:gd name="connsiteY0" fmla="*/ 663191 h 687501"/>
                <a:gd name="connsiteX1" fmla="*/ 713433 w 1145512"/>
                <a:gd name="connsiteY1" fmla="*/ 612949 h 687501"/>
                <a:gd name="connsiteX2" fmla="*/ 977307 w 1145512"/>
                <a:gd name="connsiteY2" fmla="*/ 44433 h 687501"/>
                <a:gd name="connsiteX3" fmla="*/ 1145512 w 1145512"/>
                <a:gd name="connsiteY3" fmla="*/ 0 h 687501"/>
                <a:gd name="connsiteX0" fmla="*/ 0 w 1145512"/>
                <a:gd name="connsiteY0" fmla="*/ 663191 h 687501"/>
                <a:gd name="connsiteX1" fmla="*/ 713433 w 1145512"/>
                <a:gd name="connsiteY1" fmla="*/ 612949 h 687501"/>
                <a:gd name="connsiteX2" fmla="*/ 1001119 w 1145512"/>
                <a:gd name="connsiteY2" fmla="*/ 44433 h 687501"/>
                <a:gd name="connsiteX3" fmla="*/ 1145512 w 1145512"/>
                <a:gd name="connsiteY3" fmla="*/ 0 h 687501"/>
                <a:gd name="connsiteX0" fmla="*/ 0 w 1145512"/>
                <a:gd name="connsiteY0" fmla="*/ 663191 h 687501"/>
                <a:gd name="connsiteX1" fmla="*/ 713433 w 1145512"/>
                <a:gd name="connsiteY1" fmla="*/ 612949 h 687501"/>
                <a:gd name="connsiteX2" fmla="*/ 1001119 w 1145512"/>
                <a:gd name="connsiteY2" fmla="*/ 44433 h 687501"/>
                <a:gd name="connsiteX3" fmla="*/ 1145512 w 1145512"/>
                <a:gd name="connsiteY3" fmla="*/ 0 h 687501"/>
                <a:gd name="connsiteX0" fmla="*/ 0 w 1121700"/>
                <a:gd name="connsiteY0" fmla="*/ 665572 h 687501"/>
                <a:gd name="connsiteX1" fmla="*/ 689621 w 1121700"/>
                <a:gd name="connsiteY1" fmla="*/ 612949 h 687501"/>
                <a:gd name="connsiteX2" fmla="*/ 977307 w 1121700"/>
                <a:gd name="connsiteY2" fmla="*/ 44433 h 687501"/>
                <a:gd name="connsiteX3" fmla="*/ 1121700 w 1121700"/>
                <a:gd name="connsiteY3" fmla="*/ 0 h 687501"/>
              </a:gdLst>
              <a:ahLst/>
              <a:cxnLst>
                <a:cxn ang="0">
                  <a:pos x="connsiteX0" y="connsiteY0"/>
                </a:cxn>
                <a:cxn ang="0">
                  <a:pos x="connsiteX1" y="connsiteY1"/>
                </a:cxn>
                <a:cxn ang="0">
                  <a:pos x="connsiteX2" y="connsiteY2"/>
                </a:cxn>
                <a:cxn ang="0">
                  <a:pos x="connsiteX3" y="connsiteY3"/>
                </a:cxn>
              </a:cxnLst>
              <a:rect l="l" t="t" r="r" b="b"/>
              <a:pathLst>
                <a:path w="1121700" h="687501">
                  <a:moveTo>
                    <a:pt x="0" y="665572"/>
                  </a:moveTo>
                  <a:cubicBezTo>
                    <a:pt x="237811" y="663112"/>
                    <a:pt x="525943" y="687501"/>
                    <a:pt x="689621" y="612949"/>
                  </a:cubicBezTo>
                  <a:cubicBezTo>
                    <a:pt x="843774" y="462198"/>
                    <a:pt x="886244" y="118016"/>
                    <a:pt x="977307" y="44433"/>
                  </a:cubicBezTo>
                  <a:cubicBezTo>
                    <a:pt x="1035032" y="13713"/>
                    <a:pt x="1081507" y="10048"/>
                    <a:pt x="1121700" y="0"/>
                  </a:cubicBezTo>
                </a:path>
              </a:pathLst>
            </a:custGeom>
            <a:ln w="15875">
              <a:solidFill>
                <a:srgbClr val="0000FF"/>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Oval 203"/>
            <p:cNvSpPr/>
            <p:nvPr/>
          </p:nvSpPr>
          <p:spPr>
            <a:xfrm>
              <a:off x="5626894" y="5464969"/>
              <a:ext cx="450056" cy="223837"/>
            </a:xfrm>
            <a:prstGeom prst="ellipse">
              <a:avLst/>
            </a:prstGeom>
            <a:noFill/>
            <a:ln w="158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5741063" y="1873736"/>
              <a:ext cx="3842245" cy="510993"/>
            </a:xfrm>
            <a:prstGeom prst="rect">
              <a:avLst/>
            </a:prstGeom>
            <a:noFill/>
          </p:spPr>
          <p:txBody>
            <a:bodyPr wrap="square" rtlCol="0">
              <a:spAutoFit/>
            </a:bodyPr>
            <a:lstStyle/>
            <a:p>
              <a:r>
                <a:rPr lang="en-US" sz="1050" dirty="0" smtClean="0">
                  <a:solidFill>
                    <a:srgbClr val="FF0000"/>
                  </a:solidFill>
                  <a:latin typeface="Calibri" pitchFamily="34" charset="0"/>
                </a:rPr>
                <a:t>High metabolic activity coincides with developing </a:t>
              </a:r>
            </a:p>
            <a:p>
              <a:r>
                <a:rPr lang="en-US" sz="1050" dirty="0" smtClean="0">
                  <a:solidFill>
                    <a:srgbClr val="FF0000"/>
                  </a:solidFill>
                  <a:latin typeface="Calibri" pitchFamily="34" charset="0"/>
                </a:rPr>
                <a:t>lateral root </a:t>
              </a:r>
              <a:r>
                <a:rPr lang="en-US" sz="1050" dirty="0" err="1" smtClean="0">
                  <a:solidFill>
                    <a:srgbClr val="FF0000"/>
                  </a:solidFill>
                  <a:latin typeface="Calibri" pitchFamily="34" charset="0"/>
                </a:rPr>
                <a:t>primordia</a:t>
              </a:r>
              <a:r>
                <a:rPr lang="en-US" sz="1050" dirty="0" smtClean="0">
                  <a:solidFill>
                    <a:srgbClr val="FF0000"/>
                  </a:solidFill>
                  <a:latin typeface="Calibri" pitchFamily="34" charset="0"/>
                </a:rPr>
                <a:t>.</a:t>
              </a:r>
              <a:endParaRPr lang="en-US" sz="1050" dirty="0">
                <a:solidFill>
                  <a:srgbClr val="FF0000"/>
                </a:solidFill>
                <a:latin typeface="Calibri" pitchFamily="34" charset="0"/>
              </a:endParaRPr>
            </a:p>
          </p:txBody>
        </p:sp>
        <p:sp>
          <p:nvSpPr>
            <p:cNvPr id="207" name="TextBox 24"/>
            <p:cNvSpPr txBox="1">
              <a:spLocks noChangeArrowheads="1"/>
            </p:cNvSpPr>
            <p:nvPr/>
          </p:nvSpPr>
          <p:spPr bwMode="auto">
            <a:xfrm>
              <a:off x="5809852" y="2505320"/>
              <a:ext cx="787395" cy="307777"/>
            </a:xfrm>
            <a:prstGeom prst="rect">
              <a:avLst/>
            </a:prstGeom>
            <a:noFill/>
            <a:ln w="9525">
              <a:noFill/>
              <a:miter lim="800000"/>
              <a:headEnd/>
              <a:tailEnd/>
            </a:ln>
          </p:spPr>
          <p:txBody>
            <a:bodyPr wrap="none">
              <a:spAutoFit/>
            </a:bodyPr>
            <a:lstStyle/>
            <a:p>
              <a:r>
                <a:rPr lang="en-US" sz="1400" b="0" dirty="0" smtClean="0">
                  <a:latin typeface="Calibri" pitchFamily="34" charset="0"/>
                </a:rPr>
                <a:t>[</a:t>
              </a:r>
              <a:r>
                <a:rPr lang="en-US" sz="1400" b="0" baseline="30000" dirty="0" smtClean="0">
                  <a:latin typeface="Calibri" pitchFamily="34" charset="0"/>
                </a:rPr>
                <a:t>11</a:t>
              </a:r>
              <a:r>
                <a:rPr lang="en-US" sz="1400" b="0" dirty="0" smtClean="0">
                  <a:latin typeface="Calibri" pitchFamily="34" charset="0"/>
                </a:rPr>
                <a:t>C]IAA</a:t>
              </a:r>
              <a:endParaRPr lang="en-US" sz="1400" b="0" baseline="-25000" dirty="0">
                <a:latin typeface="Calibri" pitchFamily="34" charset="0"/>
              </a:endParaRPr>
            </a:p>
          </p:txBody>
        </p:sp>
        <p:sp>
          <p:nvSpPr>
            <p:cNvPr id="208" name="TextBox 207"/>
            <p:cNvSpPr txBox="1"/>
            <p:nvPr/>
          </p:nvSpPr>
          <p:spPr>
            <a:xfrm>
              <a:off x="8218591" y="1642903"/>
              <a:ext cx="521297" cy="230832"/>
            </a:xfrm>
            <a:prstGeom prst="rect">
              <a:avLst/>
            </a:prstGeom>
            <a:noFill/>
          </p:spPr>
          <p:txBody>
            <a:bodyPr wrap="none" rtlCol="0">
              <a:spAutoFit/>
            </a:bodyPr>
            <a:lstStyle/>
            <a:p>
              <a:r>
                <a:rPr lang="en-US" sz="900" dirty="0" smtClean="0">
                  <a:solidFill>
                    <a:srgbClr val="FFFF00"/>
                  </a:solidFill>
                  <a:latin typeface="Calibri" pitchFamily="34" charset="0"/>
                </a:rPr>
                <a:t>wound</a:t>
              </a:r>
              <a:endParaRPr lang="en-US" sz="900" dirty="0">
                <a:solidFill>
                  <a:srgbClr val="FFFF00"/>
                </a:solidFill>
                <a:latin typeface="Calibri" pitchFamily="34" charset="0"/>
              </a:endParaRPr>
            </a:p>
          </p:txBody>
        </p:sp>
        <p:cxnSp>
          <p:nvCxnSpPr>
            <p:cNvPr id="211" name="Straight Arrow Connector 210"/>
            <p:cNvCxnSpPr/>
            <p:nvPr/>
          </p:nvCxnSpPr>
          <p:spPr>
            <a:xfrm rot="16200000" flipV="1">
              <a:off x="6283877" y="1751030"/>
              <a:ext cx="200025" cy="38100"/>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flipH="1" flipV="1">
              <a:off x="6190101" y="1745174"/>
              <a:ext cx="200025" cy="38100"/>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6189795" y="1264144"/>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254275" y="1205536"/>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6353923" y="1164512"/>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5779507" y="1064864"/>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5843987" y="1006256"/>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5943635" y="965232"/>
              <a:ext cx="148677" cy="49114"/>
            </a:xfrm>
            <a:prstGeom prst="straightConnector1">
              <a:avLst/>
            </a:prstGeom>
            <a:ln w="38100">
              <a:solidFill>
                <a:srgbClr val="FF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7886700" y="2293947"/>
              <a:ext cx="1602895" cy="1754412"/>
            </a:xfrm>
            <a:prstGeom prst="rect">
              <a:avLst/>
            </a:prstGeom>
            <a:noFill/>
          </p:spPr>
          <p:txBody>
            <a:bodyPr wrap="square" rtlCol="0">
              <a:spAutoFit/>
            </a:bodyPr>
            <a:lstStyle/>
            <a:p>
              <a:r>
                <a:rPr lang="en-US" sz="1200" dirty="0" smtClean="0">
                  <a:solidFill>
                    <a:srgbClr val="FF0000"/>
                  </a:solidFill>
                  <a:latin typeface="Calibri" pitchFamily="34" charset="0"/>
                </a:rPr>
                <a:t>Sites of </a:t>
              </a:r>
              <a:r>
                <a:rPr lang="en-US" sz="1200" dirty="0" err="1" smtClean="0">
                  <a:solidFill>
                    <a:srgbClr val="FF0000"/>
                  </a:solidFill>
                  <a:latin typeface="Calibri" pitchFamily="34" charset="0"/>
                </a:rPr>
                <a:t>auxin</a:t>
              </a:r>
              <a:r>
                <a:rPr lang="en-US" sz="1200" dirty="0" smtClean="0">
                  <a:solidFill>
                    <a:srgbClr val="FF0000"/>
                  </a:solidFill>
                  <a:latin typeface="Calibri" pitchFamily="34" charset="0"/>
                </a:rPr>
                <a:t> accumulation coincide with lateral root </a:t>
              </a:r>
              <a:r>
                <a:rPr lang="en-US" sz="1200" dirty="0" err="1" smtClean="0">
                  <a:solidFill>
                    <a:srgbClr val="FF0000"/>
                  </a:solidFill>
                  <a:latin typeface="Calibri" pitchFamily="34" charset="0"/>
                </a:rPr>
                <a:t>primordia</a:t>
              </a:r>
              <a:r>
                <a:rPr lang="en-US" sz="1200" dirty="0" smtClean="0">
                  <a:solidFill>
                    <a:srgbClr val="FF0000"/>
                  </a:solidFill>
                  <a:latin typeface="Calibri" pitchFamily="34" charset="0"/>
                </a:rPr>
                <a:t> &amp; the root apical </a:t>
              </a:r>
              <a:r>
                <a:rPr lang="en-US" sz="1200" dirty="0" err="1" smtClean="0">
                  <a:solidFill>
                    <a:srgbClr val="FF0000"/>
                  </a:solidFill>
                  <a:latin typeface="Calibri" pitchFamily="34" charset="0"/>
                </a:rPr>
                <a:t>meristem</a:t>
              </a:r>
              <a:r>
                <a:rPr lang="en-US" sz="1200" dirty="0" smtClean="0">
                  <a:solidFill>
                    <a:srgbClr val="FF0000"/>
                  </a:solidFill>
                  <a:latin typeface="Calibri" pitchFamily="34" charset="0"/>
                </a:rPr>
                <a:t>.</a:t>
              </a:r>
              <a:endParaRPr lang="en-US" sz="1200" dirty="0">
                <a:solidFill>
                  <a:srgbClr val="FF0000"/>
                </a:solidFill>
                <a:latin typeface="Calibri" pitchFamily="34" charset="0"/>
              </a:endParaRPr>
            </a:p>
          </p:txBody>
        </p:sp>
        <p:sp>
          <p:nvSpPr>
            <p:cNvPr id="164" name="TextBox 163"/>
            <p:cNvSpPr txBox="1"/>
            <p:nvPr/>
          </p:nvSpPr>
          <p:spPr>
            <a:xfrm>
              <a:off x="6977062" y="5789794"/>
              <a:ext cx="2314575" cy="461665"/>
            </a:xfrm>
            <a:prstGeom prst="rect">
              <a:avLst/>
            </a:prstGeom>
            <a:noFill/>
          </p:spPr>
          <p:txBody>
            <a:bodyPr wrap="square" rtlCol="0">
              <a:spAutoFit/>
            </a:bodyPr>
            <a:lstStyle/>
            <a:p>
              <a:r>
                <a:rPr lang="en-US" sz="1200" dirty="0" smtClean="0">
                  <a:solidFill>
                    <a:srgbClr val="FF0000"/>
                  </a:solidFill>
                  <a:latin typeface="Calibri" pitchFamily="34" charset="0"/>
                </a:rPr>
                <a:t>Damaged roots have higher IAA biosynthetic rates.</a:t>
              </a:r>
              <a:endParaRPr lang="en-US" sz="1200" dirty="0">
                <a:solidFill>
                  <a:srgbClr val="FF0000"/>
                </a:solidFill>
                <a:latin typeface="Calibri" pitchFamily="34" charset="0"/>
              </a:endParaRPr>
            </a:p>
          </p:txBody>
        </p:sp>
        <p:pic>
          <p:nvPicPr>
            <p:cNvPr id="167" name="Picture 166"/>
            <p:cNvPicPr>
              <a:picLocks noChangeAspect="1"/>
            </p:cNvPicPr>
            <p:nvPr/>
          </p:nvPicPr>
          <p:blipFill>
            <a:blip r:embed="rId14" cstate="print"/>
            <a:stretch>
              <a:fillRect/>
            </a:stretch>
          </p:blipFill>
          <p:spPr>
            <a:xfrm>
              <a:off x="5819341" y="2737956"/>
              <a:ext cx="840615" cy="568901"/>
            </a:xfrm>
            <a:prstGeom prst="rect">
              <a:avLst/>
            </a:prstGeom>
          </p:spPr>
        </p:pic>
        <p:sp>
          <p:nvSpPr>
            <p:cNvPr id="168" name="TextBox 167"/>
            <p:cNvSpPr txBox="1"/>
            <p:nvPr/>
          </p:nvSpPr>
          <p:spPr>
            <a:xfrm>
              <a:off x="6129662" y="3183681"/>
              <a:ext cx="463588" cy="369332"/>
            </a:xfrm>
            <a:prstGeom prst="rect">
              <a:avLst/>
            </a:prstGeom>
            <a:noFill/>
            <a:ln w="19050" cap="flat" cmpd="sng" algn="ctr">
              <a:noFill/>
              <a:prstDash val="solid"/>
              <a:round/>
              <a:headEnd type="none" w="med" len="med"/>
              <a:tailEnd type="none" w="med" len="med"/>
            </a:ln>
          </p:spPr>
          <p:txBody>
            <a:bodyPr wrap="none" rtlCol="0">
              <a:spAutoFit/>
            </a:bodyPr>
            <a:lstStyle/>
            <a:p>
              <a:r>
                <a:rPr lang="en-US" baseline="30000" dirty="0" smtClean="0">
                  <a:solidFill>
                    <a:srgbClr val="FF0000"/>
                  </a:solidFill>
                  <a:latin typeface="Calibri" pitchFamily="34" charset="0"/>
                </a:rPr>
                <a:t>11</a:t>
              </a:r>
              <a:r>
                <a:rPr lang="en-US" dirty="0" smtClean="0">
                  <a:solidFill>
                    <a:srgbClr val="FF0000"/>
                  </a:solidFill>
                  <a:latin typeface="Calibri" pitchFamily="34" charset="0"/>
                </a:rPr>
                <a:t>C</a:t>
              </a:r>
              <a:endParaRPr lang="en-US" dirty="0">
                <a:solidFill>
                  <a:srgbClr val="FF0000"/>
                </a:solidFill>
                <a:latin typeface="Calibri" pitchFamily="34" charset="0"/>
              </a:endParaRPr>
            </a:p>
          </p:txBody>
        </p:sp>
        <p:cxnSp>
          <p:nvCxnSpPr>
            <p:cNvPr id="169" name="Straight Connector 168"/>
            <p:cNvCxnSpPr/>
            <p:nvPr/>
          </p:nvCxnSpPr>
          <p:spPr bwMode="auto">
            <a:xfrm rot="5400000" flipH="1" flipV="1">
              <a:off x="6244812" y="3095144"/>
              <a:ext cx="357336" cy="18275"/>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176" name="TextBox 175"/>
            <p:cNvSpPr txBox="1"/>
            <p:nvPr/>
          </p:nvSpPr>
          <p:spPr>
            <a:xfrm>
              <a:off x="6280492" y="2726307"/>
              <a:ext cx="264516" cy="338554"/>
            </a:xfrm>
            <a:prstGeom prst="rect">
              <a:avLst/>
            </a:prstGeom>
            <a:noFill/>
          </p:spPr>
          <p:txBody>
            <a:bodyPr wrap="none" rtlCol="0">
              <a:spAutoFit/>
            </a:bodyPr>
            <a:lstStyle/>
            <a:p>
              <a:r>
                <a:rPr lang="en-US" sz="1600" dirty="0" smtClean="0">
                  <a:solidFill>
                    <a:srgbClr val="FF0000"/>
                  </a:solidFill>
                </a:rPr>
                <a:t>*</a:t>
              </a:r>
              <a:endParaRPr lang="en-US" sz="1600" dirty="0">
                <a:solidFill>
                  <a:srgbClr val="FF0000"/>
                </a:solidFill>
              </a:endParaRPr>
            </a:p>
          </p:txBody>
        </p:sp>
      </p:grpSp>
      <p:sp>
        <p:nvSpPr>
          <p:cNvPr id="157" name="Text Box 66"/>
          <p:cNvSpPr txBox="1">
            <a:spLocks noChangeArrowheads="1"/>
          </p:cNvSpPr>
          <p:nvPr/>
        </p:nvSpPr>
        <p:spPr bwMode="auto">
          <a:xfrm>
            <a:off x="76200" y="304800"/>
            <a:ext cx="8610600" cy="1077218"/>
          </a:xfrm>
          <a:prstGeom prst="rect">
            <a:avLst/>
          </a:prstGeom>
          <a:noFill/>
          <a:ln w="9525">
            <a:noFill/>
            <a:miter lim="800000"/>
            <a:headEnd/>
            <a:tailEnd/>
          </a:ln>
        </p:spPr>
        <p:txBody>
          <a:bodyPr wrap="square">
            <a:spAutoFit/>
          </a:bodyPr>
          <a:lstStyle/>
          <a:p>
            <a:pPr algn="ctr"/>
            <a:r>
              <a:rPr lang="en-US" sz="3200" b="1" i="1" dirty="0" smtClean="0">
                <a:latin typeface="Times New Roman" pitchFamily="18" charset="0"/>
                <a:cs typeface="Times New Roman" pitchFamily="18" charset="0"/>
              </a:rPr>
              <a:t>Synthesis of  </a:t>
            </a:r>
            <a:r>
              <a:rPr lang="en-US" sz="3200" b="1" i="1" baseline="30000" dirty="0" smtClean="0">
                <a:latin typeface="Times New Roman" pitchFamily="18" charset="0"/>
                <a:cs typeface="Times New Roman" pitchFamily="18" charset="0"/>
              </a:rPr>
              <a:t>11</a:t>
            </a:r>
            <a:r>
              <a:rPr lang="en-US" sz="3200" b="1" i="1" dirty="0" smtClean="0">
                <a:latin typeface="Times New Roman" pitchFamily="18" charset="0"/>
                <a:cs typeface="Times New Roman" pitchFamily="18" charset="0"/>
              </a:rPr>
              <a:t>C-Radiotracers for Signaling </a:t>
            </a:r>
          </a:p>
          <a:p>
            <a:pPr algn="ctr"/>
            <a:r>
              <a:rPr lang="en-US" sz="3200" b="1" i="1" dirty="0" smtClean="0">
                <a:latin typeface="Times New Roman" pitchFamily="18" charset="0"/>
                <a:cs typeface="Times New Roman" pitchFamily="18" charset="0"/>
              </a:rPr>
              <a:t>Studies in Plants</a:t>
            </a:r>
          </a:p>
        </p:txBody>
      </p:sp>
      <p:sp>
        <p:nvSpPr>
          <p:cNvPr id="170" name="TextBox 169"/>
          <p:cNvSpPr txBox="1"/>
          <p:nvPr/>
        </p:nvSpPr>
        <p:spPr>
          <a:xfrm>
            <a:off x="76200" y="0"/>
            <a:ext cx="3429144"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Radiochemistry Science Highlights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4506" y="2109708"/>
            <a:ext cx="5147094" cy="2995692"/>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pPr marL="274320" indent="-274320">
              <a:lnSpc>
                <a:spcPct val="80000"/>
              </a:lnSpc>
              <a:spcBef>
                <a:spcPts val="500"/>
              </a:spcBef>
              <a:buSzPct val="125000"/>
              <a:buFont typeface="Arial" pitchFamily="34" charset="0"/>
              <a:buChar char="•"/>
            </a:pPr>
            <a:r>
              <a:rPr lang="en-US" dirty="0" smtClean="0">
                <a:latin typeface="Times New Roman" pitchFamily="18" charset="0"/>
                <a:cs typeface="Times New Roman" pitchFamily="18" charset="0"/>
              </a:rPr>
              <a:t>Determine whether radiation dose affects the </a:t>
            </a:r>
            <a:r>
              <a:rPr lang="en-US" i="1" dirty="0" smtClean="0">
                <a:latin typeface="Times New Roman" pitchFamily="18" charset="0"/>
                <a:cs typeface="Times New Roman" pitchFamily="18" charset="0"/>
              </a:rPr>
              <a:t>TGF-</a:t>
            </a:r>
            <a:r>
              <a:rPr lang="en-US" dirty="0" smtClean="0">
                <a:latin typeface="Times New Roman" pitchFamily="18" charset="0"/>
                <a:cs typeface="Times New Roman" pitchFamily="18" charset="0"/>
              </a:rPr>
              <a:t>ß–mediated epithelial-to-mesenchymal transition (EMT)</a:t>
            </a:r>
            <a:endParaRPr lang="en-US"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731520" lvl="1" indent="-274320">
              <a:lnSpc>
                <a:spcPct val="80000"/>
              </a:lnSpc>
              <a:spcBef>
                <a:spcPts val="500"/>
              </a:spcBef>
              <a:buSzPct val="125000"/>
              <a:buFont typeface="Arial" pitchFamily="34" charset="0"/>
              <a:buChar char="•"/>
            </a:pPr>
            <a:r>
              <a:rPr lang="en-US" sz="1600" dirty="0" smtClean="0">
                <a:latin typeface="Times New Roman" pitchFamily="18" charset="0"/>
                <a:cs typeface="Times New Roman" pitchFamily="18" charset="0"/>
              </a:rPr>
              <a:t>The </a:t>
            </a:r>
            <a:r>
              <a:rPr lang="en-US" sz="1600" i="1" dirty="0" smtClean="0">
                <a:latin typeface="Times New Roman" pitchFamily="18" charset="0"/>
                <a:cs typeface="Times New Roman" pitchFamily="18" charset="0"/>
              </a:rPr>
              <a:t>TGF-</a:t>
            </a:r>
            <a:r>
              <a:rPr lang="en-US" sz="1600" dirty="0" smtClean="0">
                <a:latin typeface="Times New Roman" pitchFamily="18" charset="0"/>
                <a:cs typeface="Times New Roman" pitchFamily="18" charset="0"/>
              </a:rPr>
              <a:t>ß–mediated EMT program in normal cells inhibits growth of transformed cells; it is subverted by cancer cells to support motility and invasion</a:t>
            </a:r>
          </a:p>
          <a:p>
            <a:pPr marL="274320" indent="-274320">
              <a:lnSpc>
                <a:spcPct val="80000"/>
              </a:lnSpc>
              <a:spcBef>
                <a:spcPts val="500"/>
              </a:spcBef>
              <a:buSzPct val="125000"/>
              <a:buFont typeface="Arial" pitchFamily="34" charset="0"/>
              <a:buChar char="•"/>
            </a:pPr>
            <a:r>
              <a:rPr lang="en-US" dirty="0" smtClean="0">
                <a:latin typeface="Times New Roman" pitchFamily="18" charset="0"/>
                <a:cs typeface="Times New Roman" pitchFamily="18" charset="0"/>
              </a:rPr>
              <a:t>Human mammary epithelial cultures were exposed to radiation</a:t>
            </a:r>
            <a:r>
              <a:rPr lang="en-US" b="1" dirty="0" smtClean="0">
                <a:solidFill>
                  <a:srgbClr val="0033CC"/>
                </a:solidFill>
                <a:latin typeface="Times New Roman" pitchFamily="18" charset="0"/>
                <a:cs typeface="Times New Roman" pitchFamily="18" charset="0"/>
              </a:rPr>
              <a:t> </a:t>
            </a:r>
            <a:r>
              <a:rPr lang="en-US" dirty="0" smtClean="0">
                <a:latin typeface="Times New Roman" pitchFamily="18" charset="0"/>
                <a:cs typeface="Times New Roman" pitchFamily="18" charset="0"/>
              </a:rPr>
              <a:t>in the presence of </a:t>
            </a:r>
            <a:r>
              <a:rPr lang="en-US" i="1" dirty="0" smtClean="0">
                <a:latin typeface="Times New Roman" pitchFamily="18" charset="0"/>
                <a:cs typeface="Times New Roman" pitchFamily="18" charset="0"/>
              </a:rPr>
              <a:t>TGF-</a:t>
            </a:r>
            <a:r>
              <a:rPr lang="en-US" dirty="0" smtClean="0">
                <a:latin typeface="Times New Roman" pitchFamily="18" charset="0"/>
                <a:cs typeface="Times New Roman" pitchFamily="18" charset="0"/>
              </a:rPr>
              <a:t>ß</a:t>
            </a:r>
          </a:p>
          <a:p>
            <a:pPr marL="274320" indent="-274320">
              <a:lnSpc>
                <a:spcPct val="80000"/>
              </a:lnSpc>
              <a:spcBef>
                <a:spcPts val="500"/>
              </a:spcBef>
              <a:buSzPct val="125000"/>
              <a:buFont typeface="Arial" pitchFamily="34" charset="0"/>
              <a:buChar char="•"/>
            </a:pPr>
            <a:r>
              <a:rPr lang="en-US" baseline="0" dirty="0" smtClean="0">
                <a:latin typeface="Times New Roman" pitchFamily="18" charset="0"/>
                <a:cs typeface="Times New Roman" pitchFamily="18" charset="0"/>
              </a:rPr>
              <a:t>Image analysis measured membrane-associated EMT</a:t>
            </a:r>
            <a:r>
              <a:rPr lang="en-US" dirty="0" smtClean="0">
                <a:latin typeface="Times New Roman" pitchFamily="18" charset="0"/>
                <a:cs typeface="Times New Roman" pitchFamily="18" charset="0"/>
              </a:rPr>
              <a:t> markers such as</a:t>
            </a:r>
            <a:r>
              <a:rPr lang="en-US" baseline="0" dirty="0" smtClean="0">
                <a:latin typeface="Times New Roman" pitchFamily="18" charset="0"/>
                <a:cs typeface="Times New Roman" pitchFamily="18" charset="0"/>
              </a:rPr>
              <a:t> E-</a:t>
            </a:r>
            <a:r>
              <a:rPr lang="en-US" baseline="0" dirty="0" err="1" smtClean="0">
                <a:latin typeface="Times New Roman" pitchFamily="18" charset="0"/>
                <a:cs typeface="Times New Roman" pitchFamily="18" charset="0"/>
              </a:rPr>
              <a:t>cadherin</a:t>
            </a:r>
            <a:r>
              <a:rPr lang="en-US" baseline="0" dirty="0" smtClean="0">
                <a:latin typeface="Times New Roman" pitchFamily="18" charset="0"/>
                <a:cs typeface="Times New Roman" pitchFamily="18" charset="0"/>
              </a:rPr>
              <a:t> protein</a:t>
            </a:r>
            <a:endParaRPr lang="en-US" dirty="0" smtClean="0">
              <a:latin typeface="Times New Roman" pitchFamily="18" charset="0"/>
              <a:cs typeface="Times New Roman" pitchFamily="18" charset="0"/>
            </a:endParaRPr>
          </a:p>
        </p:txBody>
      </p:sp>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29" name="Rectangle 2"/>
          <p:cNvSpPr txBox="1">
            <a:spLocks noChangeArrowheads="1"/>
          </p:cNvSpPr>
          <p:nvPr/>
        </p:nvSpPr>
        <p:spPr>
          <a:xfrm>
            <a:off x="0" y="381000"/>
            <a:ext cx="8915400" cy="838200"/>
          </a:xfrm>
          <a:prstGeom prst="rect">
            <a:avLst/>
          </a:prstGeom>
        </p:spPr>
        <p:txBody>
          <a:bodyPr/>
          <a:lstStyle/>
          <a:p>
            <a:pPr marL="342900" algn="ctr" fontAlgn="base">
              <a:lnSpc>
                <a:spcPct val="80000"/>
              </a:lnSpc>
              <a:spcBef>
                <a:spcPct val="20000"/>
              </a:spcBef>
              <a:spcAft>
                <a:spcPct val="0"/>
              </a:spcAft>
              <a:defRPr/>
            </a:pPr>
            <a:r>
              <a:rPr lang="en-US" sz="3200" b="1" i="1" kern="0" dirty="0" smtClean="0">
                <a:latin typeface="Times New Roman" pitchFamily="18" charset="0"/>
                <a:cs typeface="Times New Roman" pitchFamily="18" charset="0"/>
              </a:rPr>
              <a:t>Epithelial-to-Mesenchymal Transition is Induced as a Non-Linear Function of Radiation Dose</a:t>
            </a:r>
            <a:endParaRPr lang="en-US" sz="3200" b="1" i="1" kern="0" dirty="0">
              <a:latin typeface="Times New Roman" pitchFamily="18" charset="0"/>
              <a:cs typeface="Times New Roman" pitchFamily="18" charset="0"/>
            </a:endParaRPr>
          </a:p>
        </p:txBody>
      </p:sp>
      <p:sp>
        <p:nvSpPr>
          <p:cNvPr id="30" name="Rectangle 29"/>
          <p:cNvSpPr/>
          <p:nvPr/>
        </p:nvSpPr>
        <p:spPr>
          <a:xfrm>
            <a:off x="34506" y="1143000"/>
            <a:ext cx="5223294" cy="920252"/>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pPr marL="274320">
              <a:lnSpc>
                <a:spcPct val="80000"/>
              </a:lnSpc>
              <a:spcBef>
                <a:spcPts val="600"/>
              </a:spcBef>
            </a:pPr>
            <a:r>
              <a:rPr lang="en-US" dirty="0" smtClean="0">
                <a:latin typeface="Times New Roman" pitchFamily="18" charset="0"/>
                <a:cs typeface="Times New Roman" pitchFamily="18" charset="0"/>
              </a:rPr>
              <a:t>Study the dose-dependent kinetics of a radiation-induced biological effect important in cancer risk</a:t>
            </a:r>
            <a:endParaRPr lang="en-US"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Text Box 4"/>
          <p:cNvSpPr txBox="1">
            <a:spLocks noChangeArrowheads="1"/>
          </p:cNvSpPr>
          <p:nvPr/>
        </p:nvSpPr>
        <p:spPr bwMode="auto">
          <a:xfrm>
            <a:off x="3505200" y="6477000"/>
            <a:ext cx="5638800" cy="228600"/>
          </a:xfrm>
          <a:prstGeom prst="rect">
            <a:avLst/>
          </a:prstGeom>
          <a:noFill/>
          <a:ln w="9525">
            <a:noFill/>
            <a:round/>
            <a:headEnd/>
            <a:tailEnd/>
          </a:ln>
          <a:effectLst/>
        </p:spPr>
        <p:txBody>
          <a:bodyPr lIns="0" tIns="0" rIns="0" bIns="0"/>
          <a:lstStyle/>
          <a:p>
            <a:pPr>
              <a:lnSpc>
                <a:spcPct val="80000"/>
              </a:lnSpc>
              <a:tabLst>
                <a:tab pos="723900" algn="l"/>
                <a:tab pos="1447800" algn="l"/>
                <a:tab pos="2171700" algn="l"/>
                <a:tab pos="2895600" algn="l"/>
                <a:tab pos="3619500" algn="l"/>
                <a:tab pos="4343400" algn="l"/>
                <a:tab pos="5067300" algn="l"/>
                <a:tab pos="5791200" algn="l"/>
                <a:tab pos="6515100" algn="l"/>
              </a:tabLst>
            </a:pPr>
            <a:r>
              <a:rPr lang="en-US" sz="1200" dirty="0" err="1" smtClean="0"/>
              <a:t>Anarawewa</a:t>
            </a:r>
            <a:r>
              <a:rPr lang="en-US" sz="1200" dirty="0" smtClean="0"/>
              <a:t> K et al. </a:t>
            </a:r>
            <a:r>
              <a:rPr lang="en-US" sz="1200" i="1" dirty="0" smtClean="0"/>
              <a:t>Int. J Radiation Oncology Biol. Phys. </a:t>
            </a:r>
            <a:r>
              <a:rPr lang="en-US" sz="1200" dirty="0" smtClean="0"/>
              <a:t>2011; </a:t>
            </a:r>
            <a:r>
              <a:rPr lang="en-US" sz="1200" dirty="0" err="1" smtClean="0"/>
              <a:t>epub</a:t>
            </a:r>
            <a:r>
              <a:rPr lang="en-US" sz="1200" dirty="0" smtClean="0"/>
              <a:t>, in press </a:t>
            </a:r>
            <a:r>
              <a:rPr lang="en-US" sz="1200" dirty="0" smtClean="0">
                <a:latin typeface="Times New Roman" pitchFamily="18" charset="0"/>
                <a:cs typeface="Times New Roman" pitchFamily="18" charset="0"/>
              </a:rPr>
              <a:t> </a:t>
            </a:r>
          </a:p>
        </p:txBody>
      </p:sp>
      <p:sp>
        <p:nvSpPr>
          <p:cNvPr id="32" name="TextBox 31"/>
          <p:cNvSpPr txBox="1"/>
          <p:nvPr/>
        </p:nvSpPr>
        <p:spPr>
          <a:xfrm>
            <a:off x="76200" y="0"/>
            <a:ext cx="3792448"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Low Dose Program Science Highlights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Rectangle 30"/>
          <p:cNvSpPr/>
          <p:nvPr/>
        </p:nvSpPr>
        <p:spPr>
          <a:xfrm>
            <a:off x="0" y="5029200"/>
            <a:ext cx="9144000" cy="1218795"/>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pPr marL="274320" indent="-274320">
              <a:lnSpc>
                <a:spcPct val="80000"/>
              </a:lnSpc>
              <a:spcBef>
                <a:spcPts val="600"/>
              </a:spcBef>
              <a:buSzPct val="125000"/>
              <a:buFont typeface="Arial" pitchFamily="34" charset="0"/>
              <a:buChar char="•"/>
            </a:pPr>
            <a:r>
              <a:rPr lang="en-US" dirty="0" smtClean="0">
                <a:latin typeface="Times New Roman" pitchFamily="18" charset="0"/>
                <a:cs typeface="Times New Roman" pitchFamily="18" charset="0"/>
              </a:rPr>
              <a:t>Radiation </a:t>
            </a:r>
            <a:r>
              <a:rPr lang="en-US" b="1" dirty="0" smtClean="0">
                <a:latin typeface="Times New Roman" pitchFamily="18" charset="0"/>
                <a:cs typeface="Times New Roman" pitchFamily="18" charset="0"/>
              </a:rPr>
              <a:t>acts as a switch </a:t>
            </a:r>
            <a:r>
              <a:rPr lang="en-US" dirty="0" smtClean="0">
                <a:latin typeface="Times New Roman" pitchFamily="18" charset="0"/>
                <a:cs typeface="Times New Roman" pitchFamily="18" charset="0"/>
              </a:rPr>
              <a:t>to prime human mammary epithelial cells to undergo TGF-ß-mediated EMT </a:t>
            </a:r>
            <a:r>
              <a:rPr lang="en-US" sz="1600" b="1" dirty="0" smtClean="0">
                <a:latin typeface="Times New Roman" pitchFamily="18" charset="0"/>
                <a:cs typeface="Times New Roman" pitchFamily="18" charset="0"/>
              </a:rPr>
              <a:t>(- a relatively abrupt transition or threshold, followed by saturation or a plateau</a:t>
            </a:r>
            <a:r>
              <a:rPr lang="en-US" b="1" dirty="0" smtClean="0">
                <a:latin typeface="Times New Roman" pitchFamily="18" charset="0"/>
                <a:cs typeface="Times New Roman" pitchFamily="18" charset="0"/>
              </a:rPr>
              <a:t>)</a:t>
            </a:r>
          </a:p>
          <a:p>
            <a:pPr marL="274320" indent="-274320">
              <a:lnSpc>
                <a:spcPct val="80000"/>
              </a:lnSpc>
              <a:spcBef>
                <a:spcPts val="600"/>
              </a:spcBef>
              <a:buSzPct val="125000"/>
              <a:buFont typeface="Arial" pitchFamily="34" charset="0"/>
              <a:buChar char="•"/>
            </a:pPr>
            <a:r>
              <a:rPr lang="en-US" dirty="0" smtClean="0">
                <a:latin typeface="Times New Roman" pitchFamily="18" charset="0"/>
                <a:cs typeface="Times New Roman" pitchFamily="18" charset="0"/>
              </a:rPr>
              <a:t>These results do not support the LNT model for predicting cancer risks at low doses</a:t>
            </a:r>
          </a:p>
        </p:txBody>
      </p:sp>
      <p:pic>
        <p:nvPicPr>
          <p:cNvPr id="2050" name="Picture 2"/>
          <p:cNvPicPr>
            <a:picLocks noChangeAspect="1" noChangeArrowheads="1"/>
          </p:cNvPicPr>
          <p:nvPr/>
        </p:nvPicPr>
        <p:blipFill>
          <a:blip r:embed="rId3" cstate="print"/>
          <a:srcRect/>
          <a:stretch>
            <a:fillRect/>
          </a:stretch>
        </p:blipFill>
        <p:spPr bwMode="auto">
          <a:xfrm>
            <a:off x="5119338" y="1219200"/>
            <a:ext cx="4024662" cy="3848672"/>
          </a:xfrm>
          <a:prstGeom prst="rect">
            <a:avLst/>
          </a:prstGeom>
          <a:noFill/>
          <a:ln w="9525">
            <a:noFill/>
            <a:miter lim="800000"/>
            <a:headEnd/>
            <a:tailEnd/>
          </a:ln>
        </p:spPr>
      </p:pic>
      <p:sp>
        <p:nvSpPr>
          <p:cNvPr id="39" name="Oval 38"/>
          <p:cNvSpPr/>
          <p:nvPr/>
        </p:nvSpPr>
        <p:spPr>
          <a:xfrm>
            <a:off x="4267200" y="4876800"/>
            <a:ext cx="133350" cy="133350"/>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543800" y="4495800"/>
            <a:ext cx="1295400" cy="1981200"/>
          </a:xfrm>
          <a:prstGeom prst="rect">
            <a:avLst/>
          </a:prstGeom>
          <a:noFill/>
          <a:ln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29" name="Rectangle 2"/>
          <p:cNvSpPr txBox="1">
            <a:spLocks noChangeArrowheads="1"/>
          </p:cNvSpPr>
          <p:nvPr/>
        </p:nvSpPr>
        <p:spPr>
          <a:xfrm>
            <a:off x="414068" y="304800"/>
            <a:ext cx="8281358" cy="762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600" b="1" i="1" kern="0" dirty="0" smtClean="0">
                <a:latin typeface="Times New Roman" pitchFamily="18" charset="0"/>
                <a:cs typeface="Times New Roman" pitchFamily="18" charset="0"/>
              </a:rPr>
              <a:t>New understanding of how viruses work</a:t>
            </a:r>
          </a:p>
        </p:txBody>
      </p:sp>
      <p:sp>
        <p:nvSpPr>
          <p:cNvPr id="30" name="Rectangle 29"/>
          <p:cNvSpPr/>
          <p:nvPr/>
        </p:nvSpPr>
        <p:spPr>
          <a:xfrm>
            <a:off x="34506" y="942608"/>
            <a:ext cx="4994694" cy="1231106"/>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Objective:</a:t>
            </a:r>
          </a:p>
          <a:p>
            <a:r>
              <a:rPr lang="en-US" dirty="0" smtClean="0">
                <a:latin typeface="Times New Roman" pitchFamily="18" charset="0"/>
                <a:cs typeface="Times New Roman" pitchFamily="18" charset="0"/>
              </a:rPr>
              <a:t>Gain new understanding of</a:t>
            </a:r>
            <a:r>
              <a:rPr lang="en-US" b="0" dirty="0" smtClean="0">
                <a:latin typeface="Times New Roman" pitchFamily="18" charset="0"/>
                <a:cs typeface="Times New Roman" pitchFamily="18" charset="0"/>
              </a:rPr>
              <a:t> how viruses work using high-resolution information about their structures as they interact with cellular components</a:t>
            </a:r>
            <a:endParaRPr lang="en-US" b="0" i="1" dirty="0" smtClean="0">
              <a:latin typeface="Times New Roman" pitchFamily="18" charset="0"/>
              <a:cs typeface="Times New Roman" pitchFamily="18" charset="0"/>
            </a:endParaRPr>
          </a:p>
        </p:txBody>
      </p:sp>
      <p:sp>
        <p:nvSpPr>
          <p:cNvPr id="38" name="Rectangle 37"/>
          <p:cNvSpPr/>
          <p:nvPr/>
        </p:nvSpPr>
        <p:spPr>
          <a:xfrm>
            <a:off x="0" y="2133600"/>
            <a:ext cx="5181600" cy="2492990"/>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Approach:</a:t>
            </a:r>
          </a:p>
          <a:p>
            <a:pPr marL="182880" indent="-182880">
              <a:spcBef>
                <a:spcPts val="600"/>
              </a:spcBef>
              <a:buFont typeface="Arial" pitchFamily="34" charset="0"/>
              <a:buChar char="•"/>
            </a:pPr>
            <a:r>
              <a:rPr lang="en-US" b="0" dirty="0" smtClean="0">
                <a:latin typeface="Times New Roman" pitchFamily="18" charset="0"/>
                <a:cs typeface="Times New Roman" pitchFamily="18" charset="0"/>
              </a:rPr>
              <a:t>Applied small-angle x-ray scattering to delineate how </a:t>
            </a:r>
            <a:r>
              <a:rPr lang="en-US" b="0" dirty="0" err="1" smtClean="0">
                <a:latin typeface="Times New Roman" pitchFamily="18" charset="0"/>
                <a:cs typeface="Times New Roman" pitchFamily="18" charset="0"/>
              </a:rPr>
              <a:t>procapsid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is converted to the infectious </a:t>
            </a:r>
            <a:r>
              <a:rPr lang="en-US" dirty="0" err="1" smtClean="0">
                <a:latin typeface="Times New Roman" pitchFamily="18" charset="0"/>
                <a:cs typeface="Times New Roman" pitchFamily="18" charset="0"/>
              </a:rPr>
              <a:t>capsid</a:t>
            </a:r>
            <a:r>
              <a:rPr lang="en-US" dirty="0" smtClean="0">
                <a:latin typeface="Times New Roman" pitchFamily="18" charset="0"/>
                <a:cs typeface="Times New Roman" pitchFamily="18" charset="0"/>
              </a:rPr>
              <a:t> form (above)</a:t>
            </a:r>
          </a:p>
          <a:p>
            <a:pPr marL="182880" indent="-182880">
              <a:spcBef>
                <a:spcPts val="600"/>
              </a:spcBef>
              <a:buFont typeface="Arial" pitchFamily="34" charset="0"/>
              <a:buChar char="•"/>
            </a:pPr>
            <a:r>
              <a:rPr lang="en-US" b="0" dirty="0" smtClean="0">
                <a:latin typeface="Times New Roman" pitchFamily="18" charset="0"/>
                <a:cs typeface="Times New Roman" pitchFamily="18" charset="0"/>
              </a:rPr>
              <a:t>Used x-ray crystallography to determine how the viral IRES domains interact with the </a:t>
            </a:r>
            <a:r>
              <a:rPr lang="en-US" b="0" i="1" dirty="0" err="1" smtClean="0">
                <a:latin typeface="Times New Roman" pitchFamily="18" charset="0"/>
                <a:cs typeface="Times New Roman" pitchFamily="18" charset="0"/>
              </a:rPr>
              <a:t>Thermus</a:t>
            </a:r>
            <a:r>
              <a:rPr lang="en-US" b="0" i="1" dirty="0" smtClean="0">
                <a:latin typeface="Times New Roman" pitchFamily="18" charset="0"/>
                <a:cs typeface="Times New Roman" pitchFamily="18" charset="0"/>
              </a:rPr>
              <a:t> </a:t>
            </a:r>
            <a:r>
              <a:rPr lang="en-US" b="0" i="1" dirty="0" err="1" smtClean="0">
                <a:latin typeface="Times New Roman" pitchFamily="18" charset="0"/>
                <a:cs typeface="Times New Roman" pitchFamily="18" charset="0"/>
              </a:rPr>
              <a:t>thermophilus</a:t>
            </a:r>
            <a:r>
              <a:rPr lang="en-US" b="0" i="1" dirty="0" smtClean="0">
                <a:latin typeface="Times New Roman" pitchFamily="18" charset="0"/>
                <a:cs typeface="Times New Roman" pitchFamily="18" charset="0"/>
              </a:rPr>
              <a:t> </a:t>
            </a:r>
            <a:r>
              <a:rPr lang="en-US" b="0" dirty="0" smtClean="0">
                <a:latin typeface="Times New Roman" pitchFamily="18" charset="0"/>
                <a:cs typeface="Times New Roman" pitchFamily="18" charset="0"/>
              </a:rPr>
              <a:t>ribosome to take over cellular functions (below)</a:t>
            </a:r>
          </a:p>
        </p:txBody>
      </p:sp>
      <p:sp>
        <p:nvSpPr>
          <p:cNvPr id="39" name="Rectangle 38"/>
          <p:cNvSpPr/>
          <p:nvPr/>
        </p:nvSpPr>
        <p:spPr>
          <a:xfrm>
            <a:off x="0" y="4572000"/>
            <a:ext cx="6019800" cy="1661993"/>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Results/Impact:</a:t>
            </a:r>
          </a:p>
          <a:p>
            <a:pPr marL="182880" indent="-182880">
              <a:spcBef>
                <a:spcPts val="600"/>
              </a:spcBef>
              <a:buFont typeface="Arial" pitchFamily="34" charset="0"/>
              <a:buChar char="•"/>
            </a:pPr>
            <a:r>
              <a:rPr lang="en-US" dirty="0" smtClean="0">
                <a:latin typeface="Times New Roman" pitchFamily="18" charset="0"/>
                <a:cs typeface="Times New Roman" pitchFamily="18" charset="0"/>
              </a:rPr>
              <a:t>Identified a three-step process of shape changes that help protect the virus from cellular defense mechanisms (above)</a:t>
            </a:r>
          </a:p>
          <a:p>
            <a:pPr marL="182880" indent="-182880">
              <a:spcBef>
                <a:spcPts val="600"/>
              </a:spcBef>
              <a:buFont typeface="Arial" pitchFamily="34" charset="0"/>
              <a:buChar char="•"/>
            </a:pPr>
            <a:r>
              <a:rPr lang="en-US" dirty="0" smtClean="0">
                <a:latin typeface="Times New Roman" pitchFamily="18" charset="0"/>
                <a:cs typeface="Times New Roman" pitchFamily="18" charset="0"/>
              </a:rPr>
              <a:t>The virus binds to the small ribosome subunit by structurally mimicking tRNA and mRNA strands (below)</a:t>
            </a:r>
          </a:p>
        </p:txBody>
      </p:sp>
      <p:sp>
        <p:nvSpPr>
          <p:cNvPr id="28" name="Text Box 4"/>
          <p:cNvSpPr txBox="1">
            <a:spLocks noChangeArrowheads="1"/>
          </p:cNvSpPr>
          <p:nvPr/>
        </p:nvSpPr>
        <p:spPr bwMode="auto">
          <a:xfrm>
            <a:off x="2971800" y="6248400"/>
            <a:ext cx="4343400" cy="304800"/>
          </a:xfrm>
          <a:prstGeom prst="rect">
            <a:avLst/>
          </a:prstGeom>
          <a:noFill/>
          <a:ln w="9525">
            <a:noFill/>
            <a:round/>
            <a:headEnd/>
            <a:tailEnd/>
          </a:ln>
          <a:effectLst/>
        </p:spPr>
        <p:txBody>
          <a:bodyPr lIns="0" tIns="0" rIns="0" bIns="0"/>
          <a:lstStyle/>
          <a:p>
            <a:pPr algn="r"/>
            <a:r>
              <a:rPr lang="en-US" sz="1200" dirty="0" smtClean="0"/>
              <a:t>Tsuruta Matsui et al.</a:t>
            </a:r>
            <a:r>
              <a:rPr lang="en-US" sz="1200" i="1" dirty="0" smtClean="0"/>
              <a:t> </a:t>
            </a:r>
            <a:r>
              <a:rPr lang="en-US" sz="1200" b="1" dirty="0" smtClean="0"/>
              <a:t>Biophysical Journal </a:t>
            </a:r>
            <a:r>
              <a:rPr lang="en-US" sz="1200" dirty="0" smtClean="0"/>
              <a:t>2010; 98:1337-1343  </a:t>
            </a:r>
          </a:p>
          <a:p>
            <a:pPr algn="r"/>
            <a:r>
              <a:rPr lang="en-US" sz="1200" dirty="0" smtClean="0"/>
              <a:t>Zhu J et al. </a:t>
            </a:r>
            <a:r>
              <a:rPr lang="en-US" sz="1200" b="1" dirty="0" smtClean="0"/>
              <a:t>PNAS</a:t>
            </a:r>
            <a:r>
              <a:rPr lang="en-US" sz="1200" dirty="0" smtClean="0"/>
              <a:t> 2011</a:t>
            </a:r>
            <a:r>
              <a:rPr lang="en-US" sz="1200" i="1" dirty="0" smtClean="0"/>
              <a:t>;</a:t>
            </a:r>
            <a:r>
              <a:rPr lang="en-US" sz="1200" dirty="0" smtClean="0"/>
              <a:t> 108:1839-1844</a:t>
            </a:r>
          </a:p>
        </p:txBody>
      </p:sp>
      <p:pic>
        <p:nvPicPr>
          <p:cNvPr id="32" name="Picture 31" descr="Hiro_Tsuruta_crop.jpg"/>
          <p:cNvPicPr>
            <a:picLocks noChangeAspect="1"/>
          </p:cNvPicPr>
          <p:nvPr/>
        </p:nvPicPr>
        <p:blipFill>
          <a:blip r:embed="rId3" cstate="print"/>
          <a:stretch>
            <a:fillRect/>
          </a:stretch>
        </p:blipFill>
        <p:spPr>
          <a:xfrm>
            <a:off x="7620000" y="4572000"/>
            <a:ext cx="1127390" cy="1277364"/>
          </a:xfrm>
          <a:prstGeom prst="rect">
            <a:avLst/>
          </a:prstGeom>
        </p:spPr>
      </p:pic>
      <p:sp>
        <p:nvSpPr>
          <p:cNvPr id="33" name="TextBox 32"/>
          <p:cNvSpPr txBox="1"/>
          <p:nvPr/>
        </p:nvSpPr>
        <p:spPr>
          <a:xfrm>
            <a:off x="7467600" y="5791200"/>
            <a:ext cx="1452129" cy="738664"/>
          </a:xfrm>
          <a:prstGeom prst="rect">
            <a:avLst/>
          </a:prstGeom>
          <a:noFill/>
        </p:spPr>
        <p:txBody>
          <a:bodyPr wrap="none" rtlCol="0">
            <a:spAutoFit/>
          </a:bodyPr>
          <a:lstStyle/>
          <a:p>
            <a:pPr algn="ctr"/>
            <a:r>
              <a:rPr lang="en-US" sz="1400" dirty="0" err="1" smtClean="0">
                <a:latin typeface="Times New Roman" pitchFamily="18" charset="0"/>
                <a:cs typeface="Times New Roman" pitchFamily="18" charset="0"/>
              </a:rPr>
              <a:t>Hiro</a:t>
            </a:r>
            <a:r>
              <a:rPr lang="en-US" sz="1400" dirty="0" smtClean="0">
                <a:latin typeface="Times New Roman" pitchFamily="18" charset="0"/>
                <a:cs typeface="Times New Roman" pitchFamily="18" charset="0"/>
              </a:rPr>
              <a:t> Tsuruta</a:t>
            </a:r>
          </a:p>
          <a:p>
            <a:pPr algn="ctr"/>
            <a:r>
              <a:rPr lang="en-US" sz="1400" dirty="0" smtClean="0">
                <a:latin typeface="Times New Roman" pitchFamily="18" charset="0"/>
                <a:cs typeface="Times New Roman" pitchFamily="18" charset="0"/>
              </a:rPr>
              <a:t>1961–2011</a:t>
            </a:r>
          </a:p>
          <a:p>
            <a:pPr algn="ctr"/>
            <a:r>
              <a:rPr lang="en-US" sz="1400" dirty="0" smtClean="0">
                <a:latin typeface="Times New Roman" pitchFamily="18" charset="0"/>
                <a:cs typeface="Times New Roman" pitchFamily="18" charset="0"/>
              </a:rPr>
              <a:t>SSRL 1991–2011</a:t>
            </a:r>
            <a:endParaRPr lang="en-US" sz="1400" dirty="0">
              <a:latin typeface="Times New Roman" pitchFamily="18" charset="0"/>
              <a:cs typeface="Times New Roman" pitchFamily="18" charset="0"/>
            </a:endParaRPr>
          </a:p>
        </p:txBody>
      </p:sp>
      <p:pic>
        <p:nvPicPr>
          <p:cNvPr id="34" name="Picture 33" descr="figure 1"/>
          <p:cNvPicPr/>
          <p:nvPr/>
        </p:nvPicPr>
        <p:blipFill>
          <a:blip r:embed="rId4" cstate="print"/>
          <a:srcRect/>
          <a:stretch>
            <a:fillRect/>
          </a:stretch>
        </p:blipFill>
        <p:spPr bwMode="auto">
          <a:xfrm>
            <a:off x="4953000" y="914400"/>
            <a:ext cx="4191000" cy="1447800"/>
          </a:xfrm>
          <a:prstGeom prst="rect">
            <a:avLst/>
          </a:prstGeom>
          <a:noFill/>
          <a:ln w="9525">
            <a:noFill/>
            <a:miter lim="800000"/>
            <a:headEnd/>
            <a:tailEnd/>
          </a:ln>
        </p:spPr>
      </p:pic>
      <p:pic>
        <p:nvPicPr>
          <p:cNvPr id="35" name="Picture 34" descr="IRES.tif"/>
          <p:cNvPicPr>
            <a:picLocks noChangeAspect="1"/>
          </p:cNvPicPr>
          <p:nvPr/>
        </p:nvPicPr>
        <p:blipFill>
          <a:blip r:embed="rId5" cstate="print"/>
          <a:stretch>
            <a:fillRect/>
          </a:stretch>
        </p:blipFill>
        <p:spPr>
          <a:xfrm>
            <a:off x="5149880" y="2209800"/>
            <a:ext cx="3994120" cy="2289028"/>
          </a:xfrm>
          <a:prstGeom prst="rect">
            <a:avLst/>
          </a:prstGeom>
        </p:spPr>
      </p:pic>
      <p:sp>
        <p:nvSpPr>
          <p:cNvPr id="37" name="TextBox 36"/>
          <p:cNvSpPr txBox="1"/>
          <p:nvPr/>
        </p:nvSpPr>
        <p:spPr>
          <a:xfrm>
            <a:off x="76200" y="0"/>
            <a:ext cx="474360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Structural Biology Science </a:t>
            </a:r>
            <a:r>
              <a:rPr lang="en-US" i="1" u="sng" dirty="0" err="1" smtClean="0">
                <a:effectLst>
                  <a:outerShdw blurRad="38100" dist="38100" dir="2700000" algn="tl">
                    <a:srgbClr val="000000">
                      <a:alpha val="43137"/>
                    </a:srgbClr>
                  </a:outerShdw>
                </a:effectLst>
                <a:latin typeface="Times New Roman" pitchFamily="18" charset="0"/>
                <a:cs typeface="Times New Roman" pitchFamily="18" charset="0"/>
              </a:rPr>
              <a:t>Highlights:SSRL</a:t>
            </a:r>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-APS</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0"/>
            <a:ext cx="5181600" cy="707886"/>
          </a:xfrm>
          <a:prstGeom prst="rect">
            <a:avLst/>
          </a:prstGeom>
          <a:noFill/>
        </p:spPr>
        <p:txBody>
          <a:bodyPr wrap="square" rtlCol="0">
            <a:spAutoFit/>
          </a:bodyPr>
          <a:lstStyle/>
          <a:p>
            <a:pPr algn="ctr"/>
            <a:r>
              <a:rPr lang="en-US" sz="4000" b="1" i="1" dirty="0" smtClean="0">
                <a:latin typeface="Times New Roman" pitchFamily="18" charset="0"/>
                <a:cs typeface="Times New Roman" pitchFamily="18" charset="0"/>
              </a:rPr>
              <a:t>JGI Latest News</a:t>
            </a:r>
            <a:endParaRPr lang="en-US" sz="4000" b="1" i="1" dirty="0">
              <a:latin typeface="Times New Roman" pitchFamily="18" charset="0"/>
              <a:cs typeface="Times New Roman" pitchFamily="18" charset="0"/>
            </a:endParaRPr>
          </a:p>
        </p:txBody>
      </p:sp>
      <p:sp>
        <p:nvSpPr>
          <p:cNvPr id="4" name="TextBox 3"/>
          <p:cNvSpPr txBox="1"/>
          <p:nvPr/>
        </p:nvSpPr>
        <p:spPr>
          <a:xfrm>
            <a:off x="304800" y="609600"/>
            <a:ext cx="8001000" cy="400110"/>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2011 Community Sequencing Program: Status</a:t>
            </a:r>
            <a:r>
              <a:rPr lang="en-US" dirty="0" smtClean="0">
                <a:latin typeface="Times New Roman" pitchFamily="18" charset="0"/>
                <a:cs typeface="Times New Roman" pitchFamily="18" charset="0"/>
              </a:rPr>
              <a:t> </a:t>
            </a:r>
          </a:p>
        </p:txBody>
      </p:sp>
      <p:graphicFrame>
        <p:nvGraphicFramePr>
          <p:cNvPr id="8" name="Table 7"/>
          <p:cNvGraphicFramePr>
            <a:graphicFrameLocks noGrp="1"/>
          </p:cNvGraphicFramePr>
          <p:nvPr/>
        </p:nvGraphicFramePr>
        <p:xfrm>
          <a:off x="381000" y="1066800"/>
          <a:ext cx="6766560" cy="2377440"/>
        </p:xfrm>
        <a:graphic>
          <a:graphicData uri="http://schemas.openxmlformats.org/drawingml/2006/table">
            <a:tbl>
              <a:tblPr firstRow="1" bandRow="1">
                <a:tableStyleId>{5C22544A-7EE6-4342-B048-85BDC9FD1C3A}</a:tableStyleId>
              </a:tblPr>
              <a:tblGrid>
                <a:gridCol w="1280160"/>
                <a:gridCol w="1188720"/>
                <a:gridCol w="2926080"/>
                <a:gridCol w="1371600"/>
              </a:tblGrid>
              <a:tr h="855133">
                <a:tc>
                  <a:txBody>
                    <a:bodyPr/>
                    <a:lstStyle/>
                    <a:p>
                      <a:endParaRPr lang="en-US" sz="1800" dirty="0">
                        <a:latin typeface="Times New Roman" pitchFamily="18" charset="0"/>
                        <a:cs typeface="Times New Roman" pitchFamily="18" charset="0"/>
                      </a:endParaRPr>
                    </a:p>
                  </a:txBody>
                  <a:tcPr/>
                </a:tc>
                <a:tc>
                  <a:txBody>
                    <a:bodyPr/>
                    <a:lstStyle/>
                    <a:p>
                      <a:r>
                        <a:rPr lang="en-US" sz="1800" dirty="0" smtClean="0"/>
                        <a:t>Full</a:t>
                      </a:r>
                      <a:r>
                        <a:rPr lang="en-US" sz="1800" baseline="0" dirty="0" smtClean="0"/>
                        <a:t> Proposals</a:t>
                      </a:r>
                    </a:p>
                    <a:p>
                      <a:r>
                        <a:rPr lang="en-US" sz="1800" baseline="0" dirty="0" smtClean="0"/>
                        <a:t>Received</a:t>
                      </a:r>
                      <a:endParaRPr lang="en-US" sz="1800" dirty="0">
                        <a:solidFill>
                          <a:schemeClr val="tx1"/>
                        </a:solidFill>
                        <a:latin typeface="Times New Roman" pitchFamily="18" charset="0"/>
                        <a:cs typeface="Times New Roman" pitchFamily="18" charset="0"/>
                      </a:endParaRPr>
                    </a:p>
                  </a:txBody>
                  <a:tcPr/>
                </a:tc>
                <a:tc>
                  <a:txBody>
                    <a:bodyPr/>
                    <a:lstStyle/>
                    <a:p>
                      <a:r>
                        <a:rPr lang="en-US" sz="1800" dirty="0" smtClean="0"/>
                        <a:t>Number</a:t>
                      </a:r>
                      <a:r>
                        <a:rPr lang="en-US" sz="1800" baseline="0" dirty="0" smtClean="0"/>
                        <a:t> of Accepted  Proposals</a:t>
                      </a:r>
                      <a:endParaRPr lang="en-US" sz="1800" dirty="0">
                        <a:solidFill>
                          <a:schemeClr val="tx1"/>
                        </a:solidFill>
                        <a:latin typeface="Times New Roman" pitchFamily="18" charset="0"/>
                        <a:cs typeface="Times New Roman" pitchFamily="18" charset="0"/>
                      </a:endParaRPr>
                    </a:p>
                  </a:txBody>
                  <a:tcPr/>
                </a:tc>
                <a:tc>
                  <a:txBody>
                    <a:bodyPr/>
                    <a:lstStyle/>
                    <a:p>
                      <a:r>
                        <a:rPr lang="en-US" sz="1800" dirty="0" smtClean="0"/>
                        <a:t>Total</a:t>
                      </a:r>
                      <a:r>
                        <a:rPr lang="en-US" sz="1800" baseline="0" dirty="0" smtClean="0"/>
                        <a:t> Sequencing (Tb)</a:t>
                      </a:r>
                      <a:endParaRPr lang="en-US" sz="1800" dirty="0">
                        <a:solidFill>
                          <a:schemeClr val="tx1"/>
                        </a:solidFill>
                        <a:latin typeface="Times New Roman" pitchFamily="18" charset="0"/>
                        <a:cs typeface="Times New Roman" pitchFamily="18" charset="0"/>
                      </a:endParaRPr>
                    </a:p>
                  </a:txBody>
                  <a:tcPr/>
                </a:tc>
              </a:tr>
              <a:tr h="365760">
                <a:tc>
                  <a:txBody>
                    <a:bodyPr/>
                    <a:lstStyle/>
                    <a:p>
                      <a:r>
                        <a:rPr lang="en-US" sz="1800" dirty="0" smtClean="0"/>
                        <a:t>Eukaryotic</a:t>
                      </a:r>
                      <a:r>
                        <a:rPr lang="en-US" sz="1800" baseline="0" dirty="0" smtClean="0"/>
                        <a:t> </a:t>
                      </a:r>
                      <a:endParaRPr lang="en-US" sz="1800" i="1" dirty="0">
                        <a:latin typeface="Times New Roman" pitchFamily="18" charset="0"/>
                        <a:cs typeface="Times New Roman" pitchFamily="18" charset="0"/>
                      </a:endParaRPr>
                    </a:p>
                  </a:txBody>
                  <a:tcPr/>
                </a:tc>
                <a:tc>
                  <a:txBody>
                    <a:bodyPr/>
                    <a:lstStyle/>
                    <a:p>
                      <a:pPr algn="ctr"/>
                      <a:r>
                        <a:rPr lang="en-US" sz="1800" dirty="0" smtClean="0"/>
                        <a:t>52</a:t>
                      </a:r>
                      <a:endParaRPr lang="en-US" sz="1800" dirty="0">
                        <a:solidFill>
                          <a:schemeClr val="tx1"/>
                        </a:solidFill>
                        <a:latin typeface="Times New Roman" pitchFamily="18" charset="0"/>
                        <a:cs typeface="Times New Roman" pitchFamily="18" charset="0"/>
                      </a:endParaRPr>
                    </a:p>
                  </a:txBody>
                  <a:tcPr/>
                </a:tc>
                <a:tc>
                  <a:txBody>
                    <a:bodyPr/>
                    <a:lstStyle/>
                    <a:p>
                      <a:pPr algn="ctr"/>
                      <a:r>
                        <a:rPr lang="en-US" sz="1800" dirty="0" smtClean="0"/>
                        <a:t>14</a:t>
                      </a:r>
                      <a:endParaRPr lang="en-US" sz="1800" b="0" dirty="0" smtClean="0">
                        <a:solidFill>
                          <a:schemeClr val="tx1"/>
                        </a:solidFill>
                        <a:latin typeface="Times New Roman" pitchFamily="18" charset="0"/>
                        <a:cs typeface="Times New Roman" pitchFamily="18" charset="0"/>
                      </a:endParaRPr>
                    </a:p>
                  </a:txBody>
                  <a:tcPr/>
                </a:tc>
                <a:tc>
                  <a:txBody>
                    <a:bodyPr/>
                    <a:lstStyle/>
                    <a:p>
                      <a:pPr algn="ctr"/>
                      <a:r>
                        <a:rPr lang="en-US" sz="1800" dirty="0" smtClean="0"/>
                        <a:t>8.333</a:t>
                      </a:r>
                      <a:endParaRPr lang="en-US" sz="1800" dirty="0">
                        <a:solidFill>
                          <a:schemeClr val="tx1"/>
                        </a:solidFill>
                        <a:latin typeface="Times New Roman" pitchFamily="18" charset="0"/>
                        <a:cs typeface="Times New Roman" pitchFamily="18" charset="0"/>
                      </a:endParaRPr>
                    </a:p>
                  </a:txBody>
                  <a:tcPr/>
                </a:tc>
              </a:tr>
              <a:tr h="274320">
                <a:tc>
                  <a:txBody>
                    <a:bodyPr/>
                    <a:lstStyle/>
                    <a:p>
                      <a:endParaRPr lang="en-US" sz="1800" i="1" dirty="0">
                        <a:latin typeface="Times New Roman" pitchFamily="18" charset="0"/>
                        <a:cs typeface="Times New Roman" pitchFamily="18" charset="0"/>
                      </a:endParaRPr>
                    </a:p>
                  </a:txBody>
                  <a:tcPr/>
                </a:tc>
                <a:tc>
                  <a:txBody>
                    <a:bodyPr/>
                    <a:lstStyle/>
                    <a:p>
                      <a:pPr algn="ctr"/>
                      <a:endParaRPr lang="en-US" sz="1800" dirty="0">
                        <a:solidFill>
                          <a:schemeClr val="tx1"/>
                        </a:solidFill>
                        <a:latin typeface="Times New Roman" pitchFamily="18" charset="0"/>
                        <a:cs typeface="Times New Roman" pitchFamily="18" charset="0"/>
                      </a:endParaRPr>
                    </a:p>
                  </a:txBody>
                  <a:tcPr/>
                </a:tc>
                <a:tc>
                  <a:txBody>
                    <a:bodyPr/>
                    <a:lstStyle/>
                    <a:p>
                      <a:pPr algn="ctr"/>
                      <a:r>
                        <a:rPr lang="en-US" sz="1600" dirty="0" smtClean="0"/>
                        <a:t>Plants</a:t>
                      </a:r>
                      <a:r>
                        <a:rPr lang="en-US" sz="1600" baseline="0" dirty="0" smtClean="0"/>
                        <a:t> – </a:t>
                      </a:r>
                      <a:r>
                        <a:rPr lang="en-US" sz="1600" baseline="0" dirty="0" smtClean="0"/>
                        <a:t>5, </a:t>
                      </a:r>
                      <a:r>
                        <a:rPr lang="en-US" sz="1600" baseline="0" dirty="0" smtClean="0"/>
                        <a:t>fungi – </a:t>
                      </a:r>
                      <a:r>
                        <a:rPr lang="en-US" sz="1600" baseline="0" dirty="0" smtClean="0"/>
                        <a:t>9</a:t>
                      </a:r>
                      <a:endParaRPr lang="en-US" sz="1600" dirty="0">
                        <a:solidFill>
                          <a:schemeClr val="tx1"/>
                        </a:solidFill>
                        <a:latin typeface="Times New Roman" pitchFamily="18" charset="0"/>
                        <a:cs typeface="Times New Roman" pitchFamily="18" charset="0"/>
                      </a:endParaRPr>
                    </a:p>
                  </a:txBody>
                  <a:tcPr/>
                </a:tc>
                <a:tc>
                  <a:txBody>
                    <a:bodyPr/>
                    <a:lstStyle/>
                    <a:p>
                      <a:pPr algn="ctr"/>
                      <a:endParaRPr lang="en-US" sz="1800" dirty="0">
                        <a:solidFill>
                          <a:schemeClr val="tx1"/>
                        </a:solidFill>
                        <a:latin typeface="Times New Roman" pitchFamily="18" charset="0"/>
                        <a:cs typeface="Times New Roman" pitchFamily="18" charset="0"/>
                      </a:endParaRPr>
                    </a:p>
                  </a:txBody>
                  <a:tcPr/>
                </a:tc>
              </a:tr>
              <a:tr h="365760">
                <a:tc>
                  <a:txBody>
                    <a:bodyPr/>
                    <a:lstStyle/>
                    <a:p>
                      <a:r>
                        <a:rPr lang="en-US" sz="1800" dirty="0" smtClean="0"/>
                        <a:t>Prokaryotic</a:t>
                      </a:r>
                      <a:endParaRPr lang="en-US" sz="1800" i="1" dirty="0">
                        <a:latin typeface="Times New Roman" pitchFamily="18" charset="0"/>
                        <a:cs typeface="Times New Roman" pitchFamily="18" charset="0"/>
                      </a:endParaRPr>
                    </a:p>
                  </a:txBody>
                  <a:tcPr/>
                </a:tc>
                <a:tc>
                  <a:txBody>
                    <a:bodyPr/>
                    <a:lstStyle/>
                    <a:p>
                      <a:pPr algn="ctr"/>
                      <a:r>
                        <a:rPr lang="en-US" sz="1800" dirty="0" smtClean="0"/>
                        <a:t>75</a:t>
                      </a:r>
                      <a:endParaRPr lang="en-US" sz="1800" dirty="0">
                        <a:solidFill>
                          <a:schemeClr val="tx1"/>
                        </a:solidFill>
                        <a:latin typeface="Times New Roman" pitchFamily="18" charset="0"/>
                        <a:cs typeface="Times New Roman" pitchFamily="18" charset="0"/>
                      </a:endParaRPr>
                    </a:p>
                  </a:txBody>
                  <a:tcPr/>
                </a:tc>
                <a:tc>
                  <a:txBody>
                    <a:bodyPr/>
                    <a:lstStyle/>
                    <a:p>
                      <a:pPr algn="ctr"/>
                      <a:r>
                        <a:rPr lang="en-US" sz="1800" dirty="0" smtClean="0"/>
                        <a:t>27</a:t>
                      </a:r>
                      <a:endParaRPr lang="en-US" sz="1800" b="0" dirty="0" smtClean="0">
                        <a:solidFill>
                          <a:schemeClr val="tx1"/>
                        </a:solidFill>
                        <a:latin typeface="Times New Roman" pitchFamily="18" charset="0"/>
                        <a:cs typeface="Times New Roman" pitchFamily="18" charset="0"/>
                      </a:endParaRPr>
                    </a:p>
                  </a:txBody>
                  <a:tcPr/>
                </a:tc>
                <a:tc>
                  <a:txBody>
                    <a:bodyPr/>
                    <a:lstStyle/>
                    <a:p>
                      <a:pPr algn="ctr"/>
                      <a:r>
                        <a:rPr lang="en-US" sz="1800" dirty="0" smtClean="0"/>
                        <a:t>11</a:t>
                      </a:r>
                      <a:endParaRPr lang="en-US" sz="1800" dirty="0">
                        <a:solidFill>
                          <a:schemeClr val="tx1"/>
                        </a:solidFill>
                        <a:latin typeface="Times New Roman" pitchFamily="18" charset="0"/>
                        <a:cs typeface="Times New Roman" pitchFamily="18" charset="0"/>
                      </a:endParaRPr>
                    </a:p>
                  </a:txBody>
                  <a:tcPr/>
                </a:tc>
              </a:tr>
              <a:tr h="274320">
                <a:tc>
                  <a:txBody>
                    <a:bodyPr/>
                    <a:lstStyle/>
                    <a:p>
                      <a:endParaRPr lang="en-US" sz="1800" i="1" dirty="0">
                        <a:latin typeface="Times New Roman" pitchFamily="18" charset="0"/>
                        <a:cs typeface="Times New Roman" pitchFamily="18" charset="0"/>
                      </a:endParaRPr>
                    </a:p>
                  </a:txBody>
                  <a:tcPr/>
                </a:tc>
                <a:tc>
                  <a:txBody>
                    <a:bodyPr/>
                    <a:lstStyle/>
                    <a:p>
                      <a:pPr algn="ctr"/>
                      <a:endParaRPr lang="en-US" sz="1800" dirty="0">
                        <a:solidFill>
                          <a:schemeClr val="tx1"/>
                        </a:solidFill>
                        <a:latin typeface="Times New Roman" pitchFamily="18" charset="0"/>
                        <a:cs typeface="Times New Roman" pitchFamily="18" charset="0"/>
                      </a:endParaRPr>
                    </a:p>
                  </a:txBody>
                  <a:tcPr/>
                </a:tc>
                <a:tc>
                  <a:txBody>
                    <a:bodyPr/>
                    <a:lstStyle/>
                    <a:p>
                      <a:pPr algn="ctr"/>
                      <a:r>
                        <a:rPr lang="en-US" sz="1600" baseline="0" dirty="0" smtClean="0"/>
                        <a:t>Microbial </a:t>
                      </a:r>
                      <a:r>
                        <a:rPr lang="en-US" sz="1600" baseline="0" smtClean="0"/>
                        <a:t>– </a:t>
                      </a:r>
                      <a:r>
                        <a:rPr lang="en-US" sz="1600" baseline="0" smtClean="0"/>
                        <a:t>6. </a:t>
                      </a:r>
                      <a:r>
                        <a:rPr lang="en-US" sz="1600" baseline="0" dirty="0" err="1" smtClean="0"/>
                        <a:t>metagenomes</a:t>
                      </a:r>
                      <a:r>
                        <a:rPr lang="en-US" sz="1600" baseline="0" dirty="0" smtClean="0"/>
                        <a:t> - </a:t>
                      </a:r>
                      <a:r>
                        <a:rPr lang="en-US" sz="1600" baseline="0" dirty="0" smtClean="0"/>
                        <a:t>21</a:t>
                      </a:r>
                      <a:endParaRPr lang="en-US" sz="1600" baseline="0" dirty="0" smtClean="0">
                        <a:solidFill>
                          <a:schemeClr val="tx1"/>
                        </a:solidFill>
                        <a:latin typeface="Times New Roman" pitchFamily="18" charset="0"/>
                        <a:cs typeface="Times New Roman" pitchFamily="18" charset="0"/>
                      </a:endParaRPr>
                    </a:p>
                  </a:txBody>
                  <a:tcPr/>
                </a:tc>
                <a:tc>
                  <a:txBody>
                    <a:bodyPr/>
                    <a:lstStyle/>
                    <a:p>
                      <a:pPr algn="ctr"/>
                      <a:endParaRPr lang="en-US" sz="1800" dirty="0">
                        <a:solidFill>
                          <a:schemeClr val="tx1"/>
                        </a:solidFill>
                        <a:latin typeface="Times New Roman" pitchFamily="18" charset="0"/>
                        <a:cs typeface="Times New Roman" pitchFamily="18" charset="0"/>
                      </a:endParaRPr>
                    </a:p>
                  </a:txBody>
                  <a:tcPr/>
                </a:tc>
              </a:tr>
            </a:tbl>
          </a:graphicData>
        </a:graphic>
      </p:graphicFrame>
      <p:sp>
        <p:nvSpPr>
          <p:cNvPr id="9" name="TextBox 8"/>
          <p:cNvSpPr txBox="1"/>
          <p:nvPr/>
        </p:nvSpPr>
        <p:spPr>
          <a:xfrm>
            <a:off x="76200" y="3200400"/>
            <a:ext cx="2956963" cy="36933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Selection Notifications TBA </a:t>
            </a:r>
            <a:endParaRPr lang="en-US" b="1" dirty="0">
              <a:solidFill>
                <a:srgbClr val="FF0000"/>
              </a:solidFill>
              <a:latin typeface="Times New Roman" pitchFamily="18" charset="0"/>
              <a:cs typeface="Times New Roman" pitchFamily="18" charset="0"/>
            </a:endParaRPr>
          </a:p>
        </p:txBody>
      </p:sp>
      <p:sp>
        <p:nvSpPr>
          <p:cNvPr id="10" name="TextBox 9"/>
          <p:cNvSpPr txBox="1"/>
          <p:nvPr/>
        </p:nvSpPr>
        <p:spPr>
          <a:xfrm>
            <a:off x="228600" y="3581400"/>
            <a:ext cx="7010400" cy="1231106"/>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Upcoming Activities</a:t>
            </a:r>
          </a:p>
          <a:p>
            <a:pPr>
              <a:buFont typeface="Wingdings" pitchFamily="2" charset="2"/>
              <a:buChar char="Ø"/>
            </a:pPr>
            <a:r>
              <a:rPr lang="en-US" dirty="0" smtClean="0">
                <a:latin typeface="Times New Roman" pitchFamily="18" charset="0"/>
                <a:cs typeface="Times New Roman" pitchFamily="18" charset="0"/>
              </a:rPr>
              <a:t> JGI Scientific and Operational review (Dec. 2011)</a:t>
            </a:r>
          </a:p>
          <a:p>
            <a:pPr lvl="1">
              <a:buFont typeface="Wingdings" pitchFamily="2" charset="2"/>
              <a:buChar char="§"/>
            </a:pPr>
            <a:r>
              <a:rPr lang="en-US" dirty="0" smtClean="0">
                <a:latin typeface="Times New Roman" pitchFamily="18" charset="0"/>
                <a:cs typeface="Times New Roman" pitchFamily="18" charset="0"/>
              </a:rPr>
              <a:t> Reviewers recruited, venue set</a:t>
            </a:r>
          </a:p>
          <a:p>
            <a:pPr lvl="1">
              <a:buFont typeface="Wingdings" pitchFamily="2" charset="2"/>
              <a:buChar char="§"/>
            </a:pPr>
            <a:r>
              <a:rPr lang="en-US" dirty="0" smtClean="0">
                <a:latin typeface="Times New Roman" pitchFamily="18" charset="0"/>
                <a:cs typeface="Times New Roman" pitchFamily="18" charset="0"/>
              </a:rPr>
              <a:t> JGI Strategic Plan in development</a:t>
            </a:r>
          </a:p>
        </p:txBody>
      </p:sp>
      <p:pic>
        <p:nvPicPr>
          <p:cNvPr id="11" name="Picture 5" descr="lr_0913C11_JGISeqChart-2loggraph.jpg"/>
          <p:cNvPicPr>
            <a:picLocks noChangeAspect="1"/>
          </p:cNvPicPr>
          <p:nvPr/>
        </p:nvPicPr>
        <p:blipFill>
          <a:blip r:embed="rId3" cstate="print"/>
          <a:srcRect/>
          <a:stretch>
            <a:fillRect/>
          </a:stretch>
        </p:blipFill>
        <p:spPr bwMode="auto">
          <a:xfrm>
            <a:off x="5257800" y="3733800"/>
            <a:ext cx="3829263" cy="2852928"/>
          </a:xfrm>
          <a:prstGeom prst="rect">
            <a:avLst/>
          </a:prstGeom>
          <a:noFill/>
          <a:ln w="9525">
            <a:noFill/>
            <a:miter lim="800000"/>
            <a:headEnd/>
            <a:tailEnd/>
          </a:ln>
        </p:spPr>
      </p:pic>
      <p:sp>
        <p:nvSpPr>
          <p:cNvPr id="12" name="TextBox 11"/>
          <p:cNvSpPr txBox="1"/>
          <p:nvPr/>
        </p:nvSpPr>
        <p:spPr>
          <a:xfrm>
            <a:off x="5760484" y="3505200"/>
            <a:ext cx="3307316"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Sequencing capacity tops 24Tb!</a:t>
            </a:r>
            <a:endParaRPr lang="en-US" b="1" dirty="0">
              <a:latin typeface="Times New Roman" pitchFamily="18" charset="0"/>
              <a:cs typeface="Times New Roman" pitchFamily="18" charset="0"/>
            </a:endParaRPr>
          </a:p>
        </p:txBody>
      </p:sp>
      <p:sp>
        <p:nvSpPr>
          <p:cNvPr id="13" name="TextBox 12"/>
          <p:cNvSpPr txBox="1"/>
          <p:nvPr/>
        </p:nvSpPr>
        <p:spPr>
          <a:xfrm>
            <a:off x="304800" y="4953000"/>
            <a:ext cx="4940199" cy="1231106"/>
          </a:xfrm>
          <a:prstGeom prst="rect">
            <a:avLst/>
          </a:prstGeom>
          <a:noFill/>
        </p:spPr>
        <p:txBody>
          <a:bodyPr wrap="none" rtlCol="0">
            <a:spAutoFit/>
          </a:bodyPr>
          <a:lstStyle/>
          <a:p>
            <a:r>
              <a:rPr lang="en-US" sz="2000" b="1" i="1" u="sng" dirty="0" smtClean="0">
                <a:solidFill>
                  <a:schemeClr val="tx2"/>
                </a:solidFill>
                <a:latin typeface="Times New Roman" pitchFamily="18" charset="0"/>
                <a:cs typeface="Times New Roman" pitchFamily="18" charset="0"/>
              </a:rPr>
              <a:t>Sequencing Capacity</a:t>
            </a:r>
          </a:p>
          <a:p>
            <a:pPr>
              <a:buFont typeface="Wingdings" pitchFamily="2" charset="2"/>
              <a:buChar char="Ø"/>
            </a:pPr>
            <a:r>
              <a:rPr lang="en-US" dirty="0" smtClean="0">
                <a:latin typeface="Times New Roman" pitchFamily="18" charset="0"/>
                <a:cs typeface="Times New Roman" pitchFamily="18" charset="0"/>
              </a:rPr>
              <a:t> JGI sequencing capacity continues to increase</a:t>
            </a:r>
          </a:p>
          <a:p>
            <a:r>
              <a:rPr lang="en-US" dirty="0" smtClean="0">
                <a:latin typeface="Times New Roman" pitchFamily="18" charset="0"/>
                <a:cs typeface="Times New Roman" pitchFamily="18" charset="0"/>
              </a:rPr>
              <a:t>and will top 24Tb in 2011 and projected to increase</a:t>
            </a:r>
          </a:p>
          <a:p>
            <a:r>
              <a:rPr lang="en-US" dirty="0" smtClean="0">
                <a:latin typeface="Times New Roman" pitchFamily="18" charset="0"/>
                <a:cs typeface="Times New Roman" pitchFamily="18" charset="0"/>
              </a:rPr>
              <a:t>further in 2012.</a:t>
            </a:r>
            <a:endParaRPr lang="en-US" dirty="0"/>
          </a:p>
        </p:txBody>
      </p:sp>
      <p:sp>
        <p:nvSpPr>
          <p:cNvPr id="14" name="Right Arrow 13"/>
          <p:cNvSpPr/>
          <p:nvPr/>
        </p:nvSpPr>
        <p:spPr>
          <a:xfrm>
            <a:off x="3505200" y="5943600"/>
            <a:ext cx="1752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7" name="Picture 1"/>
          <p:cNvPicPr>
            <a:picLocks noChangeAspect="1" noChangeArrowheads="1"/>
          </p:cNvPicPr>
          <p:nvPr/>
        </p:nvPicPr>
        <p:blipFill>
          <a:blip r:embed="rId4" cstate="print"/>
          <a:srcRect l="18983" r="10847" b="38000"/>
          <a:stretch>
            <a:fillRect/>
          </a:stretch>
        </p:blipFill>
        <p:spPr bwMode="auto">
          <a:xfrm>
            <a:off x="7391400" y="228602"/>
            <a:ext cx="1561578" cy="1870862"/>
          </a:xfrm>
          <a:prstGeom prst="rect">
            <a:avLst/>
          </a:prstGeom>
          <a:noFill/>
          <a:ln w="12700">
            <a:solidFill>
              <a:schemeClr val="tx1"/>
            </a:solidFill>
            <a:miter lim="800000"/>
            <a:headEnd/>
            <a:tailEnd/>
          </a:ln>
          <a:effectLst/>
        </p:spPr>
      </p:pic>
      <p:sp>
        <p:nvSpPr>
          <p:cNvPr id="15" name="TextBox 14"/>
          <p:cNvSpPr txBox="1"/>
          <p:nvPr/>
        </p:nvSpPr>
        <p:spPr>
          <a:xfrm>
            <a:off x="7162800" y="2133600"/>
            <a:ext cx="2010230" cy="1200329"/>
          </a:xfrm>
          <a:prstGeom prst="rect">
            <a:avLst/>
          </a:prstGeom>
          <a:noFill/>
        </p:spPr>
        <p:txBody>
          <a:bodyPr wrap="none" rtlCol="0">
            <a:spAutoFit/>
          </a:bodyPr>
          <a:lstStyle/>
          <a:p>
            <a:r>
              <a:rPr lang="en-US" i="1" dirty="0" smtClean="0">
                <a:latin typeface="Times New Roman" pitchFamily="18" charset="0"/>
                <a:cs typeface="Times New Roman" pitchFamily="18" charset="0"/>
              </a:rPr>
              <a:t>Popular Science</a:t>
            </a:r>
          </a:p>
          <a:p>
            <a:r>
              <a:rPr lang="en-US" dirty="0" smtClean="0">
                <a:latin typeface="Times New Roman" pitchFamily="18" charset="0"/>
                <a:cs typeface="Times New Roman" pitchFamily="18" charset="0"/>
              </a:rPr>
              <a:t>“Brilliant 10”</a:t>
            </a:r>
          </a:p>
          <a:p>
            <a:r>
              <a:rPr lang="en-US" dirty="0" smtClean="0">
                <a:latin typeface="Times New Roman" pitchFamily="18" charset="0"/>
                <a:cs typeface="Times New Roman" pitchFamily="18" charset="0"/>
              </a:rPr>
              <a:t>Susannah Tringe</a:t>
            </a:r>
          </a:p>
          <a:p>
            <a:r>
              <a:rPr lang="en-US" dirty="0" smtClean="0">
                <a:latin typeface="Times New Roman" pitchFamily="18" charset="0"/>
                <a:cs typeface="Times New Roman" pitchFamily="18" charset="0"/>
              </a:rPr>
              <a:t>Early Career Award</a:t>
            </a:r>
            <a:endParaRPr lang="en-US"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331" y="0"/>
            <a:ext cx="5203669" cy="707886"/>
          </a:xfrm>
          <a:prstGeom prst="rect">
            <a:avLst/>
          </a:prstGeom>
        </p:spPr>
        <p:txBody>
          <a:bodyPr wrap="none">
            <a:spAutoFit/>
          </a:bodyPr>
          <a:lstStyle/>
          <a:p>
            <a:pPr algn="ctr"/>
            <a:r>
              <a:rPr lang="en-US" sz="4000" b="1" i="1" dirty="0" smtClean="0">
                <a:latin typeface="Times New Roman" pitchFamily="18" charset="0"/>
                <a:cs typeface="Times New Roman" pitchFamily="18" charset="0"/>
              </a:rPr>
              <a:t>JGI Science Highlights</a:t>
            </a:r>
            <a:endParaRPr lang="en-US" sz="4000" b="1" i="1" dirty="0">
              <a:latin typeface="Times New Roman" pitchFamily="18" charset="0"/>
              <a:cs typeface="Times New Roman" pitchFamily="18" charset="0"/>
            </a:endParaRPr>
          </a:p>
        </p:txBody>
      </p:sp>
      <p:sp>
        <p:nvSpPr>
          <p:cNvPr id="12" name="TextBox 11"/>
          <p:cNvSpPr txBox="1"/>
          <p:nvPr/>
        </p:nvSpPr>
        <p:spPr>
          <a:xfrm>
            <a:off x="152400" y="1295400"/>
            <a:ext cx="6324600" cy="4893647"/>
          </a:xfrm>
          <a:prstGeom prst="rect">
            <a:avLst/>
          </a:prstGeom>
          <a:noFill/>
        </p:spPr>
        <p:txBody>
          <a:bodyPr wrap="square" rtlCol="0">
            <a:spAutoFit/>
          </a:bodyPr>
          <a:lstStyle/>
          <a:p>
            <a:r>
              <a:rPr lang="en-US" sz="1200" dirty="0" smtClean="0">
                <a:latin typeface="Times New Roman" pitchFamily="18" charset="0"/>
                <a:cs typeface="Times New Roman" pitchFamily="18" charset="0"/>
              </a:rPr>
              <a:t>Banks, JA, et. al. (2011) “The </a:t>
            </a:r>
            <a:r>
              <a:rPr lang="en-US" sz="1200" dirty="0" err="1" smtClean="0">
                <a:latin typeface="Times New Roman" pitchFamily="18" charset="0"/>
                <a:cs typeface="Times New Roman" pitchFamily="18" charset="0"/>
              </a:rPr>
              <a:t>Selaginella</a:t>
            </a:r>
            <a:r>
              <a:rPr lang="en-US" sz="1200" dirty="0" smtClean="0">
                <a:latin typeface="Times New Roman" pitchFamily="18" charset="0"/>
                <a:cs typeface="Times New Roman" pitchFamily="18" charset="0"/>
              </a:rPr>
              <a:t> Genome Identifies Genetic Changes Associated with the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Evolution of Vascular </a:t>
            </a:r>
            <a:r>
              <a:rPr lang="en-US" sz="1200" dirty="0" err="1" smtClean="0">
                <a:latin typeface="Times New Roman" pitchFamily="18" charset="0"/>
                <a:cs typeface="Times New Roman" pitchFamily="18" charset="0"/>
              </a:rPr>
              <a:t>Plants”</a:t>
            </a:r>
            <a:r>
              <a:rPr lang="en-US" sz="1200" b="1" i="1" dirty="0" err="1" smtClean="0">
                <a:latin typeface="Times New Roman" pitchFamily="18" charset="0"/>
                <a:cs typeface="Times New Roman" pitchFamily="18" charset="0"/>
              </a:rPr>
              <a:t>Science</a:t>
            </a:r>
            <a:r>
              <a:rPr lang="en-US" sz="1200" b="1" i="1"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 332:960-963</a:t>
            </a:r>
          </a:p>
          <a:p>
            <a:r>
              <a:rPr lang="en-US" sz="1200" dirty="0" smtClean="0">
                <a:latin typeface="Times New Roman" pitchFamily="18" charset="0"/>
                <a:cs typeface="Times New Roman" pitchFamily="18" charset="0"/>
              </a:rPr>
              <a:t>Eastwood, DC, et. al. (2011) “The Plant Cell Wall</a:t>
            </a:r>
            <a:r>
              <a:rPr lang="en-US" sz="1200" i="1" dirty="0" smtClean="0">
                <a:latin typeface="Times New Roman" pitchFamily="18" charset="0"/>
                <a:cs typeface="Times New Roman" pitchFamily="18" charset="0"/>
              </a:rPr>
              <a:t>–Decomposing </a:t>
            </a:r>
            <a:r>
              <a:rPr lang="en-US" sz="1200" dirty="0" smtClean="0">
                <a:latin typeface="Times New Roman" pitchFamily="18" charset="0"/>
                <a:cs typeface="Times New Roman" pitchFamily="18" charset="0"/>
              </a:rPr>
              <a:t>Machinery Underlies the 	Functional Diversity of Forest Fungi” </a:t>
            </a:r>
            <a:r>
              <a:rPr lang="en-US" sz="1200" b="1" i="1" dirty="0" smtClean="0">
                <a:latin typeface="Times New Roman" pitchFamily="18" charset="0"/>
                <a:cs typeface="Times New Roman" pitchFamily="18" charset="0"/>
              </a:rPr>
              <a:t>Science</a:t>
            </a:r>
            <a:r>
              <a:rPr lang="en-US" sz="1200" i="1" dirty="0" smtClean="0">
                <a:latin typeface="Times New Roman" pitchFamily="18" charset="0"/>
                <a:cs typeface="Times New Roman" pitchFamily="18" charset="0"/>
              </a:rPr>
              <a:t>, 333:762-765.</a:t>
            </a:r>
          </a:p>
          <a:p>
            <a:r>
              <a:rPr lang="en-US" sz="1200" dirty="0" smtClean="0">
                <a:latin typeface="Times New Roman" pitchFamily="18" charset="0"/>
                <a:cs typeface="Times New Roman" pitchFamily="18" charset="0"/>
              </a:rPr>
              <a:t>Swan BK, et. al., (2011) “Potential for </a:t>
            </a:r>
            <a:r>
              <a:rPr lang="en-US" sz="1200" dirty="0" err="1" smtClean="0">
                <a:latin typeface="Times New Roman" pitchFamily="18" charset="0"/>
                <a:cs typeface="Times New Roman" pitchFamily="18" charset="0"/>
              </a:rPr>
              <a:t>chemolithoautotrophy</a:t>
            </a:r>
            <a:r>
              <a:rPr lang="en-US" sz="1200" dirty="0" smtClean="0">
                <a:latin typeface="Times New Roman" pitchFamily="18" charset="0"/>
                <a:cs typeface="Times New Roman" pitchFamily="18" charset="0"/>
              </a:rPr>
              <a:t> among ubiquitous bacteria lineages in 	the dark ocean,” </a:t>
            </a:r>
            <a:r>
              <a:rPr lang="en-US" sz="1200" b="1" i="1" dirty="0" smtClean="0">
                <a:latin typeface="Times New Roman" pitchFamily="18" charset="0"/>
                <a:cs typeface="Times New Roman" pitchFamily="18" charset="0"/>
              </a:rPr>
              <a:t>Science,</a:t>
            </a:r>
            <a:r>
              <a:rPr lang="en-US" sz="1200" i="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333:1296-1300</a:t>
            </a:r>
          </a:p>
          <a:p>
            <a:r>
              <a:rPr lang="en-US" sz="1200" dirty="0" err="1" smtClean="0">
                <a:latin typeface="Times New Roman" pitchFamily="18" charset="0"/>
                <a:cs typeface="Times New Roman" pitchFamily="18" charset="0"/>
              </a:rPr>
              <a:t>Duplessis</a:t>
            </a:r>
            <a:r>
              <a:rPr lang="en-US" sz="1200" dirty="0" smtClean="0">
                <a:latin typeface="Times New Roman" pitchFamily="18" charset="0"/>
                <a:cs typeface="Times New Roman" pitchFamily="18" charset="0"/>
              </a:rPr>
              <a:t>, D. et. al. (2011) “Obligate </a:t>
            </a:r>
            <a:r>
              <a:rPr lang="en-US" sz="1200" dirty="0" err="1" smtClean="0">
                <a:latin typeface="Times New Roman" pitchFamily="18" charset="0"/>
                <a:cs typeface="Times New Roman" pitchFamily="18" charset="0"/>
              </a:rPr>
              <a:t>biotrophy</a:t>
            </a:r>
            <a:r>
              <a:rPr lang="en-US" sz="1200" dirty="0" smtClean="0">
                <a:latin typeface="Times New Roman" pitchFamily="18" charset="0"/>
                <a:cs typeface="Times New Roman" pitchFamily="18" charset="0"/>
              </a:rPr>
              <a:t> features unraveled by the genomic analysis of rust 	fungi,“</a:t>
            </a:r>
            <a:r>
              <a:rPr lang="sv-SE" sz="1200" b="1" i="1" dirty="0" smtClean="0">
                <a:latin typeface="Times New Roman" pitchFamily="18" charset="0"/>
                <a:cs typeface="Times New Roman" pitchFamily="18" charset="0"/>
              </a:rPr>
              <a:t>PNAS</a:t>
            </a:r>
            <a:r>
              <a:rPr lang="sv-SE" sz="1200" i="1" dirty="0" smtClean="0">
                <a:latin typeface="Times New Roman" pitchFamily="18" charset="0"/>
                <a:cs typeface="Times New Roman" pitchFamily="18" charset="0"/>
              </a:rPr>
              <a:t> 2011 108 (22) 9166-9171</a:t>
            </a:r>
            <a:endParaRPr lang="en-US" sz="1200" i="1"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Voolstra</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CR, </a:t>
            </a:r>
            <a:r>
              <a:rPr lang="en-US" sz="1200" dirty="0" smtClean="0">
                <a:latin typeface="Times New Roman" pitchFamily="18" charset="0"/>
                <a:cs typeface="Times New Roman" pitchFamily="18" charset="0"/>
              </a:rPr>
              <a:t>et </a:t>
            </a:r>
            <a:r>
              <a:rPr lang="en-US" sz="1200" dirty="0">
                <a:latin typeface="Times New Roman" pitchFamily="18" charset="0"/>
                <a:cs typeface="Times New Roman" pitchFamily="18" charset="0"/>
              </a:rPr>
              <a:t>al. </a:t>
            </a:r>
            <a:r>
              <a:rPr lang="en-US" sz="1200" dirty="0" smtClean="0">
                <a:latin typeface="Times New Roman" pitchFamily="18" charset="0"/>
                <a:cs typeface="Times New Roman" pitchFamily="18" charset="0"/>
              </a:rPr>
              <a:t>(2011) “Rapid </a:t>
            </a:r>
            <a:r>
              <a:rPr lang="en-US" sz="1200" dirty="0">
                <a:latin typeface="Times New Roman" pitchFamily="18" charset="0"/>
                <a:cs typeface="Times New Roman" pitchFamily="18" charset="0"/>
              </a:rPr>
              <a:t>Evolution of Coral Proteins Responsible for Interaction with the </a:t>
            </a:r>
            <a:r>
              <a:rPr lang="en-US" sz="1200" dirty="0" smtClean="0">
                <a:latin typeface="Times New Roman" pitchFamily="18" charset="0"/>
                <a:cs typeface="Times New Roman" pitchFamily="18" charset="0"/>
              </a:rPr>
              <a:t>	Environment.”</a:t>
            </a:r>
            <a:r>
              <a:rPr lang="en-US" sz="1200" b="1" dirty="0" err="1" smtClean="0">
                <a:latin typeface="Times New Roman" pitchFamily="18" charset="0"/>
                <a:cs typeface="Times New Roman" pitchFamily="18" charset="0"/>
              </a:rPr>
              <a:t>PLoS</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ONE </a:t>
            </a:r>
            <a:r>
              <a:rPr lang="en-US" sz="1200" dirty="0">
                <a:latin typeface="Times New Roman" pitchFamily="18" charset="0"/>
                <a:cs typeface="Times New Roman" pitchFamily="18" charset="0"/>
              </a:rPr>
              <a:t>6(5): </a:t>
            </a:r>
            <a:r>
              <a:rPr lang="en-US" sz="1200" dirty="0" smtClean="0">
                <a:latin typeface="Times New Roman" pitchFamily="18" charset="0"/>
                <a:cs typeface="Times New Roman" pitchFamily="18" charset="0"/>
              </a:rPr>
              <a:t>e20392</a:t>
            </a:r>
            <a:r>
              <a:rPr lang="en-US" sz="1200" dirty="0">
                <a:latin typeface="Times New Roman" pitchFamily="18" charset="0"/>
                <a:cs typeface="Times New Roman" pitchFamily="18" charset="0"/>
              </a:rPr>
              <a:t>. doi:10.1371/journal.pone.0020392 </a:t>
            </a:r>
            <a:endParaRPr lang="en-US" sz="1200"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Hellsten</a:t>
            </a:r>
            <a:r>
              <a:rPr lang="en-US" sz="1200" dirty="0" smtClean="0">
                <a:latin typeface="Times New Roman" pitchFamily="18" charset="0"/>
                <a:cs typeface="Times New Roman" pitchFamily="18" charset="0"/>
              </a:rPr>
              <a:t>, U, Aspen, JL, Rio, DC, </a:t>
            </a:r>
            <a:r>
              <a:rPr lang="en-US" sz="1200" dirty="0" err="1" smtClean="0">
                <a:latin typeface="Times New Roman" pitchFamily="18" charset="0"/>
                <a:cs typeface="Times New Roman" pitchFamily="18" charset="0"/>
              </a:rPr>
              <a:t>Rokhsar</a:t>
            </a:r>
            <a:r>
              <a:rPr lang="en-US" sz="1200" dirty="0" smtClean="0">
                <a:latin typeface="Times New Roman" pitchFamily="18" charset="0"/>
                <a:cs typeface="Times New Roman" pitchFamily="18" charset="0"/>
              </a:rPr>
              <a:t> DL. (2011) “A segmental genomic duplication generates 	a functional </a:t>
            </a:r>
            <a:r>
              <a:rPr lang="en-US" sz="1200" dirty="0" err="1" smtClean="0">
                <a:latin typeface="Times New Roman" pitchFamily="18" charset="0"/>
                <a:cs typeface="Times New Roman" pitchFamily="18" charset="0"/>
              </a:rPr>
              <a:t>intron</a:t>
            </a:r>
            <a:r>
              <a:rPr lang="en-US" sz="1200" dirty="0" smtClean="0">
                <a:latin typeface="Times New Roman" pitchFamily="18" charset="0"/>
                <a:cs typeface="Times New Roman" pitchFamily="18" charset="0"/>
              </a:rPr>
              <a:t>,</a:t>
            </a:r>
            <a:r>
              <a:rPr lang="en-US" sz="1200" b="1" dirty="0" smtClean="0">
                <a:latin typeface="Times New Roman" pitchFamily="18" charset="0"/>
                <a:cs typeface="Times New Roman" pitchFamily="18" charset="0"/>
              </a:rPr>
              <a:t>” Nature Communications </a:t>
            </a:r>
            <a:r>
              <a:rPr lang="en-US" sz="1200" dirty="0" smtClean="0">
                <a:latin typeface="Times New Roman" pitchFamily="18" charset="0"/>
                <a:cs typeface="Times New Roman" pitchFamily="18" charset="0"/>
              </a:rPr>
              <a:t>Vol. 2, Article number: 454 DOI: 	doi:10.1038.</a:t>
            </a:r>
          </a:p>
          <a:p>
            <a:r>
              <a:rPr lang="en-US" sz="1200" dirty="0" err="1" smtClean="0">
                <a:latin typeface="Times New Roman" pitchFamily="18" charset="0"/>
                <a:cs typeface="Times New Roman" pitchFamily="18" charset="0"/>
              </a:rPr>
              <a:t>Kyrpides</a:t>
            </a:r>
            <a:r>
              <a:rPr lang="en-US" sz="1200" dirty="0" smtClean="0">
                <a:latin typeface="Times New Roman" pitchFamily="18" charset="0"/>
                <a:cs typeface="Times New Roman" pitchFamily="18" charset="0"/>
              </a:rPr>
              <a:t>, N. (JGI contact) “The complete genome sequence of </a:t>
            </a:r>
            <a:r>
              <a:rPr lang="en-US" sz="1200" i="1" dirty="0" err="1" smtClean="0">
                <a:latin typeface="Times New Roman" pitchFamily="18" charset="0"/>
                <a:cs typeface="Times New Roman" pitchFamily="18" charset="0"/>
              </a:rPr>
              <a:t>Thermoproteus</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tenax</a:t>
            </a:r>
            <a:r>
              <a:rPr lang="en-US" sz="1200" dirty="0" smtClean="0">
                <a:latin typeface="Times New Roman" pitchFamily="18" charset="0"/>
                <a:cs typeface="Times New Roman" pitchFamily="18" charset="0"/>
              </a:rPr>
              <a:t>: A 	physiologically versatile member of the </a:t>
            </a:r>
            <a:r>
              <a:rPr lang="en-US" sz="1200" dirty="0" err="1" smtClean="0">
                <a:latin typeface="Times New Roman" pitchFamily="18" charset="0"/>
                <a:cs typeface="Times New Roman" pitchFamily="18" charset="0"/>
              </a:rPr>
              <a:t>Crenarchaeota</a:t>
            </a:r>
            <a:r>
              <a:rPr lang="en-US" sz="120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accepted in </a:t>
            </a:r>
            <a:r>
              <a:rPr lang="en-US" sz="1200" b="1" i="1" dirty="0" err="1" smtClean="0">
                <a:latin typeface="Times New Roman" pitchFamily="18" charset="0"/>
                <a:cs typeface="Times New Roman" pitchFamily="18" charset="0"/>
              </a:rPr>
              <a:t>PLoS</a:t>
            </a:r>
            <a:r>
              <a:rPr lang="en-US" sz="1200" b="1" i="1" dirty="0" smtClean="0">
                <a:latin typeface="Times New Roman" pitchFamily="18" charset="0"/>
                <a:cs typeface="Times New Roman" pitchFamily="18" charset="0"/>
              </a:rPr>
              <a:t> One</a:t>
            </a:r>
            <a:r>
              <a:rPr lang="en-US" sz="1200" i="1" dirty="0" smtClean="0">
                <a:latin typeface="Times New Roman" pitchFamily="18" charset="0"/>
                <a:cs typeface="Times New Roman" pitchFamily="18" charset="0"/>
              </a:rPr>
              <a:t>.</a:t>
            </a:r>
            <a:endParaRPr lang="en-US" sz="1200"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Berka</a:t>
            </a:r>
            <a:r>
              <a:rPr lang="en-US" sz="1200" dirty="0" smtClean="0">
                <a:latin typeface="Times New Roman" pitchFamily="18" charset="0"/>
                <a:cs typeface="Times New Roman" pitchFamily="18" charset="0"/>
              </a:rPr>
              <a:t>, R.M., et. al. “Comparative Genomic Analysis of the </a:t>
            </a:r>
            <a:r>
              <a:rPr lang="en-US" sz="1200" dirty="0" err="1" smtClean="0">
                <a:latin typeface="Times New Roman" pitchFamily="18" charset="0"/>
                <a:cs typeface="Times New Roman" pitchFamily="18" charset="0"/>
              </a:rPr>
              <a:t>ThermophilicBiomass</a:t>
            </a:r>
            <a:r>
              <a:rPr lang="en-US" sz="1200" dirty="0" smtClean="0">
                <a:latin typeface="Times New Roman" pitchFamily="18" charset="0"/>
                <a:cs typeface="Times New Roman" pitchFamily="18" charset="0"/>
              </a:rPr>
              <a:t>-Degrading Fungi 	</a:t>
            </a:r>
            <a:r>
              <a:rPr lang="en-US" sz="1200" i="1" dirty="0" err="1" smtClean="0">
                <a:latin typeface="Times New Roman" pitchFamily="18" charset="0"/>
                <a:cs typeface="Times New Roman" pitchFamily="18" charset="0"/>
              </a:rPr>
              <a:t>Myceliophthora</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thermophila</a:t>
            </a:r>
            <a:r>
              <a:rPr lang="en-US" sz="1200" i="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and </a:t>
            </a:r>
            <a:r>
              <a:rPr lang="en-US" sz="1200" i="1" dirty="0" err="1" smtClean="0">
                <a:latin typeface="Times New Roman" pitchFamily="18" charset="0"/>
                <a:cs typeface="Times New Roman" pitchFamily="18" charset="0"/>
              </a:rPr>
              <a:t>Thielavia</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terrestris</a:t>
            </a:r>
            <a:r>
              <a:rPr lang="en-US" sz="1200" i="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accepted in </a:t>
            </a:r>
            <a:r>
              <a:rPr lang="en-US" sz="1200" b="1" i="1" dirty="0" smtClean="0">
                <a:latin typeface="Times New Roman" pitchFamily="18" charset="0"/>
                <a:cs typeface="Times New Roman" pitchFamily="18" charset="0"/>
              </a:rPr>
              <a:t>Nature 	Biotechnology</a:t>
            </a:r>
            <a:r>
              <a:rPr lang="en-US"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(October 2011).</a:t>
            </a:r>
          </a:p>
          <a:p>
            <a:r>
              <a:rPr lang="en-US" sz="1200" dirty="0" err="1" smtClean="0">
                <a:latin typeface="Times New Roman" pitchFamily="18" charset="0"/>
                <a:cs typeface="Times New Roman" pitchFamily="18" charset="0"/>
              </a:rPr>
              <a:t>Druzhinina</a:t>
            </a:r>
            <a:r>
              <a:rPr lang="en-US" sz="1200" dirty="0" smtClean="0">
                <a:latin typeface="Times New Roman" pitchFamily="18" charset="0"/>
                <a:cs typeface="Times New Roman" pitchFamily="18" charset="0"/>
              </a:rPr>
              <a:t>, I.S. et. al. 2011 “</a:t>
            </a:r>
            <a:r>
              <a:rPr lang="en-US" sz="1200" dirty="0" err="1" smtClean="0">
                <a:latin typeface="Times New Roman" pitchFamily="18" charset="0"/>
                <a:cs typeface="Times New Roman" pitchFamily="18" charset="0"/>
              </a:rPr>
              <a:t>Trichoderma</a:t>
            </a:r>
            <a:r>
              <a:rPr lang="en-US" sz="1200" dirty="0" smtClean="0">
                <a:latin typeface="Times New Roman" pitchFamily="18" charset="0"/>
                <a:cs typeface="Times New Roman" pitchFamily="18" charset="0"/>
              </a:rPr>
              <a:t>: The Genomics of Opportunistic Success,</a:t>
            </a:r>
            <a:r>
              <a:rPr lang="en-US" sz="1200" b="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 accepted in 	</a:t>
            </a:r>
            <a:r>
              <a:rPr lang="en-US" sz="1200" b="1" i="1" dirty="0" smtClean="0">
                <a:latin typeface="Times New Roman" pitchFamily="18" charset="0"/>
                <a:cs typeface="Times New Roman" pitchFamily="18" charset="0"/>
              </a:rPr>
              <a:t>Nature Microbiology Review</a:t>
            </a:r>
            <a:r>
              <a:rPr lang="en-US" sz="1200" b="1" i="1" dirty="0" smtClean="0"/>
              <a:t> </a:t>
            </a:r>
            <a:r>
              <a:rPr lang="en-US" sz="1200" dirty="0" smtClean="0">
                <a:latin typeface="Times New Roman" pitchFamily="18" charset="0"/>
                <a:cs typeface="Times New Roman" pitchFamily="18" charset="0"/>
              </a:rPr>
              <a:t>9, 749-759 (October 2011) | doi:10.1038/nrmicro2637</a:t>
            </a:r>
          </a:p>
          <a:p>
            <a:r>
              <a:rPr lang="en-US" sz="1200" dirty="0" err="1" smtClean="0">
                <a:latin typeface="Times New Roman" pitchFamily="18" charset="0"/>
                <a:cs typeface="Times New Roman" pitchFamily="18" charset="0"/>
              </a:rPr>
              <a:t>McCluskey</a:t>
            </a:r>
            <a:r>
              <a:rPr lang="en-US" sz="1200" dirty="0" smtClean="0">
                <a:latin typeface="Times New Roman" pitchFamily="18" charset="0"/>
                <a:cs typeface="Times New Roman" pitchFamily="18" charset="0"/>
              </a:rPr>
              <a:t>, K. et.al, 2011 “Rediscovery by Whole Genome Sequencing: Classical Mutations and 	Genome Polymorphisms in </a:t>
            </a:r>
            <a:r>
              <a:rPr lang="en-US" sz="1200" i="1" dirty="0" err="1" smtClean="0">
                <a:latin typeface="Times New Roman" pitchFamily="18" charset="0"/>
                <a:cs typeface="Times New Roman" pitchFamily="18" charset="0"/>
              </a:rPr>
              <a:t>Neurospora</a:t>
            </a:r>
            <a:r>
              <a:rPr lang="en-US" sz="1200" i="1" dirty="0" smtClean="0">
                <a:latin typeface="Times New Roman" pitchFamily="18" charset="0"/>
                <a:cs typeface="Times New Roman" pitchFamily="18" charset="0"/>
              </a:rPr>
              <a:t> </a:t>
            </a:r>
            <a:r>
              <a:rPr lang="en-US" sz="1200" i="1" dirty="0" err="1" smtClean="0">
                <a:latin typeface="Times New Roman" pitchFamily="18" charset="0"/>
                <a:cs typeface="Times New Roman" pitchFamily="18" charset="0"/>
              </a:rPr>
              <a:t>crassa</a:t>
            </a:r>
            <a:r>
              <a:rPr lang="en-US" sz="1200"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G3</a:t>
            </a:r>
            <a:r>
              <a:rPr lang="en-US" sz="1200" b="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Genetics, Genomes and 	Genes</a:t>
            </a:r>
            <a:r>
              <a:rPr lang="en-US" sz="1200" b="1"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 September 2011 1:303-316; doi:10.1534/g3.111.000307</a:t>
            </a:r>
            <a:endParaRPr lang="en-US" sz="1200"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r>
              <a:rPr lang="en-US" sz="1400" b="1" i="1" dirty="0" smtClean="0">
                <a:solidFill>
                  <a:schemeClr val="tx2"/>
                </a:solidFill>
                <a:latin typeface="Times New Roman" pitchFamily="18" charset="0"/>
                <a:cs typeface="Times New Roman" pitchFamily="18" charset="0"/>
              </a:rPr>
              <a:t>102 Total articles published with JGI acknowledgement since March 2011</a:t>
            </a:r>
            <a:endParaRPr lang="en-US" sz="1400" b="1" i="1" dirty="0">
              <a:solidFill>
                <a:schemeClr val="tx2"/>
              </a:solidFill>
              <a:latin typeface="Times New Roman" pitchFamily="18" charset="0"/>
              <a:cs typeface="Times New Roman" pitchFamily="18" charset="0"/>
            </a:endParaRPr>
          </a:p>
        </p:txBody>
      </p:sp>
      <p:sp>
        <p:nvSpPr>
          <p:cNvPr id="13" name="TextBox 12"/>
          <p:cNvSpPr txBox="1"/>
          <p:nvPr/>
        </p:nvSpPr>
        <p:spPr>
          <a:xfrm>
            <a:off x="228600" y="838200"/>
            <a:ext cx="3845925" cy="400110"/>
          </a:xfrm>
          <a:prstGeom prst="rect">
            <a:avLst/>
          </a:prstGeom>
          <a:noFill/>
        </p:spPr>
        <p:txBody>
          <a:bodyPr wrap="none" rtlCol="0">
            <a:spAutoFit/>
          </a:bodyPr>
          <a:lstStyle/>
          <a:p>
            <a:r>
              <a:rPr lang="en-US" sz="2000" b="1" i="1" u="sng" dirty="0" smtClean="0">
                <a:solidFill>
                  <a:schemeClr val="tx2"/>
                </a:solidFill>
                <a:latin typeface="Times New Roman" pitchFamily="18" charset="0"/>
                <a:cs typeface="Times New Roman" pitchFamily="18" charset="0"/>
              </a:rPr>
              <a:t>Selected High Impact Publications</a:t>
            </a:r>
            <a:endParaRPr lang="en-US" sz="2000" b="1" i="1" u="sng" dirty="0">
              <a:solidFill>
                <a:schemeClr val="tx2"/>
              </a:solidFill>
              <a:latin typeface="Times New Roman" pitchFamily="18" charset="0"/>
              <a:cs typeface="Times New Roman" pitchFamily="18" charset="0"/>
            </a:endParaRPr>
          </a:p>
        </p:txBody>
      </p:sp>
      <p:pic>
        <p:nvPicPr>
          <p:cNvPr id="6" name="Picture 6"/>
          <p:cNvPicPr>
            <a:picLocks noChangeAspect="1"/>
          </p:cNvPicPr>
          <p:nvPr/>
        </p:nvPicPr>
        <p:blipFill>
          <a:blip r:embed="rId3" cstate="print"/>
          <a:srcRect t="2879"/>
          <a:stretch>
            <a:fillRect/>
          </a:stretch>
        </p:blipFill>
        <p:spPr bwMode="auto">
          <a:xfrm>
            <a:off x="6858000" y="3127375"/>
            <a:ext cx="2057400" cy="2663825"/>
          </a:xfrm>
          <a:prstGeom prst="rect">
            <a:avLst/>
          </a:prstGeom>
          <a:noFill/>
          <a:ln w="12700">
            <a:solidFill>
              <a:schemeClr val="tx1"/>
            </a:solidFill>
            <a:miter lim="800000"/>
            <a:headEnd/>
            <a:tailEnd/>
          </a:ln>
        </p:spPr>
      </p:pic>
      <p:pic>
        <p:nvPicPr>
          <p:cNvPr id="7" name="Picture 7" descr="serpula-1"/>
          <p:cNvPicPr>
            <a:picLocks noChangeAspect="1" noChangeArrowheads="1"/>
          </p:cNvPicPr>
          <p:nvPr/>
        </p:nvPicPr>
        <p:blipFill>
          <a:blip r:embed="rId4" cstate="print"/>
          <a:srcRect l="19528"/>
          <a:stretch>
            <a:fillRect/>
          </a:stretch>
        </p:blipFill>
        <p:spPr bwMode="auto">
          <a:xfrm>
            <a:off x="6477000" y="76200"/>
            <a:ext cx="2513235" cy="1981200"/>
          </a:xfrm>
          <a:prstGeom prst="rect">
            <a:avLst/>
          </a:prstGeom>
          <a:noFill/>
          <a:ln w="12700">
            <a:solidFill>
              <a:schemeClr val="tx1"/>
            </a:solidFill>
            <a:miter lim="800000"/>
            <a:headEnd/>
            <a:tailEnd/>
          </a:ln>
        </p:spPr>
      </p:pic>
      <p:sp>
        <p:nvSpPr>
          <p:cNvPr id="8" name="Rectangle 7"/>
          <p:cNvSpPr/>
          <p:nvPr/>
        </p:nvSpPr>
        <p:spPr>
          <a:xfrm>
            <a:off x="6400800" y="5867400"/>
            <a:ext cx="2743200" cy="738664"/>
          </a:xfrm>
          <a:prstGeom prst="rect">
            <a:avLst/>
          </a:prstGeom>
        </p:spPr>
        <p:txBody>
          <a:bodyPr wrap="square">
            <a:spAutoFit/>
          </a:bodyPr>
          <a:lstStyle/>
          <a:p>
            <a:r>
              <a:rPr lang="en-US" sz="1400" i="1" dirty="0" err="1" smtClean="0"/>
              <a:t>Acropora</a:t>
            </a:r>
            <a:r>
              <a:rPr lang="en-US" sz="1400" i="1" dirty="0" smtClean="0"/>
              <a:t> </a:t>
            </a:r>
            <a:r>
              <a:rPr lang="en-US" sz="1400" dirty="0" smtClean="0"/>
              <a:t>table coral on the Great Barrier Reef (Image (c) Pete Faulkner, </a:t>
            </a:r>
            <a:endParaRPr lang="en-US" sz="1400" dirty="0"/>
          </a:p>
        </p:txBody>
      </p:sp>
      <p:sp>
        <p:nvSpPr>
          <p:cNvPr id="9" name="TextBox 12"/>
          <p:cNvSpPr txBox="1">
            <a:spLocks noChangeArrowheads="1"/>
          </p:cNvSpPr>
          <p:nvPr/>
        </p:nvSpPr>
        <p:spPr bwMode="auto">
          <a:xfrm>
            <a:off x="6400800" y="2093893"/>
            <a:ext cx="2743200" cy="954107"/>
          </a:xfrm>
          <a:prstGeom prst="rect">
            <a:avLst/>
          </a:prstGeom>
          <a:noFill/>
          <a:ln w="9525">
            <a:noFill/>
            <a:miter lim="800000"/>
            <a:headEnd/>
            <a:tailEnd/>
          </a:ln>
        </p:spPr>
        <p:txBody>
          <a:bodyPr wrap="square">
            <a:spAutoFit/>
          </a:bodyPr>
          <a:lstStyle/>
          <a:p>
            <a:r>
              <a:rPr lang="en-US" sz="1400" i="1" dirty="0" smtClean="0"/>
              <a:t>A </a:t>
            </a:r>
            <a:r>
              <a:rPr lang="en-US" sz="1400" i="1" dirty="0"/>
              <a:t>variant of </a:t>
            </a:r>
            <a:r>
              <a:rPr lang="en-US" sz="1400" dirty="0" err="1"/>
              <a:t>Serpula</a:t>
            </a:r>
            <a:r>
              <a:rPr lang="en-US" sz="1400" dirty="0"/>
              <a:t> </a:t>
            </a:r>
            <a:r>
              <a:rPr lang="en-US" sz="1400" dirty="0" err="1"/>
              <a:t>lacrymans</a:t>
            </a:r>
            <a:r>
              <a:rPr lang="en-US" sz="1400" dirty="0"/>
              <a:t> </a:t>
            </a:r>
            <a:r>
              <a:rPr lang="en-US" sz="1400" i="1" dirty="0"/>
              <a:t>causes dry rot. (Dave Brown via </a:t>
            </a:r>
            <a:r>
              <a:rPr lang="en-US" sz="1400" i="1" dirty="0" err="1"/>
              <a:t>Flickr</a:t>
            </a:r>
            <a:r>
              <a:rPr lang="en-US" sz="1400" i="1" dirty="0"/>
              <a:t>/Creative Commons Attribution 2.0)</a:t>
            </a:r>
            <a:r>
              <a:rPr lang="en-US" sz="1400" dirty="0"/>
              <a:t>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8229600" y="3810000"/>
          <a:ext cx="6677025" cy="5734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00200" y="609600"/>
            <a:ext cx="5486400" cy="5016758"/>
          </a:xfrm>
          <a:prstGeom prst="rect">
            <a:avLst/>
          </a:prstGeom>
          <a:noFill/>
        </p:spPr>
        <p:txBody>
          <a:bodyPr wrap="square" rtlCol="0">
            <a:spAutoFit/>
          </a:bodyPr>
          <a:lstStyle/>
          <a:p>
            <a:r>
              <a:rPr lang="en-US" sz="4000" b="1" i="1" u="sng" dirty="0" smtClean="0">
                <a:latin typeface="Times New Roman" pitchFamily="18" charset="0"/>
                <a:cs typeface="Times New Roman" pitchFamily="18" charset="0"/>
              </a:rPr>
              <a:t>Update Outline</a:t>
            </a:r>
          </a:p>
          <a:p>
            <a:endParaRPr lang="en-US" sz="4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Ø"/>
            </a:pP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Personnel </a:t>
            </a:r>
          </a:p>
          <a:p>
            <a:pPr>
              <a:buFont typeface="Wingdings" pitchFamily="2" charset="2"/>
              <a:buChar char="Ø"/>
            </a:pPr>
            <a:r>
              <a:rPr lang="en-US" sz="2400" dirty="0" smtClean="0">
                <a:latin typeface="Times New Roman" pitchFamily="18" charset="0"/>
                <a:cs typeface="Times New Roman" pitchFamily="18" charset="0"/>
              </a:rPr>
              <a:t> Completed Programmatic Activities</a:t>
            </a:r>
          </a:p>
          <a:p>
            <a:pPr>
              <a:buFont typeface="Wingdings" pitchFamily="2" charset="2"/>
              <a:buChar char="Ø"/>
            </a:pPr>
            <a:r>
              <a:rPr lang="en-US" sz="2400" dirty="0" smtClean="0">
                <a:latin typeface="Times New Roman" pitchFamily="18" charset="0"/>
                <a:cs typeface="Times New Roman" pitchFamily="18" charset="0"/>
              </a:rPr>
              <a:t> Upcoming Programmatic Activities</a:t>
            </a:r>
          </a:p>
          <a:p>
            <a:pPr>
              <a:buFont typeface="Wingdings" pitchFamily="2" charset="2"/>
              <a:buChar char="Ø"/>
            </a:pPr>
            <a:r>
              <a:rPr lang="en-US" sz="2400" dirty="0" smtClean="0">
                <a:latin typeface="Times New Roman" pitchFamily="18" charset="0"/>
                <a:cs typeface="Times New Roman" pitchFamily="18" charset="0"/>
              </a:rPr>
              <a:t> Division Science Highlights</a:t>
            </a:r>
          </a:p>
          <a:p>
            <a:pPr lvl="1">
              <a:buFont typeface="Wingdings" pitchFamily="2" charset="2"/>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Bioenergy</a:t>
            </a:r>
            <a:r>
              <a:rPr lang="en-US" sz="2400" dirty="0" smtClean="0">
                <a:latin typeface="Times New Roman" pitchFamily="18" charset="0"/>
                <a:cs typeface="Times New Roman" pitchFamily="18" charset="0"/>
              </a:rPr>
              <a:t> research centers</a:t>
            </a:r>
          </a:p>
          <a:p>
            <a:pPr lvl="1">
              <a:buFont typeface="Wingdings" pitchFamily="2" charset="2"/>
              <a:buChar char="§"/>
            </a:pP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Genomic Sciences</a:t>
            </a:r>
          </a:p>
          <a:p>
            <a:pPr lvl="1">
              <a:buFont typeface="Wingdings" pitchFamily="2" charset="2"/>
              <a:buChar char="§"/>
            </a:pP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atin typeface="Times New Roman" pitchFamily="18" charset="0"/>
                <a:cs typeface="Times New Roman" pitchFamily="18" charset="0"/>
              </a:rPr>
              <a:t>Radiochemistry </a:t>
            </a:r>
          </a:p>
          <a:p>
            <a:pPr lvl="1">
              <a:buFont typeface="Wingdings" pitchFamily="2" charset="2"/>
              <a:buChar char="§"/>
            </a:pPr>
            <a:r>
              <a:rPr lang="en-US" sz="2400" dirty="0" smtClean="0">
                <a:latin typeface="Times New Roman" pitchFamily="18" charset="0"/>
                <a:cs typeface="Times New Roman" pitchFamily="18" charset="0"/>
              </a:rPr>
              <a:t> Low Dose Radiation Science</a:t>
            </a:r>
          </a:p>
          <a:p>
            <a:pPr lvl="1">
              <a:buFont typeface="Wingdings" pitchFamily="2" charset="2"/>
              <a:buChar char="§"/>
            </a:pPr>
            <a:r>
              <a:rPr lang="en-US" sz="2400" dirty="0" smtClean="0">
                <a:latin typeface="Times New Roman" pitchFamily="18" charset="0"/>
                <a:cs typeface="Times New Roman" pitchFamily="18" charset="0"/>
              </a:rPr>
              <a:t> Structural Biology</a:t>
            </a:r>
          </a:p>
          <a:p>
            <a:pPr lvl="1">
              <a:buFont typeface="Wingdings" pitchFamily="2" charset="2"/>
              <a:buChar char="§"/>
            </a:pPr>
            <a:r>
              <a:rPr lang="en-US" sz="2400" dirty="0" smtClean="0">
                <a:latin typeface="Times New Roman" pitchFamily="18" charset="0"/>
                <a:cs typeface="Times New Roman" pitchFamily="18" charset="0"/>
              </a:rPr>
              <a:t> JGI News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43000" y="3124200"/>
            <a:ext cx="6705600" cy="928687"/>
          </a:xfrm>
        </p:spPr>
        <p:txBody>
          <a:bodyPr rtlCol="0">
            <a:normAutofit fontScale="90000"/>
          </a:bodyPr>
          <a:lstStyle/>
          <a:p>
            <a:pPr eaLnBrk="1" fontAlgn="auto" hangingPunct="1">
              <a:spcAft>
                <a:spcPts val="0"/>
              </a:spcAft>
              <a:defRPr/>
            </a:pPr>
            <a:r>
              <a:rPr lang="en-US" sz="3600" dirty="0" smtClean="0"/>
              <a:t/>
            </a:r>
            <a:br>
              <a:rPr lang="en-US" sz="3600" dirty="0" smtClean="0"/>
            </a:br>
            <a:r>
              <a:rPr lang="en-US" dirty="0" smtClean="0"/>
              <a:t/>
            </a:r>
            <a:br>
              <a:rPr lang="en-US" dirty="0" smtClean="0"/>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195"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latin typeface="Calibri" pitchFamily="34" charset="0"/>
            </a:endParaRPr>
          </a:p>
        </p:txBody>
      </p:sp>
      <p:sp>
        <p:nvSpPr>
          <p:cNvPr id="8196" name="Rectangle 3"/>
          <p:cNvSpPr>
            <a:spLocks noChangeArrowheads="1"/>
          </p:cNvSpPr>
          <p:nvPr/>
        </p:nvSpPr>
        <p:spPr bwMode="auto">
          <a:xfrm>
            <a:off x="1752600" y="1295400"/>
            <a:ext cx="6477000" cy="707886"/>
          </a:xfrm>
          <a:prstGeom prst="rect">
            <a:avLst/>
          </a:prstGeom>
          <a:noFill/>
          <a:ln w="9525">
            <a:noFill/>
            <a:miter lim="800000"/>
            <a:headEnd/>
            <a:tailEnd/>
          </a:ln>
        </p:spPr>
        <p:txBody>
          <a:bodyPr>
            <a:spAutoFit/>
          </a:bodyPr>
          <a:lstStyle/>
          <a:p>
            <a:pPr algn="ctr"/>
            <a:r>
              <a:rPr lang="en-US" sz="4000" b="1" i="1" dirty="0" smtClean="0">
                <a:latin typeface="Times New Roman" pitchFamily="18" charset="0"/>
                <a:cs typeface="Times New Roman" pitchFamily="18" charset="0"/>
              </a:rPr>
              <a:t>Thank You!</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6419" y="228600"/>
            <a:ext cx="4075155" cy="707886"/>
          </a:xfrm>
          <a:prstGeom prst="rect">
            <a:avLst/>
          </a:prstGeom>
        </p:spPr>
        <p:txBody>
          <a:bodyPr wrap="none">
            <a:spAutoFit/>
          </a:bodyPr>
          <a:lstStyle/>
          <a:p>
            <a:pPr algn="ctr">
              <a:defRPr/>
            </a:pPr>
            <a:r>
              <a:rPr lang="en-US" sz="4000" b="1" i="1" dirty="0" smtClean="0">
                <a:latin typeface="Times New Roman" pitchFamily="18" charset="0"/>
                <a:cs typeface="Times New Roman" pitchFamily="18" charset="0"/>
              </a:rPr>
              <a:t>Personnel Update</a:t>
            </a:r>
            <a:endParaRPr lang="en-US" sz="4000" b="1" i="1" dirty="0">
              <a:latin typeface="Times New Roman" pitchFamily="18" charset="0"/>
              <a:cs typeface="Times New Roman" pitchFamily="18" charset="0"/>
            </a:endParaRPr>
          </a:p>
        </p:txBody>
      </p:sp>
      <p:sp>
        <p:nvSpPr>
          <p:cNvPr id="3" name="TextBox 2"/>
          <p:cNvSpPr txBox="1"/>
          <p:nvPr/>
        </p:nvSpPr>
        <p:spPr>
          <a:xfrm>
            <a:off x="685800" y="1371600"/>
            <a:ext cx="7772400" cy="3816429"/>
          </a:xfrm>
          <a:prstGeom prst="rect">
            <a:avLst/>
          </a:prstGeom>
          <a:noFill/>
        </p:spPr>
        <p:txBody>
          <a:bodyPr wrap="square" rtlCol="0">
            <a:spAutoFit/>
          </a:bodyPr>
          <a:lstStyle/>
          <a:p>
            <a:pPr>
              <a:buFont typeface="Wingdings" pitchFamily="2" charset="2"/>
              <a:buChar char="Ø"/>
            </a:pPr>
            <a:r>
              <a:rPr lang="en-US" sz="2800" b="1" i="1" dirty="0" smtClean="0">
                <a:solidFill>
                  <a:schemeClr val="tx2"/>
                </a:solidFill>
                <a:latin typeface="Times New Roman" pitchFamily="18" charset="0"/>
                <a:cs typeface="Times New Roman" pitchFamily="18" charset="0"/>
              </a:rPr>
              <a:t>BSSD Division Director Position </a:t>
            </a:r>
          </a:p>
          <a:p>
            <a:pPr lvl="1">
              <a:buFont typeface="Wingdings" pitchFamily="2" charset="2"/>
              <a:buChar char="Ø"/>
            </a:pPr>
            <a:r>
              <a:rPr lang="en-US" sz="2400" dirty="0" smtClean="0">
                <a:latin typeface="Times New Roman" pitchFamily="18" charset="0"/>
                <a:cs typeface="Times New Roman" pitchFamily="18" charset="0"/>
              </a:rPr>
              <a:t> Position closed on September 9, 2011</a:t>
            </a:r>
          </a:p>
          <a:p>
            <a:pPr lvl="1">
              <a:buFont typeface="Wingdings" pitchFamily="2" charset="2"/>
              <a:buChar char="Ø"/>
            </a:pPr>
            <a:r>
              <a:rPr lang="en-US" sz="2400" dirty="0" smtClean="0">
                <a:latin typeface="Times New Roman" pitchFamily="18" charset="0"/>
                <a:cs typeface="Times New Roman" pitchFamily="18" charset="0"/>
              </a:rPr>
              <a:t> Timeframe for selection - TBD</a:t>
            </a:r>
          </a:p>
          <a:p>
            <a:pPr>
              <a:buFont typeface="Wingdings" pitchFamily="2" charset="2"/>
              <a:buChar char="q"/>
            </a:pPr>
            <a:endParaRPr lang="en-US" sz="2400" dirty="0" smtClean="0">
              <a:latin typeface="Times New Roman" pitchFamily="18" charset="0"/>
              <a:cs typeface="Times New Roman" pitchFamily="18" charset="0"/>
            </a:endParaRPr>
          </a:p>
          <a:p>
            <a:pPr>
              <a:buFont typeface="Wingdings" pitchFamily="2" charset="2"/>
              <a:buChar char="Ø"/>
            </a:pPr>
            <a:r>
              <a:rPr lang="en-US" sz="2800" b="1" i="1" dirty="0" smtClean="0">
                <a:solidFill>
                  <a:schemeClr val="tx2"/>
                </a:solidFill>
                <a:latin typeface="Times New Roman" pitchFamily="18" charset="0"/>
                <a:cs typeface="Times New Roman" pitchFamily="18" charset="0"/>
              </a:rPr>
              <a:t>National Laboratory </a:t>
            </a:r>
            <a:r>
              <a:rPr lang="en-US" sz="2800" b="1" i="1" dirty="0" err="1" smtClean="0">
                <a:solidFill>
                  <a:schemeClr val="tx2"/>
                </a:solidFill>
                <a:latin typeface="Times New Roman" pitchFamily="18" charset="0"/>
                <a:cs typeface="Times New Roman" pitchFamily="18" charset="0"/>
              </a:rPr>
              <a:t>Detailee</a:t>
            </a:r>
            <a:r>
              <a:rPr lang="en-US" sz="2800" b="1" i="1" dirty="0" smtClean="0">
                <a:solidFill>
                  <a:schemeClr val="tx2"/>
                </a:solidFill>
                <a:latin typeface="Times New Roman" pitchFamily="18" charset="0"/>
                <a:cs typeface="Times New Roman" pitchFamily="18" charset="0"/>
              </a:rPr>
              <a:t> (Genomic Sciences)</a:t>
            </a:r>
          </a:p>
          <a:p>
            <a:pPr lvl="1">
              <a:buFont typeface="Wingdings" pitchFamily="2" charset="2"/>
              <a:buChar char="Ø"/>
            </a:pP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Dr. Michael </a:t>
            </a:r>
            <a:r>
              <a:rPr lang="en-US" sz="2400" dirty="0" err="1" smtClean="0">
                <a:latin typeface="Times New Roman" pitchFamily="18" charset="0"/>
                <a:cs typeface="Times New Roman" pitchFamily="18" charset="0"/>
              </a:rPr>
              <a:t>Thelen</a:t>
            </a:r>
            <a:r>
              <a:rPr lang="en-US" sz="2400" dirty="0" smtClean="0">
                <a:latin typeface="Times New Roman" pitchFamily="18" charset="0"/>
                <a:cs typeface="Times New Roman" pitchFamily="18" charset="0"/>
              </a:rPr>
              <a:t> (LLNL)</a:t>
            </a:r>
          </a:p>
          <a:p>
            <a:pPr lvl="1">
              <a:buFont typeface="Wingdings" pitchFamily="2" charset="2"/>
              <a:buChar char="Ø"/>
            </a:pPr>
            <a:r>
              <a:rPr lang="en-US" sz="2400" dirty="0" smtClean="0">
                <a:latin typeface="Times New Roman" pitchFamily="18" charset="0"/>
                <a:cs typeface="Times New Roman" pitchFamily="18" charset="0"/>
              </a:rPr>
              <a:t> October 2011</a:t>
            </a:r>
          </a:p>
          <a:p>
            <a:pPr marL="0" lvl="1"/>
            <a:endParaRPr lang="en-US" sz="2400" dirty="0" smtClean="0">
              <a:latin typeface="Times New Roman" pitchFamily="18" charset="0"/>
              <a:cs typeface="Times New Roman" pitchFamily="18" charset="0"/>
            </a:endParaRPr>
          </a:p>
          <a:p>
            <a:pPr lvl="1">
              <a:buFont typeface="Wingdings" pitchFamily="2" charset="2"/>
              <a:buChar char="Ø"/>
            </a:pPr>
            <a:endParaRPr lang="en-US" sz="2400" dirty="0" smtClean="0">
              <a:latin typeface="Times New Roman" pitchFamily="18" charset="0"/>
              <a:cs typeface="Times New Roman" pitchFamily="18" charset="0"/>
            </a:endParaRPr>
          </a:p>
          <a:p>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304800"/>
            <a:ext cx="5282407" cy="1138773"/>
          </a:xfrm>
          <a:prstGeom prst="rect">
            <a:avLst/>
          </a:prstGeom>
          <a:noFill/>
        </p:spPr>
        <p:txBody>
          <a:bodyPr wrap="none">
            <a:spAutoFit/>
          </a:bodyPr>
          <a:lstStyle/>
          <a:p>
            <a:pPr algn="ctr">
              <a:defRPr/>
            </a:pPr>
            <a:r>
              <a:rPr lang="en-US" sz="4000" b="1" i="1" dirty="0" smtClean="0">
                <a:latin typeface="Times New Roman" pitchFamily="18" charset="0"/>
                <a:cs typeface="Times New Roman" pitchFamily="18" charset="0"/>
              </a:rPr>
              <a:t>Programmatic Activities</a:t>
            </a:r>
          </a:p>
          <a:p>
            <a:pPr algn="ctr">
              <a:defRPr/>
            </a:pPr>
            <a:r>
              <a:rPr lang="en-US" sz="2800" b="1" dirty="0" smtClean="0">
                <a:cs typeface="Arial" pitchFamily="34" charset="0"/>
              </a:rPr>
              <a:t> </a:t>
            </a:r>
            <a:r>
              <a:rPr lang="en-US" sz="2800" b="1" dirty="0" smtClean="0">
                <a:latin typeface="Times New Roman" pitchFamily="18" charset="0"/>
                <a:cs typeface="Times New Roman" pitchFamily="18" charset="0"/>
              </a:rPr>
              <a:t>(Completed)</a:t>
            </a:r>
            <a:endParaRPr lang="en-US" sz="2800" b="1" dirty="0">
              <a:latin typeface="Times New Roman" pitchFamily="18" charset="0"/>
              <a:cs typeface="Times New Roman" pitchFamily="18" charset="0"/>
            </a:endParaRPr>
          </a:p>
        </p:txBody>
      </p:sp>
      <p:sp>
        <p:nvSpPr>
          <p:cNvPr id="3" name="TextBox 2"/>
          <p:cNvSpPr txBox="1"/>
          <p:nvPr/>
        </p:nvSpPr>
        <p:spPr>
          <a:xfrm>
            <a:off x="228600" y="1295400"/>
            <a:ext cx="5562600" cy="1908215"/>
          </a:xfrm>
          <a:prstGeom prst="rect">
            <a:avLst/>
          </a:prstGeom>
          <a:noFill/>
        </p:spPr>
        <p:txBody>
          <a:bodyPr wrap="square" rtlCol="0">
            <a:spAutoFit/>
          </a:bodyPr>
          <a:lstStyle/>
          <a:p>
            <a:r>
              <a:rPr lang="en-US" sz="2400" b="1" i="1" u="sng" dirty="0" smtClean="0">
                <a:solidFill>
                  <a:schemeClr val="tx2"/>
                </a:solidFill>
                <a:latin typeface="Times New Roman" pitchFamily="18" charset="0"/>
                <a:cs typeface="Times New Roman" pitchFamily="18" charset="0"/>
              </a:rPr>
              <a:t>University Notice</a:t>
            </a:r>
            <a:r>
              <a:rPr lang="en-US" sz="2400" b="1" dirty="0" smtClean="0">
                <a:solidFill>
                  <a:srgbClr val="006600"/>
                </a:solidFill>
                <a:latin typeface="Times New Roman" pitchFamily="18" charset="0"/>
                <a:cs typeface="Times New Roman" pitchFamily="18" charset="0"/>
              </a:rPr>
              <a:t>:</a:t>
            </a:r>
          </a:p>
          <a:p>
            <a:endParaRPr lang="en-US" b="1" u="sng" dirty="0" smtClean="0">
              <a:solidFill>
                <a:srgbClr val="C00000"/>
              </a:solidFill>
              <a:latin typeface="Times New Roman" pitchFamily="18" charset="0"/>
              <a:cs typeface="Times New Roman" pitchFamily="18" charset="0"/>
            </a:endParaRPr>
          </a:p>
          <a:p>
            <a:pPr>
              <a:buFont typeface="Wingdings" pitchFamily="2" charset="2"/>
              <a:buChar char="Ø"/>
            </a:pPr>
            <a:r>
              <a:rPr lang="en-US" sz="2200" dirty="0" smtClean="0">
                <a:latin typeface="Times New Roman" pitchFamily="18" charset="0"/>
                <a:cs typeface="Times New Roman" pitchFamily="18" charset="0"/>
              </a:rPr>
              <a:t> Genomic Sciences Review (Dec. 8-10, 2010)</a:t>
            </a:r>
          </a:p>
          <a:p>
            <a:pPr lvl="1">
              <a:buFont typeface="Wingdings" pitchFamily="2" charset="2"/>
              <a:buChar char="§"/>
            </a:pPr>
            <a:r>
              <a:rPr lang="en-US" dirty="0" smtClean="0">
                <a:latin typeface="Times New Roman" pitchFamily="18" charset="0"/>
                <a:cs typeface="Times New Roman" pitchFamily="18" charset="0"/>
              </a:rPr>
              <a:t> Award processing began in late April.</a:t>
            </a:r>
          </a:p>
          <a:p>
            <a:pPr marL="457200">
              <a:buFont typeface="Wingdings" pitchFamily="2" charset="2"/>
              <a:buChar char="§"/>
            </a:pPr>
            <a:r>
              <a:rPr lang="en-US" dirty="0" smtClean="0">
                <a:latin typeface="Times New Roman" pitchFamily="18" charset="0"/>
                <a:cs typeface="Times New Roman" pitchFamily="18" charset="0"/>
              </a:rPr>
              <a:t> 138 full proposals received</a:t>
            </a:r>
          </a:p>
          <a:p>
            <a:pPr marL="457200">
              <a:buFont typeface="Wingdings" pitchFamily="2" charset="2"/>
              <a:buChar char="§"/>
            </a:pPr>
            <a:r>
              <a:rPr lang="en-US" dirty="0" smtClean="0">
                <a:latin typeface="Times New Roman" pitchFamily="18" charset="0"/>
                <a:cs typeface="Times New Roman" pitchFamily="18" charset="0"/>
              </a:rPr>
              <a:t> 28 awards (16 bioenergy and 12 environmental)</a:t>
            </a:r>
          </a:p>
        </p:txBody>
      </p:sp>
      <p:sp>
        <p:nvSpPr>
          <p:cNvPr id="6" name="TextBox 5"/>
          <p:cNvSpPr txBox="1"/>
          <p:nvPr/>
        </p:nvSpPr>
        <p:spPr>
          <a:xfrm>
            <a:off x="76200" y="3217545"/>
            <a:ext cx="4528804" cy="3016210"/>
          </a:xfrm>
          <a:prstGeom prst="rect">
            <a:avLst/>
          </a:prstGeom>
          <a:noFill/>
        </p:spPr>
        <p:txBody>
          <a:bodyPr wrap="none" rtlCol="0">
            <a:spAutoFit/>
          </a:bodyPr>
          <a:lstStyle/>
          <a:p>
            <a:r>
              <a:rPr lang="en-US" sz="2400" b="1" i="1" u="sng" dirty="0" smtClean="0">
                <a:solidFill>
                  <a:schemeClr val="tx2"/>
                </a:solidFill>
                <a:latin typeface="Times New Roman" pitchFamily="18" charset="0"/>
                <a:cs typeface="Times New Roman" pitchFamily="18" charset="0"/>
              </a:rPr>
              <a:t>General Topics of Research</a:t>
            </a:r>
          </a:p>
          <a:p>
            <a:endParaRPr lang="en-US" sz="2000" b="1" i="1" u="sng"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i="1" dirty="0" err="1" smtClean="0">
                <a:latin typeface="Times New Roman" pitchFamily="18" charset="0"/>
                <a:cs typeface="Times New Roman" pitchFamily="18" charset="0"/>
              </a:rPr>
              <a:t>Bioenergy</a:t>
            </a:r>
            <a:r>
              <a:rPr lang="en-US" sz="2000" i="1" dirty="0" smtClean="0">
                <a:latin typeface="Times New Roman" pitchFamily="18" charset="0"/>
                <a:cs typeface="Times New Roman" pitchFamily="18" charset="0"/>
              </a:rPr>
              <a:t>-related </a:t>
            </a:r>
          </a:p>
          <a:p>
            <a:pPr>
              <a:buFont typeface="Wingdings" pitchFamily="2" charset="2"/>
              <a:buChar char="Ø"/>
            </a:pPr>
            <a:r>
              <a:rPr lang="en-US" dirty="0" smtClean="0">
                <a:latin typeface="Times New Roman" pitchFamily="18" charset="0"/>
                <a:cs typeface="Times New Roman" pitchFamily="18" charset="0"/>
              </a:rPr>
              <a:t>Plant polymer biosynthesis and degradation</a:t>
            </a:r>
          </a:p>
          <a:p>
            <a:pPr lvl="1">
              <a:buFont typeface="Arial" pitchFamily="34" charset="0"/>
              <a:buChar char="•"/>
            </a:pPr>
            <a:r>
              <a:rPr lang="en-US" dirty="0" smtClean="0">
                <a:latin typeface="Times New Roman" pitchFamily="18" charset="0"/>
                <a:cs typeface="Times New Roman" pitchFamily="18" charset="0"/>
              </a:rPr>
              <a:t> cellulose, </a:t>
            </a:r>
            <a:r>
              <a:rPr lang="en-US" dirty="0" err="1" smtClean="0">
                <a:latin typeface="Times New Roman" pitchFamily="18" charset="0"/>
                <a:cs typeface="Times New Roman" pitchFamily="18" charset="0"/>
              </a:rPr>
              <a:t>hemicellulose</a:t>
            </a:r>
            <a:r>
              <a:rPr lang="en-US" dirty="0" smtClean="0">
                <a:latin typeface="Times New Roman" pitchFamily="18" charset="0"/>
                <a:cs typeface="Times New Roman" pitchFamily="18" charset="0"/>
              </a:rPr>
              <a:t> and lignin </a:t>
            </a:r>
          </a:p>
          <a:p>
            <a:pPr>
              <a:buFont typeface="Wingdings" pitchFamily="2" charset="2"/>
              <a:buChar char="Ø"/>
            </a:pPr>
            <a:r>
              <a:rPr lang="en-US" dirty="0" smtClean="0">
                <a:latin typeface="Times New Roman" pitchFamily="18" charset="0"/>
                <a:cs typeface="Times New Roman" pitchFamily="18" charset="0"/>
              </a:rPr>
              <a:t> Plant systems biology</a:t>
            </a:r>
          </a:p>
          <a:p>
            <a:pPr>
              <a:buFont typeface="Wingdings" pitchFamily="2" charset="2"/>
              <a:buChar char="Ø"/>
            </a:pPr>
            <a:r>
              <a:rPr lang="en-US" dirty="0" smtClean="0">
                <a:latin typeface="Times New Roman" pitchFamily="18" charset="0"/>
                <a:cs typeface="Times New Roman" pitchFamily="18" charset="0"/>
              </a:rPr>
              <a:t> Growth rate regulation in grasses</a:t>
            </a:r>
          </a:p>
          <a:p>
            <a:pPr>
              <a:buFont typeface="Wingdings" pitchFamily="2" charset="2"/>
              <a:buChar char="Ø"/>
            </a:pPr>
            <a:r>
              <a:rPr lang="en-US" dirty="0" smtClean="0">
                <a:latin typeface="Times New Roman" pitchFamily="18" charset="0"/>
                <a:cs typeface="Times New Roman" pitchFamily="18" charset="0"/>
              </a:rPr>
              <a:t> Systems biology of photosynthetic microbes</a:t>
            </a:r>
          </a:p>
          <a:p>
            <a:pPr>
              <a:buFont typeface="Wingdings" pitchFamily="2" charset="2"/>
              <a:buChar char="Ø"/>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Metabolomics</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biofuel</a:t>
            </a:r>
            <a:r>
              <a:rPr lang="en-US" dirty="0" smtClean="0">
                <a:latin typeface="Times New Roman" pitchFamily="18" charset="0"/>
                <a:cs typeface="Times New Roman" pitchFamily="18" charset="0"/>
              </a:rPr>
              <a:t> production</a:t>
            </a:r>
          </a:p>
          <a:p>
            <a:pPr>
              <a:buFont typeface="Wingdings" pitchFamily="2" charset="2"/>
              <a:buChar char="Ø"/>
            </a:pPr>
            <a:r>
              <a:rPr lang="en-US" dirty="0" smtClean="0">
                <a:latin typeface="Times New Roman" pitchFamily="18" charset="0"/>
                <a:cs typeface="Times New Roman" pitchFamily="18" charset="0"/>
              </a:rPr>
              <a:t> Enabling tools for plant cell wall research </a:t>
            </a:r>
          </a:p>
        </p:txBody>
      </p:sp>
      <p:sp>
        <p:nvSpPr>
          <p:cNvPr id="8" name="TextBox 7"/>
          <p:cNvSpPr txBox="1"/>
          <p:nvPr/>
        </p:nvSpPr>
        <p:spPr>
          <a:xfrm>
            <a:off x="4495800" y="3888700"/>
            <a:ext cx="4648199" cy="289310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Environmental processes-related</a:t>
            </a:r>
          </a:p>
          <a:p>
            <a:pPr>
              <a:buFont typeface="Wingdings" pitchFamily="2" charset="2"/>
              <a:buChar char="Ø"/>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Electron flow in metal-reducing </a:t>
            </a:r>
            <a:r>
              <a:rPr lang="en-US" dirty="0" err="1" smtClean="0">
                <a:latin typeface="Times New Roman" pitchFamily="18" charset="0"/>
                <a:cs typeface="Times New Roman" pitchFamily="18" charset="0"/>
              </a:rPr>
              <a:t>biofilms</a:t>
            </a:r>
            <a:endParaRPr lang="en-US" dirty="0" smtClean="0">
              <a:latin typeface="Times New Roman" pitchFamily="18" charset="0"/>
              <a:cs typeface="Times New Roman" pitchFamily="18" charset="0"/>
            </a:endParaRPr>
          </a:p>
          <a:p>
            <a:pPr>
              <a:buFont typeface="Wingdings" pitchFamily="2" charset="2"/>
              <a:buChar char="Ø"/>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Symbiosis and cell-cell signaling in </a:t>
            </a:r>
          </a:p>
          <a:p>
            <a:r>
              <a:rPr lang="en-US" dirty="0" smtClean="0">
                <a:latin typeface="Times New Roman" pitchFamily="18" charset="0"/>
                <a:cs typeface="Times New Roman" pitchFamily="18" charset="0"/>
              </a:rPr>
              <a:t>      microbial communities</a:t>
            </a:r>
          </a:p>
          <a:p>
            <a:pPr>
              <a:buFont typeface="Wingdings" pitchFamily="2" charset="2"/>
              <a:buChar char="Ø"/>
            </a:pPr>
            <a:r>
              <a:rPr lang="en-US"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Omics</a:t>
            </a:r>
            <a:r>
              <a:rPr lang="en-US" dirty="0" smtClean="0">
                <a:latin typeface="Times New Roman" pitchFamily="18" charset="0"/>
                <a:cs typeface="Times New Roman" pitchFamily="18" charset="0"/>
              </a:rPr>
              <a:t> methods for nutrient cycling processes</a:t>
            </a:r>
          </a:p>
          <a:p>
            <a:pPr>
              <a:buFont typeface="Wingdings" pitchFamily="2" charset="2"/>
              <a:buChar char="Ø"/>
            </a:pPr>
            <a:r>
              <a:rPr lang="en-US"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Metagenomics</a:t>
            </a:r>
            <a:r>
              <a:rPr lang="en-US" dirty="0" smtClean="0">
                <a:latin typeface="Times New Roman" pitchFamily="18" charset="0"/>
                <a:cs typeface="Times New Roman" pitchFamily="18" charset="0"/>
              </a:rPr>
              <a:t> approaches to natural </a:t>
            </a:r>
          </a:p>
          <a:p>
            <a:r>
              <a:rPr lang="en-US" dirty="0" smtClean="0">
                <a:latin typeface="Times New Roman" pitchFamily="18" charset="0"/>
                <a:cs typeface="Times New Roman" pitchFamily="18" charset="0"/>
              </a:rPr>
              <a:t>      attenuation of contaminants</a:t>
            </a:r>
          </a:p>
          <a:p>
            <a:pPr>
              <a:buFont typeface="Wingdings" pitchFamily="2" charset="2"/>
              <a:buChar char="Ø"/>
            </a:pPr>
            <a:r>
              <a:rPr lang="en-US" dirty="0" smtClean="0">
                <a:latin typeface="Times New Roman" pitchFamily="18" charset="0"/>
                <a:cs typeface="Times New Roman" pitchFamily="18" charset="0"/>
              </a:rPr>
              <a:t> Functional proteomics of microbial iron and </a:t>
            </a:r>
          </a:p>
          <a:p>
            <a:r>
              <a:rPr lang="en-US" dirty="0" smtClean="0">
                <a:latin typeface="Times New Roman" pitchFamily="18" charset="0"/>
                <a:cs typeface="Times New Roman" pitchFamily="18" charset="0"/>
              </a:rPr>
              <a:t>       sulfate reduction</a:t>
            </a:r>
          </a:p>
          <a:p>
            <a:endParaRPr lang="en-US" dirty="0"/>
          </a:p>
        </p:txBody>
      </p:sp>
      <p:pic>
        <p:nvPicPr>
          <p:cNvPr id="9" name="Picture 2" descr="Building Novel Biological Systems for Useful Purposes">
            <a:hlinkClick r:id="rId3"/>
          </p:cNvPr>
          <p:cNvPicPr>
            <a:picLocks noChangeAspect="1" noChangeArrowheads="1"/>
          </p:cNvPicPr>
          <p:nvPr/>
        </p:nvPicPr>
        <p:blipFill>
          <a:blip r:embed="rId4" cstate="print"/>
          <a:srcRect/>
          <a:stretch>
            <a:fillRect/>
          </a:stretch>
        </p:blipFill>
        <p:spPr bwMode="auto">
          <a:xfrm>
            <a:off x="5867400" y="1524000"/>
            <a:ext cx="2849755" cy="1752600"/>
          </a:xfrm>
          <a:prstGeom prst="rect">
            <a:avLst/>
          </a:prstGeom>
          <a:noFill/>
          <a:ln w="12700">
            <a:solidFill>
              <a:schemeClr val="tx1"/>
            </a:solidFill>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5791200" cy="2591479"/>
          </a:xfrm>
        </p:spPr>
        <p:txBody>
          <a:bodyPr/>
          <a:lstStyle/>
          <a:p>
            <a:pPr>
              <a:buNone/>
            </a:pPr>
            <a:r>
              <a:rPr lang="en-US" sz="2000" b="1" i="1" dirty="0" smtClean="0">
                <a:latin typeface="Times New Roman" pitchFamily="18" charset="0"/>
                <a:cs typeface="Times New Roman" pitchFamily="18" charset="0"/>
              </a:rPr>
              <a:t>Ten Projects Selected for Awards Totaling $12.2M </a:t>
            </a:r>
          </a:p>
          <a:p>
            <a:pPr>
              <a:buNone/>
            </a:pPr>
            <a:r>
              <a:rPr lang="en-US" sz="2000" b="1" i="1" dirty="0" smtClean="0">
                <a:latin typeface="Times New Roman" pitchFamily="18" charset="0"/>
                <a:cs typeface="Times New Roman" pitchFamily="18" charset="0"/>
              </a:rPr>
              <a:t>($10.2M DOE, $2M USDA)</a:t>
            </a:r>
          </a:p>
          <a:p>
            <a:pPr lvl="1"/>
            <a:r>
              <a:rPr lang="en-US" sz="1600" b="1" dirty="0" smtClean="0">
                <a:latin typeface="Times New Roman" pitchFamily="18" charset="0"/>
                <a:cs typeface="Times New Roman" pitchFamily="18" charset="0"/>
              </a:rPr>
              <a:t>Switchgrass (U Oklahoma; Colorado St U)</a:t>
            </a:r>
          </a:p>
          <a:p>
            <a:pPr lvl="1"/>
            <a:r>
              <a:rPr lang="en-US" sz="1600" b="1" dirty="0" smtClean="0">
                <a:latin typeface="Times New Roman" pitchFamily="18" charset="0"/>
                <a:cs typeface="Times New Roman" pitchFamily="18" charset="0"/>
              </a:rPr>
              <a:t>Populus (Virginia Tech; UC Davis)</a:t>
            </a:r>
          </a:p>
          <a:p>
            <a:pPr lvl="1"/>
            <a:r>
              <a:rPr lang="en-US" sz="1600" b="1" dirty="0" smtClean="0">
                <a:latin typeface="Times New Roman" pitchFamily="18" charset="0"/>
                <a:cs typeface="Times New Roman" pitchFamily="18" charset="0"/>
              </a:rPr>
              <a:t>Sorghum (U Missouri; U S Carolina; Kansas St U)</a:t>
            </a:r>
          </a:p>
          <a:p>
            <a:pPr lvl="1"/>
            <a:r>
              <a:rPr lang="en-US" sz="1600" b="1" dirty="0" smtClean="0">
                <a:latin typeface="Times New Roman" pitchFamily="18" charset="0"/>
                <a:cs typeface="Times New Roman" pitchFamily="18" charset="0"/>
              </a:rPr>
              <a:t>Brachypodium (</a:t>
            </a:r>
            <a:r>
              <a:rPr lang="en-US" sz="1600" b="1" dirty="0" err="1" smtClean="0">
                <a:latin typeface="Times New Roman" pitchFamily="18" charset="0"/>
                <a:cs typeface="Times New Roman" pitchFamily="18" charset="0"/>
              </a:rPr>
              <a:t>Danforth</a:t>
            </a:r>
            <a:r>
              <a:rPr lang="en-US" sz="1600" b="1" dirty="0" smtClean="0">
                <a:latin typeface="Times New Roman" pitchFamily="18" charset="0"/>
                <a:cs typeface="Times New Roman" pitchFamily="18" charset="0"/>
              </a:rPr>
              <a:t> Center)</a:t>
            </a:r>
          </a:p>
          <a:p>
            <a:pPr lvl="1"/>
            <a:r>
              <a:rPr lang="en-US" sz="1600" b="1" dirty="0" smtClean="0">
                <a:latin typeface="Times New Roman" pitchFamily="18" charset="0"/>
                <a:cs typeface="Times New Roman" pitchFamily="18" charset="0"/>
              </a:rPr>
              <a:t>Miscanthus (U Illinois)</a:t>
            </a:r>
          </a:p>
          <a:p>
            <a:pPr lvl="1"/>
            <a:r>
              <a:rPr lang="en-US" sz="1600" b="1" dirty="0" smtClean="0">
                <a:latin typeface="Times New Roman" pitchFamily="18" charset="0"/>
                <a:cs typeface="Times New Roman" pitchFamily="18" charset="0"/>
              </a:rPr>
              <a:t>Energy cane (U Florida)</a:t>
            </a:r>
            <a:endParaRPr lang="en-US" sz="1600" dirty="0" smtClean="0">
              <a:latin typeface="Times New Roman" pitchFamily="18" charset="0"/>
              <a:cs typeface="Times New Roman" pitchFamily="18" charset="0"/>
            </a:endParaRPr>
          </a:p>
        </p:txBody>
      </p:sp>
      <p:sp>
        <p:nvSpPr>
          <p:cNvPr id="6" name="TextBox 5"/>
          <p:cNvSpPr txBox="1"/>
          <p:nvPr/>
        </p:nvSpPr>
        <p:spPr>
          <a:xfrm>
            <a:off x="152400" y="1295400"/>
            <a:ext cx="8905067" cy="461665"/>
          </a:xfrm>
          <a:prstGeom prst="rect">
            <a:avLst/>
          </a:prstGeom>
          <a:noFill/>
        </p:spPr>
        <p:txBody>
          <a:bodyPr wrap="none" rtlCol="0">
            <a:spAutoFit/>
          </a:bodyPr>
          <a:lstStyle/>
          <a:p>
            <a:r>
              <a:rPr lang="en-US" sz="2400" b="1" i="1" dirty="0" smtClean="0">
                <a:solidFill>
                  <a:schemeClr val="tx2"/>
                </a:solidFill>
                <a:latin typeface="Times New Roman" pitchFamily="18" charset="0"/>
                <a:cs typeface="Times New Roman" pitchFamily="18" charset="0"/>
              </a:rPr>
              <a:t>USDA-DOE Plant Feedstock Genomics  for </a:t>
            </a:r>
            <a:r>
              <a:rPr lang="en-US" sz="2400" b="1" i="1" dirty="0" err="1" smtClean="0">
                <a:solidFill>
                  <a:schemeClr val="tx2"/>
                </a:solidFill>
                <a:latin typeface="Times New Roman" pitchFamily="18" charset="0"/>
                <a:cs typeface="Times New Roman" pitchFamily="18" charset="0"/>
              </a:rPr>
              <a:t>Bioenergy</a:t>
            </a:r>
            <a:r>
              <a:rPr lang="en-US" sz="2400" b="1" i="1" dirty="0" smtClean="0">
                <a:solidFill>
                  <a:schemeClr val="tx2"/>
                </a:solidFill>
                <a:latin typeface="Times New Roman" pitchFamily="18" charset="0"/>
                <a:cs typeface="Times New Roman" pitchFamily="18" charset="0"/>
              </a:rPr>
              <a:t>: 2011 Awards</a:t>
            </a:r>
            <a:endParaRPr lang="en-US" sz="2400" dirty="0"/>
          </a:p>
        </p:txBody>
      </p:sp>
      <p:sp>
        <p:nvSpPr>
          <p:cNvPr id="8" name="Rectangle 7"/>
          <p:cNvSpPr/>
          <p:nvPr/>
        </p:nvSpPr>
        <p:spPr>
          <a:xfrm>
            <a:off x="228600" y="1752600"/>
            <a:ext cx="5181600" cy="1754326"/>
          </a:xfrm>
          <a:prstGeom prst="rect">
            <a:avLst/>
          </a:prstGeom>
        </p:spPr>
        <p:txBody>
          <a:bodyPr wrap="square">
            <a:spAutoFit/>
          </a:bodyPr>
          <a:lstStyle/>
          <a:p>
            <a:pPr>
              <a:buFont typeface="Wingdings" pitchFamily="2" charset="2"/>
              <a:buChar char="Ø"/>
            </a:pPr>
            <a:r>
              <a:rPr lang="en-US" dirty="0" smtClean="0">
                <a:latin typeface="Times New Roman" pitchFamily="18" charset="0"/>
                <a:cs typeface="Times New Roman" pitchFamily="18" charset="0"/>
              </a:rPr>
              <a:t>Fundamental research to enhance translation of genomics information into cultivar improvement (“</a:t>
            </a:r>
            <a:r>
              <a:rPr lang="en-US" dirty="0" err="1" smtClean="0">
                <a:latin typeface="Times New Roman" pitchFamily="18" charset="0"/>
                <a:cs typeface="Times New Roman" pitchFamily="18" charset="0"/>
              </a:rPr>
              <a:t>phenomics</a:t>
            </a:r>
            <a:r>
              <a:rPr lang="en-US" dirty="0" smtClean="0">
                <a:latin typeface="Times New Roman" pitchFamily="18" charset="0"/>
                <a:cs typeface="Times New Roman" pitchFamily="18" charset="0"/>
              </a:rPr>
              <a:t>”) for </a:t>
            </a:r>
            <a:r>
              <a:rPr lang="en-US" dirty="0" err="1" smtClean="0">
                <a:latin typeface="Times New Roman" pitchFamily="18" charset="0"/>
                <a:cs typeface="Times New Roman" pitchFamily="18" charset="0"/>
              </a:rPr>
              <a:t>bioenergy</a:t>
            </a:r>
            <a:r>
              <a:rPr lang="en-US" dirty="0" smtClean="0">
                <a:latin typeface="Times New Roman" pitchFamily="18" charset="0"/>
                <a:cs typeface="Times New Roman" pitchFamily="18" charset="0"/>
              </a:rPr>
              <a:t> crops.</a:t>
            </a:r>
          </a:p>
          <a:p>
            <a:pPr>
              <a:buFont typeface="Wingdings" pitchFamily="2" charset="2"/>
              <a:buChar char="Ø"/>
            </a:pPr>
            <a:r>
              <a:rPr lang="en-US" dirty="0" err="1" smtClean="0">
                <a:latin typeface="Times New Roman" pitchFamily="18" charset="0"/>
                <a:cs typeface="Times New Roman" pitchFamily="18" charset="0"/>
              </a:rPr>
              <a:t>Phenotyping</a:t>
            </a:r>
            <a:r>
              <a:rPr lang="en-US" dirty="0" smtClean="0">
                <a:latin typeface="Times New Roman" pitchFamily="18" charset="0"/>
                <a:cs typeface="Times New Roman" pitchFamily="18" charset="0"/>
              </a:rPr>
              <a:t> plant germplasm collections and advanced breeding lines in public breeding programs of </a:t>
            </a:r>
            <a:r>
              <a:rPr lang="en-US" dirty="0" err="1" smtClean="0">
                <a:latin typeface="Times New Roman" pitchFamily="18" charset="0"/>
                <a:cs typeface="Times New Roman" pitchFamily="18" charset="0"/>
              </a:rPr>
              <a:t>bioenergy</a:t>
            </a:r>
            <a:r>
              <a:rPr lang="en-US" dirty="0" smtClean="0">
                <a:latin typeface="Times New Roman" pitchFamily="18" charset="0"/>
                <a:cs typeface="Times New Roman" pitchFamily="18" charset="0"/>
              </a:rPr>
              <a:t> crops.</a:t>
            </a:r>
          </a:p>
        </p:txBody>
      </p:sp>
      <p:sp>
        <p:nvSpPr>
          <p:cNvPr id="9" name="TextBox 8"/>
          <p:cNvSpPr txBox="1"/>
          <p:nvPr/>
        </p:nvSpPr>
        <p:spPr>
          <a:xfrm>
            <a:off x="1949987" y="0"/>
            <a:ext cx="5282407" cy="1323439"/>
          </a:xfrm>
          <a:prstGeom prst="rect">
            <a:avLst/>
          </a:prstGeom>
          <a:noFill/>
        </p:spPr>
        <p:txBody>
          <a:bodyPr wrap="none">
            <a:spAutoFit/>
          </a:bodyPr>
          <a:lstStyle/>
          <a:p>
            <a:pPr algn="ctr">
              <a:defRPr/>
            </a:pPr>
            <a:r>
              <a:rPr lang="en-US" sz="4000" b="1" i="1" dirty="0" smtClean="0">
                <a:latin typeface="Times New Roman" pitchFamily="18" charset="0"/>
                <a:cs typeface="Times New Roman" pitchFamily="18" charset="0"/>
              </a:rPr>
              <a:t>Programmatic Activities</a:t>
            </a:r>
          </a:p>
          <a:p>
            <a:pPr algn="ctr">
              <a:defRPr/>
            </a:pPr>
            <a:r>
              <a:rPr lang="en-US" sz="40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(Completed)</a:t>
            </a:r>
            <a:endParaRPr lang="en-US" sz="2800" b="1"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t="13289" r="49072"/>
          <a:stretch>
            <a:fillRect/>
          </a:stretch>
        </p:blipFill>
        <p:spPr bwMode="auto">
          <a:xfrm>
            <a:off x="5638800" y="1676400"/>
            <a:ext cx="3200400" cy="24955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51989" t="6054" r="23608"/>
          <a:stretch>
            <a:fillRect/>
          </a:stretch>
        </p:blipFill>
        <p:spPr bwMode="auto">
          <a:xfrm>
            <a:off x="6477000" y="4267200"/>
            <a:ext cx="1371600" cy="2107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9987" y="76200"/>
            <a:ext cx="5282407" cy="1323439"/>
          </a:xfrm>
          <a:prstGeom prst="rect">
            <a:avLst/>
          </a:prstGeom>
          <a:noFill/>
        </p:spPr>
        <p:txBody>
          <a:bodyPr wrap="none">
            <a:spAutoFit/>
          </a:bodyPr>
          <a:lstStyle/>
          <a:p>
            <a:pPr algn="ctr">
              <a:defRPr/>
            </a:pPr>
            <a:r>
              <a:rPr lang="en-US" sz="4000" b="1" i="1" dirty="0" smtClean="0">
                <a:latin typeface="Times New Roman" pitchFamily="18" charset="0"/>
                <a:cs typeface="Times New Roman" pitchFamily="18" charset="0"/>
              </a:rPr>
              <a:t>Programmatic Activities</a:t>
            </a:r>
          </a:p>
          <a:p>
            <a:pPr algn="ctr">
              <a:defRPr/>
            </a:pPr>
            <a:r>
              <a:rPr lang="en-US" sz="40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(Completed)</a:t>
            </a:r>
            <a:endParaRPr lang="en-US" sz="2800" b="1" i="1" dirty="0">
              <a:latin typeface="Times New Roman" pitchFamily="18" charset="0"/>
              <a:cs typeface="Times New Roman" pitchFamily="18" charset="0"/>
            </a:endParaRPr>
          </a:p>
        </p:txBody>
      </p:sp>
      <p:sp>
        <p:nvSpPr>
          <p:cNvPr id="3" name="TextBox 2"/>
          <p:cNvSpPr txBox="1"/>
          <p:nvPr/>
        </p:nvSpPr>
        <p:spPr>
          <a:xfrm>
            <a:off x="152400" y="1403152"/>
            <a:ext cx="8610600" cy="5601533"/>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National Laboratory Reviews</a:t>
            </a:r>
            <a:r>
              <a:rPr lang="en-US" sz="2400" b="1" i="1" dirty="0" smtClean="0">
                <a:solidFill>
                  <a:schemeClr val="tx2"/>
                </a:solidFill>
                <a:latin typeface="Times New Roman" pitchFamily="18" charset="0"/>
                <a:cs typeface="Times New Roman" pitchFamily="18" charset="0"/>
              </a:rPr>
              <a:t>:</a:t>
            </a:r>
            <a:endParaRPr lang="en-US" sz="2200" b="1"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PNNL’s Low Dose SFA (on site)  (July13-15)</a:t>
            </a:r>
            <a:endParaRPr lang="en-US" sz="2000" b="1"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LBNL’s Low Dose SFA  (on site) (September 7-9)</a:t>
            </a:r>
          </a:p>
          <a:p>
            <a:pPr>
              <a:buFont typeface="Wingdings" pitchFamily="2" charset="2"/>
              <a:buChar char="Ø"/>
            </a:pPr>
            <a:r>
              <a:rPr lang="en-US" sz="2000" dirty="0" smtClean="0">
                <a:latin typeface="Times New Roman" pitchFamily="18" charset="0"/>
                <a:cs typeface="Times New Roman" pitchFamily="18" charset="0"/>
              </a:rPr>
              <a:t> PNNL’s Foundational Genomic Science SFA   (on site) (September 7-9)</a:t>
            </a:r>
          </a:p>
          <a:p>
            <a:pPr>
              <a:buFont typeface="Wingdings" pitchFamily="2" charset="2"/>
              <a:buChar char="Ø"/>
            </a:pPr>
            <a:endParaRPr lang="en-US" sz="2200" dirty="0" smtClean="0">
              <a:latin typeface="Times New Roman" pitchFamily="18" charset="0"/>
              <a:cs typeface="Times New Roman" pitchFamily="18" charset="0"/>
            </a:endParaRPr>
          </a:p>
          <a:p>
            <a:r>
              <a:rPr lang="en-US" sz="2000" b="1" i="1" u="sng" dirty="0" smtClean="0">
                <a:solidFill>
                  <a:schemeClr val="tx2"/>
                </a:solidFill>
                <a:latin typeface="Times New Roman" pitchFamily="18" charset="0"/>
                <a:cs typeface="Times New Roman" pitchFamily="18" charset="0"/>
              </a:rPr>
              <a:t>Workshops</a:t>
            </a:r>
          </a:p>
          <a:p>
            <a:pPr>
              <a:buFont typeface="Wingdings" pitchFamily="2" charset="2"/>
              <a:buChar char="Ø"/>
            </a:pPr>
            <a:r>
              <a:rPr lang="en-US" sz="2000" dirty="0" smtClean="0">
                <a:latin typeface="Times New Roman" pitchFamily="18" charset="0"/>
                <a:cs typeface="Times New Roman" pitchFamily="18" charset="0"/>
              </a:rPr>
              <a:t>Applications of New DOE National User Facilities in Biology Workshop </a:t>
            </a:r>
          </a:p>
          <a:p>
            <a:r>
              <a:rPr lang="en-US" sz="2000" dirty="0" smtClean="0">
                <a:latin typeface="Times New Roman" pitchFamily="18" charset="0"/>
                <a:cs typeface="Times New Roman" pitchFamily="18" charset="0"/>
              </a:rPr>
              <a:t>      (May 9-11, 2011)</a:t>
            </a:r>
          </a:p>
          <a:p>
            <a:pPr>
              <a:buFont typeface="Wingdings" pitchFamily="2" charset="2"/>
              <a:buChar char="Ø"/>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Biosystems</a:t>
            </a:r>
            <a:r>
              <a:rPr lang="en-US" sz="2000" dirty="0" smtClean="0">
                <a:latin typeface="Times New Roman" pitchFamily="18" charset="0"/>
                <a:cs typeface="Times New Roman" pitchFamily="18" charset="0"/>
              </a:rPr>
              <a:t> Design Workshop (July 18-20, 2011)</a:t>
            </a:r>
          </a:p>
          <a:p>
            <a:pPr>
              <a:buFont typeface="Wingdings" pitchFamily="2" charset="2"/>
              <a:buChar char="Ø"/>
            </a:pPr>
            <a:endParaRPr lang="en-US" sz="2200" b="1" i="1" u="sng" dirty="0" smtClean="0">
              <a:latin typeface="Times New Roman" pitchFamily="18" charset="0"/>
              <a:cs typeface="Times New Roman" pitchFamily="18" charset="0"/>
            </a:endParaRPr>
          </a:p>
          <a:p>
            <a:r>
              <a:rPr lang="en-US" sz="2000" b="1" i="1" u="sng" dirty="0" smtClean="0">
                <a:solidFill>
                  <a:schemeClr val="tx2"/>
                </a:solidFill>
                <a:latin typeface="Times New Roman" pitchFamily="18" charset="0"/>
                <a:cs typeface="Times New Roman" pitchFamily="18" charset="0"/>
              </a:rPr>
              <a:t>Committee of Visitors (COV) Review</a:t>
            </a:r>
          </a:p>
          <a:p>
            <a:r>
              <a:rPr lang="en-US" sz="2000" dirty="0" smtClean="0">
                <a:latin typeface="Times New Roman" pitchFamily="18" charset="0"/>
                <a:cs typeface="Times New Roman" pitchFamily="18" charset="0"/>
              </a:rPr>
              <a:t>June 13-15, 2011 (DOE HQ – Germantown. MD)</a:t>
            </a:r>
          </a:p>
          <a:p>
            <a:endParaRPr lang="en-US" sz="2200" dirty="0" smtClean="0">
              <a:latin typeface="Times New Roman" pitchFamily="18" charset="0"/>
              <a:cs typeface="Times New Roman" pitchFamily="18" charset="0"/>
            </a:endParaRPr>
          </a:p>
          <a:p>
            <a:r>
              <a:rPr lang="en-US" sz="2000" b="1" i="1" u="sng" dirty="0" smtClean="0">
                <a:solidFill>
                  <a:schemeClr val="tx2">
                    <a:lumMod val="75000"/>
                  </a:schemeClr>
                </a:solidFill>
                <a:latin typeface="Times New Roman" pitchFamily="18" charset="0"/>
                <a:cs typeface="Times New Roman" pitchFamily="18" charset="0"/>
              </a:rPr>
              <a:t>Human Subjects Protection Program Reviews</a:t>
            </a:r>
            <a:r>
              <a:rPr lang="en-US" sz="2000" dirty="0" smtClean="0">
                <a:latin typeface="Times New Roman" pitchFamily="18" charset="0"/>
                <a:cs typeface="Times New Roman" pitchFamily="18" charset="0"/>
              </a:rPr>
              <a:t>:</a:t>
            </a:r>
          </a:p>
          <a:p>
            <a:pPr>
              <a:buFont typeface="Wingdings" pitchFamily="2" charset="2"/>
              <a:buChar char="Ø"/>
            </a:pPr>
            <a:r>
              <a:rPr lang="en-US" sz="2000" dirty="0" smtClean="0">
                <a:latin typeface="Times New Roman" pitchFamily="18" charset="0"/>
                <a:cs typeface="Times New Roman" pitchFamily="18" charset="0"/>
              </a:rPr>
              <a:t>LLNL, LANL, and ANL (since Sept 2010)</a:t>
            </a:r>
          </a:p>
          <a:p>
            <a:endParaRPr lang="en-US" sz="2200" dirty="0" smtClean="0">
              <a:latin typeface="Times New Roman" pitchFamily="18" charset="0"/>
              <a:cs typeface="Times New Roman" pitchFamily="18" charset="0"/>
            </a:endParaRPr>
          </a:p>
          <a:p>
            <a:endParaRPr lang="en-US" sz="2400" b="1" i="1" u="sng" dirty="0" smtClean="0">
              <a:cs typeface="Arial" pitchFamily="34" charset="0"/>
            </a:endParaRPr>
          </a:p>
        </p:txBody>
      </p:sp>
      <p:pic>
        <p:nvPicPr>
          <p:cNvPr id="4" name="Picture 11" descr="M:\Documents and Settings\yousshi\Local Settings\Temporary Internet Files\Content.IE5\2TDU889O\MC900446006[1].wmf"/>
          <p:cNvPicPr>
            <a:picLocks noChangeAspect="1" noChangeArrowheads="1"/>
          </p:cNvPicPr>
          <p:nvPr/>
        </p:nvPicPr>
        <p:blipFill>
          <a:blip r:embed="rId3" cstate="print"/>
          <a:srcRect/>
          <a:stretch>
            <a:fillRect/>
          </a:stretch>
        </p:blipFill>
        <p:spPr bwMode="auto">
          <a:xfrm>
            <a:off x="6318778" y="4479493"/>
            <a:ext cx="2596622" cy="1768907"/>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911571" y="0"/>
            <a:ext cx="5410647" cy="1138773"/>
          </a:xfrm>
          <a:prstGeom prst="rect">
            <a:avLst/>
          </a:prstGeom>
          <a:noFill/>
          <a:ln w="9525">
            <a:noFill/>
            <a:miter lim="800000"/>
            <a:headEnd/>
            <a:tailEnd/>
          </a:ln>
        </p:spPr>
        <p:txBody>
          <a:bodyPr wrap="none">
            <a:spAutoFit/>
          </a:bodyPr>
          <a:lstStyle/>
          <a:p>
            <a:pPr algn="ctr">
              <a:defRPr/>
            </a:pPr>
            <a:r>
              <a:rPr lang="en-US" sz="4000" b="1" i="1" dirty="0" smtClean="0">
                <a:latin typeface="Times New Roman" pitchFamily="18" charset="0"/>
                <a:cs typeface="Times New Roman" pitchFamily="18" charset="0"/>
              </a:rPr>
              <a:t>Programmatic Activities </a:t>
            </a:r>
          </a:p>
          <a:p>
            <a:pPr algn="ctr">
              <a:defRPr/>
            </a:pPr>
            <a:r>
              <a:rPr lang="en-US" sz="2800" b="1" dirty="0" smtClean="0">
                <a:latin typeface="Times New Roman" pitchFamily="18" charset="0"/>
                <a:cs typeface="Times New Roman" pitchFamily="18" charset="0"/>
              </a:rPr>
              <a:t>(Upcoming)</a:t>
            </a:r>
            <a:endParaRPr lang="en-US" sz="2800" b="1" dirty="0">
              <a:latin typeface="Times New Roman" pitchFamily="18" charset="0"/>
              <a:cs typeface="Times New Roman" pitchFamily="18" charset="0"/>
            </a:endParaRPr>
          </a:p>
        </p:txBody>
      </p:sp>
      <p:sp>
        <p:nvSpPr>
          <p:cNvPr id="23" name="TextBox 22"/>
          <p:cNvSpPr txBox="1"/>
          <p:nvPr/>
        </p:nvSpPr>
        <p:spPr>
          <a:xfrm>
            <a:off x="0" y="838200"/>
            <a:ext cx="8839200" cy="6155531"/>
          </a:xfrm>
          <a:prstGeom prst="rect">
            <a:avLst/>
          </a:prstGeom>
          <a:noFill/>
        </p:spPr>
        <p:txBody>
          <a:bodyPr wrap="square" rtlCol="0">
            <a:spAutoFit/>
          </a:bodyPr>
          <a:lstStyle/>
          <a:p>
            <a:r>
              <a:rPr lang="en-US" sz="2400" b="1" i="1" u="sng" dirty="0" smtClean="0">
                <a:solidFill>
                  <a:schemeClr val="tx2"/>
                </a:solidFill>
                <a:latin typeface="Times New Roman" pitchFamily="18" charset="0"/>
                <a:cs typeface="Times New Roman" pitchFamily="18" charset="0"/>
              </a:rPr>
              <a:t>Reviews</a:t>
            </a:r>
            <a:endParaRPr lang="en-US" sz="2400" b="1" i="1" dirty="0" smtClean="0">
              <a:solidFill>
                <a:schemeClr val="tx2"/>
              </a:solidFill>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Annual BRC reviews</a:t>
            </a:r>
          </a:p>
          <a:p>
            <a:pPr>
              <a:buFont typeface="Wingdings" pitchFamily="2" charset="2"/>
              <a:buChar char="Ø"/>
            </a:pPr>
            <a:r>
              <a:rPr lang="en-US" dirty="0" smtClean="0">
                <a:latin typeface="Times New Roman" pitchFamily="18" charset="0"/>
                <a:cs typeface="Times New Roman" pitchFamily="18" charset="0"/>
              </a:rPr>
              <a:t> Review of the Joint Genome Institute (Dec. 2011)</a:t>
            </a:r>
          </a:p>
          <a:p>
            <a:pPr>
              <a:buFont typeface="Wingdings" pitchFamily="2" charset="2"/>
              <a:buChar char="Ø"/>
            </a:pPr>
            <a:r>
              <a:rPr lang="en-US" dirty="0" smtClean="0">
                <a:latin typeface="Times New Roman" pitchFamily="18" charset="0"/>
                <a:cs typeface="Times New Roman" pitchFamily="18" charset="0"/>
              </a:rPr>
              <a:t> Human Subjects Protection Program reviews at LBNL, PNNL in FY12</a:t>
            </a:r>
          </a:p>
          <a:p>
            <a:endParaRPr lang="en-US" sz="1600" b="1" u="sng" dirty="0" smtClean="0">
              <a:solidFill>
                <a:srgbClr val="006600"/>
              </a:solidFill>
              <a:latin typeface="Times New Roman" pitchFamily="18" charset="0"/>
              <a:cs typeface="Times New Roman" pitchFamily="18" charset="0"/>
            </a:endParaRPr>
          </a:p>
          <a:p>
            <a:r>
              <a:rPr lang="en-US" sz="2400" b="1" i="1" u="sng" dirty="0" smtClean="0">
                <a:solidFill>
                  <a:schemeClr val="tx2"/>
                </a:solidFill>
                <a:latin typeface="Times New Roman" pitchFamily="18" charset="0"/>
                <a:cs typeface="Times New Roman" pitchFamily="18" charset="0"/>
              </a:rPr>
              <a:t>Program Meetings</a:t>
            </a:r>
            <a:endParaRPr lang="en-US" sz="2400" b="1" i="1" dirty="0" smtClean="0">
              <a:solidFill>
                <a:schemeClr val="tx2"/>
              </a:solidFill>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Genomic Science Principal Investigator’s Meeting (Feb. 26-29, 2012)  Bethesda   </a:t>
            </a:r>
          </a:p>
          <a:p>
            <a:r>
              <a:rPr lang="en-US" dirty="0" smtClean="0">
                <a:latin typeface="Times New Roman" pitchFamily="18" charset="0"/>
                <a:cs typeface="Times New Roman" pitchFamily="18" charset="0"/>
              </a:rPr>
              <a:t>      North Marriott, MD</a:t>
            </a:r>
          </a:p>
          <a:p>
            <a:pPr>
              <a:buFont typeface="Wingdings" pitchFamily="2" charset="2"/>
              <a:buChar char="Ø"/>
            </a:pPr>
            <a:r>
              <a:rPr lang="en-US" dirty="0" smtClean="0">
                <a:latin typeface="Times New Roman" pitchFamily="18" charset="0"/>
                <a:cs typeface="Times New Roman" pitchFamily="18" charset="0"/>
              </a:rPr>
              <a:t> USDA-DOE Plant </a:t>
            </a:r>
            <a:r>
              <a:rPr lang="en-US" dirty="0" err="1" smtClean="0">
                <a:latin typeface="Times New Roman" pitchFamily="18" charset="0"/>
                <a:cs typeface="Times New Roman" pitchFamily="18" charset="0"/>
              </a:rPr>
              <a:t>Feedstocks</a:t>
            </a:r>
            <a:r>
              <a:rPr lang="en-US" dirty="0" smtClean="0">
                <a:latin typeface="Times New Roman" pitchFamily="18" charset="0"/>
                <a:cs typeface="Times New Roman" pitchFamily="18" charset="0"/>
              </a:rPr>
              <a:t> Genomics for </a:t>
            </a:r>
            <a:r>
              <a:rPr lang="en-US" dirty="0" err="1" smtClean="0">
                <a:latin typeface="Times New Roman" pitchFamily="18" charset="0"/>
                <a:cs typeface="Times New Roman" pitchFamily="18" charset="0"/>
              </a:rPr>
              <a:t>Bioenergy</a:t>
            </a:r>
            <a:r>
              <a:rPr lang="en-US" dirty="0" smtClean="0">
                <a:latin typeface="Times New Roman" pitchFamily="18" charset="0"/>
                <a:cs typeface="Times New Roman" pitchFamily="18" charset="0"/>
              </a:rPr>
              <a:t> annual Principal </a:t>
            </a:r>
          </a:p>
          <a:p>
            <a:r>
              <a:rPr lang="en-US" dirty="0" smtClean="0">
                <a:latin typeface="Times New Roman" pitchFamily="18" charset="0"/>
                <a:cs typeface="Times New Roman" pitchFamily="18" charset="0"/>
              </a:rPr>
              <a:t>      Investigators Meeting (Jan.13, 2012)</a:t>
            </a:r>
            <a:endParaRPr lang="en-US" dirty="0" smtClean="0">
              <a:solidFill>
                <a:srgbClr val="FF0000"/>
              </a:solidFill>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2000" b="1" i="1" u="sng" dirty="0" smtClean="0">
                <a:solidFill>
                  <a:schemeClr val="tx2"/>
                </a:solidFill>
                <a:latin typeface="Times New Roman" pitchFamily="18" charset="0"/>
                <a:cs typeface="Times New Roman" pitchFamily="18" charset="0"/>
              </a:rPr>
              <a:t>Notices</a:t>
            </a:r>
            <a:endParaRPr lang="en-US" sz="2000" b="1" i="1" dirty="0" smtClean="0">
              <a:solidFill>
                <a:schemeClr val="tx2"/>
              </a:solidFill>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Joint DOE-USDA Plant Feedstock Genomics Notice </a:t>
            </a:r>
          </a:p>
          <a:p>
            <a:r>
              <a:rPr lang="en-US" dirty="0" smtClean="0">
                <a:latin typeface="Times New Roman" pitchFamily="18" charset="0"/>
                <a:cs typeface="Times New Roman" pitchFamily="18" charset="0"/>
              </a:rPr>
              <a:t>     (post date mid Nov. 2011 FOA SC0000598)</a:t>
            </a:r>
          </a:p>
          <a:p>
            <a:endParaRPr lang="en-US" sz="1600" dirty="0" smtClean="0">
              <a:latin typeface="Times New Roman" pitchFamily="18" charset="0"/>
              <a:cs typeface="Times New Roman" pitchFamily="18" charset="0"/>
            </a:endParaRPr>
          </a:p>
          <a:p>
            <a:r>
              <a:rPr lang="en-US" sz="2200" b="1" i="1" u="sng" dirty="0" smtClean="0">
                <a:solidFill>
                  <a:schemeClr val="tx2"/>
                </a:solidFill>
                <a:latin typeface="Times New Roman" pitchFamily="18" charset="0"/>
                <a:cs typeface="Times New Roman" pitchFamily="18" charset="0"/>
              </a:rPr>
              <a:t>Symposia/Conferences</a:t>
            </a:r>
          </a:p>
          <a:p>
            <a:pPr>
              <a:buFont typeface="Wingdings" pitchFamily="2" charset="2"/>
              <a:buChar char="Ø"/>
            </a:pPr>
            <a:r>
              <a:rPr lang="en-US" dirty="0" err="1" smtClean="0">
                <a:latin typeface="Times New Roman" pitchFamily="18" charset="0"/>
                <a:cs typeface="Times New Roman" pitchFamily="18" charset="0"/>
              </a:rPr>
              <a:t>PittCon</a:t>
            </a:r>
            <a:r>
              <a:rPr lang="en-US" dirty="0" smtClean="0">
                <a:latin typeface="Times New Roman" pitchFamily="18" charset="0"/>
                <a:cs typeface="Times New Roman" pitchFamily="18" charset="0"/>
              </a:rPr>
              <a:t> 2012 “</a:t>
            </a:r>
            <a:r>
              <a:rPr lang="en-US" i="1" dirty="0" smtClean="0">
                <a:latin typeface="Times New Roman" pitchFamily="18" charset="0"/>
                <a:cs typeface="Times New Roman" pitchFamily="18" charset="0"/>
              </a:rPr>
              <a:t>Mass spectrometry advances conversion of biomass to </a:t>
            </a:r>
            <a:r>
              <a:rPr lang="en-US" i="1" dirty="0" err="1" smtClean="0">
                <a:latin typeface="Times New Roman" pitchFamily="18" charset="0"/>
                <a:cs typeface="Times New Roman" pitchFamily="18" charset="0"/>
              </a:rPr>
              <a:t>biofuels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(R. Hirsch and A. Katz organizers; Mar. 14, 2012)</a:t>
            </a:r>
          </a:p>
          <a:p>
            <a:pPr>
              <a:buFont typeface="Wingdings" pitchFamily="2" charset="2"/>
              <a:buChar char="Ø"/>
            </a:pPr>
            <a:r>
              <a:rPr lang="en-US" dirty="0" smtClean="0">
                <a:latin typeface="Times New Roman" pitchFamily="18" charset="0"/>
                <a:cs typeface="Times New Roman" pitchFamily="18" charset="0"/>
              </a:rPr>
              <a:t> IMAG - Interagency Modeling and Analysis Group Grantee Meeting (Oct. 5-6,     </a:t>
            </a:r>
          </a:p>
          <a:p>
            <a:r>
              <a:rPr lang="en-US" dirty="0" smtClean="0">
                <a:latin typeface="Times New Roman" pitchFamily="18" charset="0"/>
                <a:cs typeface="Times New Roman" pitchFamily="18" charset="0"/>
              </a:rPr>
              <a:t>           2011 at NIH)</a:t>
            </a:r>
          </a:p>
          <a:p>
            <a:endParaRPr lang="en-US" sz="2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5181600" y="968686"/>
            <a:ext cx="3952875" cy="1926914"/>
          </a:xfrm>
          <a:prstGeom prst="rect">
            <a:avLst/>
          </a:prstGeom>
          <a:noFill/>
          <a:ln w="9525">
            <a:noFill/>
            <a:miter lim="800000"/>
            <a:headEnd/>
            <a:tailEnd/>
          </a:ln>
        </p:spPr>
      </p:pic>
      <p:sp>
        <p:nvSpPr>
          <p:cNvPr id="7" name="TextBox 6"/>
          <p:cNvSpPr txBox="1"/>
          <p:nvPr/>
        </p:nvSpPr>
        <p:spPr>
          <a:xfrm>
            <a:off x="1143000" y="259140"/>
            <a:ext cx="7391400" cy="1569660"/>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DOE Systems Biology Knowledgebase</a:t>
            </a:r>
          </a:p>
          <a:p>
            <a:pPr algn="ctr"/>
            <a:r>
              <a:rPr lang="en-US" sz="2800" b="1" i="1" dirty="0" smtClean="0">
                <a:latin typeface="Times New Roman" pitchFamily="18" charset="0"/>
                <a:cs typeface="Times New Roman" pitchFamily="18" charset="0"/>
              </a:rPr>
              <a:t>One Project, four National Laboratories</a:t>
            </a:r>
          </a:p>
          <a:p>
            <a:endParaRPr lang="en-US" sz="3200" dirty="0"/>
          </a:p>
        </p:txBody>
      </p:sp>
      <p:sp>
        <p:nvSpPr>
          <p:cNvPr id="8" name="Rectangle 1"/>
          <p:cNvSpPr>
            <a:spLocks noChangeArrowheads="1"/>
          </p:cNvSpPr>
          <p:nvPr/>
        </p:nvSpPr>
        <p:spPr bwMode="auto">
          <a:xfrm>
            <a:off x="76200" y="2521327"/>
            <a:ext cx="8915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sng" strike="noStrike" cap="none" normalizeH="0" baseline="0" dirty="0" smtClean="0">
                <a:ln>
                  <a:noFill/>
                </a:ln>
                <a:solidFill>
                  <a:schemeClr val="tx2"/>
                </a:solidFill>
                <a:latin typeface="Times New Roman" pitchFamily="18" charset="0"/>
                <a:ea typeface="Calibri" pitchFamily="34" charset="0"/>
                <a:cs typeface="Times New Roman" pitchFamily="18" charset="0"/>
              </a:rPr>
              <a:t>Objective:</a:t>
            </a:r>
          </a:p>
          <a:p>
            <a:r>
              <a:rPr lang="en-US" dirty="0" smtClean="0">
                <a:latin typeface="Times New Roman" pitchFamily="18" charset="0"/>
                <a:ea typeface="Calibri" pitchFamily="34" charset="0"/>
                <a:cs typeface="Times New Roman" pitchFamily="18" charset="0"/>
              </a:rPr>
              <a:t>D</a:t>
            </a:r>
            <a:r>
              <a:rPr kumimoji="0" lang="en-US" b="0" i="0" u="none" strike="noStrike" cap="none" normalizeH="0" baseline="0" dirty="0" smtClean="0">
                <a:ln>
                  <a:noFill/>
                </a:ln>
                <a:effectLst/>
                <a:latin typeface="Times New Roman" pitchFamily="18" charset="0"/>
                <a:ea typeface="Calibri" pitchFamily="34" charset="0"/>
                <a:cs typeface="Times New Roman" pitchFamily="18" charset="0"/>
              </a:rPr>
              <a:t>evelop a</a:t>
            </a:r>
            <a:r>
              <a:rPr kumimoji="0" lang="en-US" b="0" i="0" u="none" strike="noStrike" cap="none" normalizeH="0" dirty="0" smtClean="0">
                <a:ln>
                  <a:noFill/>
                </a:ln>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effectLst/>
                <a:latin typeface="Times New Roman" pitchFamily="18" charset="0"/>
                <a:ea typeface="Calibri" pitchFamily="34" charset="0"/>
                <a:cs typeface="Times New Roman" pitchFamily="18" charset="0"/>
              </a:rPr>
              <a:t>cyber infrastructure </a:t>
            </a:r>
            <a:r>
              <a:rPr lang="en-US" dirty="0" smtClean="0">
                <a:latin typeface="Times New Roman" pitchFamily="18" charset="0"/>
                <a:cs typeface="Times New Roman" pitchFamily="18" charset="0"/>
              </a:rPr>
              <a:t>needed to support the creation, maintenance and use of predictive models and methods in the study of microbes, microbial communities and plants and demonstrate the utility of these tools in advancing DOE goals in </a:t>
            </a:r>
            <a:r>
              <a:rPr lang="en-US" dirty="0" err="1" smtClean="0">
                <a:latin typeface="Times New Roman" pitchFamily="18" charset="0"/>
                <a:cs typeface="Times New Roman" pitchFamily="18" charset="0"/>
              </a:rPr>
              <a:t>bioenergy</a:t>
            </a:r>
            <a:r>
              <a:rPr lang="en-US" dirty="0" smtClean="0">
                <a:latin typeface="Times New Roman" pitchFamily="18" charset="0"/>
                <a:cs typeface="Times New Roman" pitchFamily="18" charset="0"/>
              </a:rPr>
              <a:t>, carbon cycle research and environmental microbiology.</a:t>
            </a:r>
          </a:p>
          <a:p>
            <a:endParaRPr lang="en-US" dirty="0" smtClean="0">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000" b="1" i="1" u="sng" dirty="0" smtClean="0">
                <a:solidFill>
                  <a:schemeClr val="tx2"/>
                </a:solidFill>
                <a:latin typeface="Times New Roman" pitchFamily="18" charset="0"/>
                <a:cs typeface="Times New Roman" pitchFamily="18" charset="0"/>
              </a:rPr>
              <a:t>Long Term Goals: </a:t>
            </a:r>
          </a:p>
          <a:p>
            <a:pPr eaLnBrk="0" fontAlgn="base" hangingPunct="0">
              <a:spcBef>
                <a:spcPct val="0"/>
              </a:spcBef>
              <a:spcAft>
                <a:spcPct val="0"/>
              </a:spcAft>
              <a:buFont typeface="Arial" pitchFamily="34" charset="0"/>
              <a:buChar char="•"/>
            </a:pPr>
            <a:r>
              <a:rPr lang="en-US" dirty="0" smtClean="0">
                <a:latin typeface="Times New Roman" pitchFamily="18" charset="0"/>
                <a:cs typeface="Times New Roman" pitchFamily="18" charset="0"/>
              </a:rPr>
              <a:t>Rapidly reconstruct metabolic and regulatory pathways for 100-1000 microbes with comparative reconstructions at 90% accuracy for growth and phenotypic characteristics.</a:t>
            </a:r>
          </a:p>
          <a:p>
            <a:pPr eaLnBrk="0" fontAlgn="base" hangingPunct="0">
              <a:spcBef>
                <a:spcPct val="0"/>
              </a:spcBef>
              <a:spcAft>
                <a:spcPct val="0"/>
              </a:spcAft>
              <a:buFont typeface="Arial" pitchFamily="34" charset="0"/>
              <a:buChar char="•"/>
            </a:pPr>
            <a:r>
              <a:rPr lang="en-US" dirty="0" smtClean="0">
                <a:latin typeface="Times New Roman" pitchFamily="18" charset="0"/>
                <a:cs typeface="Times New Roman" pitchFamily="18" charset="0"/>
              </a:rPr>
              <a:t>Integrate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experimental data with key plant genomes, including real-time field data. Associate experimental data with plant phenotype and predict relationship between phenotype to genotype to environment.</a:t>
            </a:r>
          </a:p>
          <a:p>
            <a:pPr eaLnBrk="0" fontAlgn="base" hangingPunct="0">
              <a:spcBef>
                <a:spcPct val="0"/>
              </a:spcBef>
              <a:spcAft>
                <a:spcPct val="0"/>
              </a:spcAft>
              <a:buFont typeface="Arial" pitchFamily="34" charset="0"/>
              <a:buChar char="•"/>
            </a:pPr>
            <a:r>
              <a:rPr lang="en-US" dirty="0" smtClean="0">
                <a:latin typeface="Times New Roman" pitchFamily="18" charset="0"/>
                <a:cs typeface="Times New Roman" pitchFamily="18" charset="0"/>
              </a:rPr>
              <a:t>Integrate experimental ‘</a:t>
            </a:r>
            <a:r>
              <a:rPr lang="en-US" dirty="0" err="1" smtClean="0">
                <a:latin typeface="Times New Roman" pitchFamily="18" charset="0"/>
                <a:cs typeface="Times New Roman" pitchFamily="18" charset="0"/>
              </a:rPr>
              <a:t>omics</a:t>
            </a:r>
            <a:r>
              <a:rPr lang="en-US" dirty="0" smtClean="0">
                <a:latin typeface="Times New Roman" pitchFamily="18" charset="0"/>
                <a:cs typeface="Times New Roman" pitchFamily="18" charset="0"/>
              </a:rPr>
              <a:t> data with reference </a:t>
            </a:r>
            <a:r>
              <a:rPr lang="en-US" dirty="0" err="1" smtClean="0">
                <a:latin typeface="Times New Roman" pitchFamily="18" charset="0"/>
                <a:cs typeface="Times New Roman" pitchFamily="18" charset="0"/>
              </a:rPr>
              <a:t>metagenomics</a:t>
            </a:r>
            <a:r>
              <a:rPr lang="en-US" dirty="0" smtClean="0">
                <a:latin typeface="Times New Roman" pitchFamily="18" charset="0"/>
                <a:cs typeface="Times New Roman" pitchFamily="18" charset="0"/>
              </a:rPr>
              <a:t> sample sequences. Develop capabilities for metabolic reconstructions and modeling in natural microbial communities.</a:t>
            </a:r>
          </a:p>
        </p:txBody>
      </p:sp>
      <p:sp>
        <p:nvSpPr>
          <p:cNvPr id="9" name="Rectangle 8"/>
          <p:cNvSpPr/>
          <p:nvPr/>
        </p:nvSpPr>
        <p:spPr>
          <a:xfrm>
            <a:off x="152400" y="1447800"/>
            <a:ext cx="5638800" cy="1015663"/>
          </a:xfrm>
          <a:prstGeom prst="rect">
            <a:avLst/>
          </a:prstGeom>
        </p:spPr>
        <p:txBody>
          <a:bodyPr wrap="square">
            <a:spAutoFit/>
          </a:bodyPr>
          <a:lstStyle/>
          <a:p>
            <a:r>
              <a:rPr lang="en-US" sz="2000" b="1" i="1" u="sng" dirty="0" smtClean="0">
                <a:solidFill>
                  <a:schemeClr val="tx2"/>
                </a:solidFill>
                <a:latin typeface="Times New Roman" pitchFamily="18" charset="0"/>
                <a:cs typeface="Times New Roman" pitchFamily="18" charset="0"/>
              </a:rPr>
              <a:t>PI: </a:t>
            </a:r>
            <a:r>
              <a:rPr lang="en-US" sz="2000" b="1" i="1" dirty="0" smtClean="0">
                <a:solidFill>
                  <a:schemeClr val="tx2"/>
                </a:solidFill>
                <a:latin typeface="Times New Roman" pitchFamily="18" charset="0"/>
                <a:cs typeface="Times New Roman" pitchFamily="18" charset="0"/>
              </a:rPr>
              <a:t>Adam Arkin (LBL)</a:t>
            </a:r>
          </a:p>
          <a:p>
            <a:r>
              <a:rPr lang="en-US" sz="2000" b="1" i="1" u="sng" dirty="0" smtClean="0">
                <a:solidFill>
                  <a:schemeClr val="tx2"/>
                </a:solidFill>
                <a:latin typeface="Times New Roman" pitchFamily="18" charset="0"/>
                <a:cs typeface="Times New Roman" pitchFamily="18" charset="0"/>
              </a:rPr>
              <a:t>Co-PIs: </a:t>
            </a:r>
            <a:r>
              <a:rPr lang="en-US" sz="2000" b="1" i="1" dirty="0" smtClean="0">
                <a:solidFill>
                  <a:schemeClr val="tx2"/>
                </a:solidFill>
                <a:latin typeface="Times New Roman" pitchFamily="18" charset="0"/>
                <a:cs typeface="Times New Roman" pitchFamily="18" charset="0"/>
              </a:rPr>
              <a:t>Rick Stevens (ANL), Robert Cottingham (ORNL), Sergei Maslov (BNL)</a:t>
            </a:r>
          </a:p>
        </p:txBody>
      </p:sp>
      <p:sp>
        <p:nvSpPr>
          <p:cNvPr id="10" name="TextBox 9"/>
          <p:cNvSpPr txBox="1"/>
          <p:nvPr/>
        </p:nvSpPr>
        <p:spPr>
          <a:xfrm>
            <a:off x="0" y="-76200"/>
            <a:ext cx="1589218" cy="400110"/>
          </a:xfrm>
          <a:prstGeom prst="rect">
            <a:avLst/>
          </a:prstGeom>
          <a:noFill/>
        </p:spPr>
        <p:txBody>
          <a:bodyPr wrap="none" rtlCol="0">
            <a:spAutoFit/>
          </a:bodyPr>
          <a:lstStyle/>
          <a:p>
            <a:r>
              <a:rPr lang="en-US" sz="20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New Award!!</a:t>
            </a:r>
            <a:endParaRPr lang="en-US" sz="2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2275344"/>
            <a:ext cx="5181600" cy="2677656"/>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Approach:</a:t>
            </a:r>
            <a:r>
              <a:rPr lang="en-US" sz="2400"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Comparative analysis of genomes of wild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ype (WT) and ethanol-tolerant </a:t>
            </a:r>
            <a:r>
              <a:rPr lang="en-US" i="1" dirty="0" smtClean="0">
                <a:latin typeface="Times New Roman" pitchFamily="18" charset="0"/>
                <a:cs typeface="Times New Roman" pitchFamily="18" charset="0"/>
              </a:rPr>
              <a:t>Clostridium </a:t>
            </a:r>
            <a:r>
              <a:rPr lang="en-US" i="1" dirty="0" err="1" smtClean="0">
                <a:latin typeface="Times New Roman" pitchFamily="18" charset="0"/>
                <a:cs typeface="Times New Roman" pitchFamily="18" charset="0"/>
              </a:rPr>
              <a:t>thermocellum</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strains revealed a mutation in acetaldehyde-</a:t>
            </a:r>
            <a:r>
              <a:rPr lang="en-US" dirty="0" err="1" smtClean="0">
                <a:latin typeface="Times New Roman" pitchFamily="18" charset="0"/>
                <a:cs typeface="Times New Roman" pitchFamily="18" charset="0"/>
              </a:rPr>
              <a:t>CoA</a:t>
            </a:r>
            <a:r>
              <a:rPr lang="en-US" dirty="0" smtClean="0">
                <a:latin typeface="Times New Roman" pitchFamily="18" charset="0"/>
                <a:cs typeface="Times New Roman" pitchFamily="18" charset="0"/>
              </a:rPr>
              <a:t>/alcohol </a:t>
            </a:r>
            <a:r>
              <a:rPr lang="en-US" dirty="0" err="1" smtClean="0">
                <a:latin typeface="Times New Roman" pitchFamily="18" charset="0"/>
                <a:cs typeface="Times New Roman" pitchFamily="18" charset="0"/>
              </a:rPr>
              <a:t>dehydrogenase</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adh</a:t>
            </a:r>
            <a:r>
              <a:rPr lang="en-US"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a gene involved in ethanol production.</a:t>
            </a:r>
          </a:p>
          <a:p>
            <a:pPr>
              <a:buFont typeface="Wingdings" pitchFamily="2" charset="2"/>
              <a:buChar char="Ø"/>
            </a:pPr>
            <a:r>
              <a:rPr lang="en-US" dirty="0" smtClean="0">
                <a:latin typeface="Times New Roman" pitchFamily="18" charset="0"/>
                <a:cs typeface="Times New Roman" pitchFamily="18" charset="0"/>
              </a:rPr>
              <a:t> Additional assays confirmed addition of mutated </a:t>
            </a:r>
            <a:r>
              <a:rPr lang="en-US" i="1" dirty="0" err="1" smtClean="0">
                <a:latin typeface="Times New Roman" pitchFamily="18" charset="0"/>
                <a:cs typeface="Times New Roman" pitchFamily="18" charset="0"/>
              </a:rPr>
              <a:t>adh</a:t>
            </a:r>
            <a:r>
              <a:rPr lang="en-US" dirty="0" err="1" smtClean="0">
                <a:latin typeface="Times New Roman" pitchFamily="18" charset="0"/>
                <a:cs typeface="Times New Roman" pitchFamily="18" charset="0"/>
              </a:rPr>
              <a:t>E</a:t>
            </a:r>
            <a:r>
              <a:rPr lang="en-US" dirty="0" smtClean="0">
                <a:latin typeface="Times New Roman" pitchFamily="18" charset="0"/>
                <a:cs typeface="Times New Roman" pitchFamily="18" charset="0"/>
              </a:rPr>
              <a:t> to WT cells (mutated </a:t>
            </a:r>
            <a:r>
              <a:rPr lang="en-US" i="1" dirty="0" err="1" smtClean="0">
                <a:latin typeface="Times New Roman" pitchFamily="18" charset="0"/>
                <a:cs typeface="Times New Roman" pitchFamily="18" charset="0"/>
              </a:rPr>
              <a:t>adh</a:t>
            </a:r>
            <a:r>
              <a:rPr lang="en-US" dirty="0" err="1"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imparted marked increased ethanol tolerance.</a:t>
            </a:r>
            <a:endParaRPr lang="en-US" dirty="0">
              <a:latin typeface="Times New Roman" pitchFamily="18" charset="0"/>
              <a:cs typeface="Times New Roman" pitchFamily="18" charset="0"/>
            </a:endParaRPr>
          </a:p>
        </p:txBody>
      </p:sp>
      <p:sp>
        <p:nvSpPr>
          <p:cNvPr id="3" name="TextBox 2"/>
          <p:cNvSpPr txBox="1"/>
          <p:nvPr/>
        </p:nvSpPr>
        <p:spPr>
          <a:xfrm>
            <a:off x="2667000" y="0"/>
            <a:ext cx="6477000" cy="1077218"/>
          </a:xfrm>
          <a:prstGeom prst="rect">
            <a:avLst/>
          </a:prstGeom>
          <a:noFill/>
        </p:spPr>
        <p:txBody>
          <a:bodyPr wrap="square" rtlCol="0">
            <a:spAutoFit/>
          </a:bodyPr>
          <a:lstStyle/>
          <a:p>
            <a:r>
              <a:rPr lang="en-US" sz="3200" b="1" i="1" dirty="0" smtClean="0">
                <a:latin typeface="Times New Roman" pitchFamily="18" charset="0"/>
                <a:cs typeface="Times New Roman" pitchFamily="18" charset="0"/>
              </a:rPr>
              <a:t>Key Ethanol Tolerance Gene Identified</a:t>
            </a:r>
          </a:p>
        </p:txBody>
      </p:sp>
      <p:sp>
        <p:nvSpPr>
          <p:cNvPr id="25601" name="Rectangle 1"/>
          <p:cNvSpPr>
            <a:spLocks noChangeArrowheads="1"/>
          </p:cNvSpPr>
          <p:nvPr/>
        </p:nvSpPr>
        <p:spPr bwMode="auto">
          <a:xfrm>
            <a:off x="5944124" y="6400800"/>
            <a:ext cx="312367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tabLst>
                <a:tab pos="228600" algn="l"/>
                <a:tab pos="457200" algn="r"/>
                <a:tab pos="685800" algn="l"/>
                <a:tab pos="914400" algn="l"/>
                <a:tab pos="3200400" algn="l"/>
                <a:tab pos="5486400" algn="r"/>
              </a:tabLst>
            </a:pPr>
            <a:r>
              <a:rPr lang="en-GB" sz="1200" dirty="0" smtClean="0">
                <a:solidFill>
                  <a:srgbClr val="000000"/>
                </a:solidFill>
                <a:latin typeface="Times New Roman" pitchFamily="18" charset="0"/>
                <a:ea typeface="msgothic" charset="0"/>
                <a:cs typeface="Times New Roman" pitchFamily="18" charset="0"/>
              </a:rPr>
              <a:t>Brown S D et al. </a:t>
            </a:r>
            <a:r>
              <a:rPr lang="en-GB" sz="1200" b="1" i="1" dirty="0" smtClean="0">
                <a:solidFill>
                  <a:srgbClr val="000000"/>
                </a:solidFill>
                <a:latin typeface="Times New Roman" pitchFamily="18" charset="0"/>
                <a:ea typeface="msgothic" charset="0"/>
                <a:cs typeface="Times New Roman" pitchFamily="18" charset="0"/>
              </a:rPr>
              <a:t>PNAS</a:t>
            </a:r>
            <a:r>
              <a:rPr lang="en-GB" sz="1200" dirty="0" smtClean="0">
                <a:solidFill>
                  <a:srgbClr val="000000"/>
                </a:solidFill>
                <a:latin typeface="Times New Roman" pitchFamily="18" charset="0"/>
                <a:ea typeface="msgothic" charset="0"/>
                <a:cs typeface="Times New Roman" pitchFamily="18" charset="0"/>
              </a:rPr>
              <a:t> 2011;108:13752-13757</a:t>
            </a:r>
          </a:p>
        </p:txBody>
      </p:sp>
      <p:pic>
        <p:nvPicPr>
          <p:cNvPr id="6" name="Picture 3"/>
          <p:cNvPicPr>
            <a:picLocks noChangeAspect="1" noChangeArrowheads="1"/>
          </p:cNvPicPr>
          <p:nvPr/>
        </p:nvPicPr>
        <p:blipFill>
          <a:blip r:embed="rId3" cstate="print"/>
          <a:srcRect/>
          <a:stretch>
            <a:fillRect/>
          </a:stretch>
        </p:blipFill>
        <p:spPr bwMode="auto">
          <a:xfrm>
            <a:off x="6400800" y="2971800"/>
            <a:ext cx="2269651" cy="2257737"/>
          </a:xfrm>
          <a:prstGeom prst="rect">
            <a:avLst/>
          </a:prstGeom>
          <a:noFill/>
          <a:ln w="9525">
            <a:noFill/>
            <a:round/>
            <a:headEnd/>
            <a:tailEnd/>
          </a:ln>
        </p:spPr>
      </p:pic>
      <p:pic>
        <p:nvPicPr>
          <p:cNvPr id="7" name="Picture 3"/>
          <p:cNvPicPr>
            <a:picLocks noChangeAspect="1" noChangeArrowheads="1"/>
          </p:cNvPicPr>
          <p:nvPr/>
        </p:nvPicPr>
        <p:blipFill>
          <a:blip r:embed="rId4" cstate="print"/>
          <a:srcRect/>
          <a:stretch>
            <a:fillRect/>
          </a:stretch>
        </p:blipFill>
        <p:spPr bwMode="auto">
          <a:xfrm>
            <a:off x="5181600" y="762000"/>
            <a:ext cx="3818729" cy="2362201"/>
          </a:xfrm>
          <a:prstGeom prst="rect">
            <a:avLst/>
          </a:prstGeom>
          <a:noFill/>
          <a:ln w="9525">
            <a:noFill/>
            <a:round/>
            <a:headEnd/>
            <a:tailEnd/>
          </a:ln>
        </p:spPr>
      </p:pic>
      <p:sp>
        <p:nvSpPr>
          <p:cNvPr id="10" name="TextBox 9"/>
          <p:cNvSpPr txBox="1"/>
          <p:nvPr/>
        </p:nvSpPr>
        <p:spPr>
          <a:xfrm>
            <a:off x="152400" y="1359694"/>
            <a:ext cx="4800600" cy="954107"/>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Objective</a:t>
            </a:r>
          </a:p>
          <a:p>
            <a:pPr>
              <a:buFont typeface="Wingdings" pitchFamily="2" charset="2"/>
              <a:buChar char="Ø"/>
            </a:pPr>
            <a:r>
              <a:rPr lang="en-US" dirty="0" smtClean="0">
                <a:latin typeface="Times New Roman" pitchFamily="18" charset="0"/>
                <a:cs typeface="Times New Roman" pitchFamily="18" charset="0"/>
              </a:rPr>
              <a:t> Improve the </a:t>
            </a:r>
            <a:r>
              <a:rPr lang="en-US" dirty="0" err="1" smtClean="0">
                <a:latin typeface="Times New Roman" pitchFamily="18" charset="0"/>
                <a:cs typeface="Times New Roman" pitchFamily="18" charset="0"/>
              </a:rPr>
              <a:t>bioprocessing</a:t>
            </a:r>
            <a:r>
              <a:rPr lang="en-US" dirty="0" smtClean="0">
                <a:latin typeface="Times New Roman" pitchFamily="18" charset="0"/>
                <a:cs typeface="Times New Roman" pitchFamily="18" charset="0"/>
              </a:rPr>
              <a:t> efficiency of converting plant biomass conversion to ethanol.</a:t>
            </a:r>
          </a:p>
        </p:txBody>
      </p:sp>
      <p:sp>
        <p:nvSpPr>
          <p:cNvPr id="12" name="TextBox 11"/>
          <p:cNvSpPr txBox="1"/>
          <p:nvPr/>
        </p:nvSpPr>
        <p:spPr>
          <a:xfrm>
            <a:off x="152400" y="4953000"/>
            <a:ext cx="8305800" cy="1508105"/>
          </a:xfrm>
          <a:prstGeom prst="rect">
            <a:avLst/>
          </a:prstGeom>
          <a:noFill/>
        </p:spPr>
        <p:txBody>
          <a:bodyPr wrap="square" rtlCol="0">
            <a:spAutoFit/>
          </a:bodyPr>
          <a:lstStyle/>
          <a:p>
            <a:r>
              <a:rPr lang="en-US" sz="2000" b="1" i="1" u="sng" dirty="0" smtClean="0">
                <a:solidFill>
                  <a:schemeClr val="tx2"/>
                </a:solidFill>
                <a:latin typeface="Times New Roman" pitchFamily="18" charset="0"/>
                <a:cs typeface="Times New Roman" pitchFamily="18" charset="0"/>
              </a:rPr>
              <a:t>Results/Impacts: </a:t>
            </a:r>
            <a:endParaRPr lang="en-US" sz="2000" i="1" u="sng" dirty="0" smtClean="0">
              <a:solidFill>
                <a:schemeClr val="tx2"/>
              </a:solidFill>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Modification of one gene resulted in a marked increase in ethanol tolerance.</a:t>
            </a:r>
          </a:p>
          <a:p>
            <a:pPr>
              <a:buFont typeface="Wingdings" pitchFamily="2" charset="2"/>
              <a:buChar char="Ø"/>
            </a:pPr>
            <a:r>
              <a:rPr lang="en-US" dirty="0" smtClean="0">
                <a:latin typeface="Times New Roman" pitchFamily="18" charset="0"/>
                <a:cs typeface="Times New Roman" pitchFamily="18" charset="0"/>
              </a:rPr>
              <a:t> Ethanol tolerance may be linked more to central metabolism than previous thought.</a:t>
            </a:r>
          </a:p>
          <a:p>
            <a:pPr>
              <a:buFont typeface="Wingdings" pitchFamily="2" charset="2"/>
              <a:buChar char="Ø"/>
            </a:pPr>
            <a:r>
              <a:rPr lang="en-US" dirty="0" smtClean="0">
                <a:latin typeface="Times New Roman" pitchFamily="18" charset="0"/>
                <a:cs typeface="Times New Roman" pitchFamily="18" charset="0"/>
              </a:rPr>
              <a:t> The relative simplicity of  producing the expressed phenotype is informative to  developing bioengineered microbial strains for cellulosic ethanol production. </a:t>
            </a:r>
          </a:p>
        </p:txBody>
      </p:sp>
      <p:sp>
        <p:nvSpPr>
          <p:cNvPr id="13" name="TextBox 12"/>
          <p:cNvSpPr txBox="1"/>
          <p:nvPr/>
        </p:nvSpPr>
        <p:spPr>
          <a:xfrm>
            <a:off x="0" y="0"/>
            <a:ext cx="241604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BRC Science Highlight</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1" descr="BESC_final"/>
          <p:cNvPicPr>
            <a:picLocks noChangeAspect="1" noChangeArrowheads="1"/>
          </p:cNvPicPr>
          <p:nvPr/>
        </p:nvPicPr>
        <p:blipFill>
          <a:blip r:embed="rId5" cstate="print"/>
          <a:srcRect/>
          <a:stretch>
            <a:fillRect/>
          </a:stretch>
        </p:blipFill>
        <p:spPr bwMode="auto">
          <a:xfrm>
            <a:off x="228600" y="381000"/>
            <a:ext cx="1937707" cy="84403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5162</TotalTime>
  <Words>2213</Words>
  <Application>Microsoft Office PowerPoint</Application>
  <PresentationFormat>On-screen Show (4:3)</PresentationFormat>
  <Paragraphs>318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Dr. R. Todd Anderson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 </dc:title>
  <dc:creator>palmian</dc:creator>
  <cp:lastModifiedBy>drell</cp:lastModifiedBy>
  <cp:revision>647</cp:revision>
  <dcterms:created xsi:type="dcterms:W3CDTF">2010-02-04T19:54:00Z</dcterms:created>
  <dcterms:modified xsi:type="dcterms:W3CDTF">2011-10-03T19:52:39Z</dcterms:modified>
</cp:coreProperties>
</file>