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6" r:id="rId2"/>
    <p:sldId id="867" r:id="rId3"/>
    <p:sldId id="721" r:id="rId4"/>
    <p:sldId id="802" r:id="rId5"/>
    <p:sldId id="805" r:id="rId6"/>
    <p:sldId id="812" r:id="rId7"/>
    <p:sldId id="849" r:id="rId8"/>
    <p:sldId id="872" r:id="rId9"/>
    <p:sldId id="873" r:id="rId10"/>
    <p:sldId id="794" r:id="rId11"/>
    <p:sldId id="822" r:id="rId12"/>
    <p:sldId id="815" r:id="rId13"/>
    <p:sldId id="866" r:id="rId14"/>
    <p:sldId id="877" r:id="rId15"/>
    <p:sldId id="722" r:id="rId16"/>
    <p:sldId id="830" r:id="rId17"/>
    <p:sldId id="858" r:id="rId18"/>
    <p:sldId id="859" r:id="rId19"/>
    <p:sldId id="860" r:id="rId20"/>
    <p:sldId id="875" r:id="rId21"/>
    <p:sldId id="876" r:id="rId22"/>
    <p:sldId id="835" r:id="rId23"/>
    <p:sldId id="874" r:id="rId24"/>
    <p:sldId id="839" r:id="rId25"/>
    <p:sldId id="837" r:id="rId26"/>
    <p:sldId id="878" r:id="rId27"/>
    <p:sldId id="868" r:id="rId28"/>
    <p:sldId id="833" r:id="rId29"/>
    <p:sldId id="865" r:id="rId30"/>
    <p:sldId id="862" r:id="rId31"/>
    <p:sldId id="826" r:id="rId32"/>
    <p:sldId id="827" r:id="rId33"/>
    <p:sldId id="843" r:id="rId34"/>
    <p:sldId id="842" r:id="rId35"/>
    <p:sldId id="811" r:id="rId36"/>
    <p:sldId id="727" r:id="rId37"/>
    <p:sldId id="819" r:id="rId38"/>
    <p:sldId id="871" r:id="rId39"/>
    <p:sldId id="870" r:id="rId40"/>
    <p:sldId id="816" r:id="rId41"/>
    <p:sldId id="861" r:id="rId42"/>
    <p:sldId id="854" r:id="rId43"/>
    <p:sldId id="853" r:id="rId44"/>
    <p:sldId id="847" r:id="rId45"/>
    <p:sldId id="820" r:id="rId46"/>
    <p:sldId id="821" r:id="rId4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E47"/>
    <a:srgbClr val="106636"/>
    <a:srgbClr val="000099"/>
    <a:srgbClr val="146737"/>
    <a:srgbClr val="FFFF99"/>
    <a:srgbClr val="9F945B"/>
    <a:srgbClr val="996600"/>
    <a:srgbClr val="000000"/>
    <a:srgbClr val="CBCBCB"/>
    <a:srgbClr val="09007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83" autoAdjust="0"/>
    <p:restoredTop sz="78686" autoAdjust="0"/>
  </p:normalViewPr>
  <p:slideViewPr>
    <p:cSldViewPr snapToGrid="0">
      <p:cViewPr>
        <p:scale>
          <a:sx n="100" d="100"/>
          <a:sy n="100" d="100"/>
        </p:scale>
        <p:origin x="-108" y="1002"/>
      </p:cViewPr>
      <p:guideLst>
        <p:guide orient="horz" pos="321"/>
        <p:guide pos="2882"/>
      </p:guideLst>
    </p:cSldViewPr>
  </p:slideViewPr>
  <p:notesTextViewPr>
    <p:cViewPr>
      <p:scale>
        <a:sx n="100" d="100"/>
        <a:sy n="100" d="100"/>
      </p:scale>
      <p:origin x="0" y="0"/>
    </p:cViewPr>
  </p:notesTextViewPr>
  <p:sorterViewPr>
    <p:cViewPr>
      <p:scale>
        <a:sx n="70" d="100"/>
        <a:sy n="70" d="100"/>
      </p:scale>
      <p:origin x="0" y="1416"/>
    </p:cViewPr>
  </p:sorterViewPr>
  <p:notesViewPr>
    <p:cSldViewPr snapToGrid="0" showGuides="1">
      <p:cViewPr>
        <p:scale>
          <a:sx n="82" d="100"/>
          <a:sy n="82" d="100"/>
        </p:scale>
        <p:origin x="-1872" y="726"/>
      </p:cViewPr>
      <p:guideLst>
        <p:guide orient="horz" pos="3024"/>
        <p:guide pos="230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196" cy="479733"/>
          </a:xfrm>
          <a:prstGeom prst="rect">
            <a:avLst/>
          </a:prstGeom>
        </p:spPr>
        <p:txBody>
          <a:bodyPr vert="horz" lIns="95092" tIns="47546" rIns="95092" bIns="47546" rtlCol="0"/>
          <a:lstStyle>
            <a:lvl1pPr algn="l">
              <a:defRPr sz="1200"/>
            </a:lvl1pPr>
          </a:lstStyle>
          <a:p>
            <a:endParaRPr lang="en-US"/>
          </a:p>
        </p:txBody>
      </p:sp>
      <p:sp>
        <p:nvSpPr>
          <p:cNvPr id="3" name="Date Placeholder 2"/>
          <p:cNvSpPr>
            <a:spLocks noGrp="1"/>
          </p:cNvSpPr>
          <p:nvPr>
            <p:ph type="dt" sz="quarter" idx="1"/>
          </p:nvPr>
        </p:nvSpPr>
        <p:spPr>
          <a:xfrm>
            <a:off x="4144335" y="0"/>
            <a:ext cx="3169196" cy="479733"/>
          </a:xfrm>
          <a:prstGeom prst="rect">
            <a:avLst/>
          </a:prstGeom>
        </p:spPr>
        <p:txBody>
          <a:bodyPr vert="horz" lIns="95092" tIns="47546" rIns="95092" bIns="47546" rtlCol="0"/>
          <a:lstStyle>
            <a:lvl1pPr algn="r">
              <a:defRPr sz="1200"/>
            </a:lvl1pPr>
          </a:lstStyle>
          <a:p>
            <a:fld id="{229362E0-A85D-4F22-83A6-D064DC7C8970}" type="datetimeFigureOut">
              <a:rPr lang="en-US" smtClean="0"/>
              <a:pPr/>
              <a:t>3/20/2013</a:t>
            </a:fld>
            <a:endParaRPr lang="en-US"/>
          </a:p>
        </p:txBody>
      </p:sp>
      <p:sp>
        <p:nvSpPr>
          <p:cNvPr id="4" name="Footer Placeholder 3"/>
          <p:cNvSpPr>
            <a:spLocks noGrp="1"/>
          </p:cNvSpPr>
          <p:nvPr>
            <p:ph type="ftr" sz="quarter" idx="2"/>
          </p:nvPr>
        </p:nvSpPr>
        <p:spPr>
          <a:xfrm>
            <a:off x="1" y="9119831"/>
            <a:ext cx="3169196" cy="479733"/>
          </a:xfrm>
          <a:prstGeom prst="rect">
            <a:avLst/>
          </a:prstGeom>
        </p:spPr>
        <p:txBody>
          <a:bodyPr vert="horz" lIns="95092" tIns="47546" rIns="95092" bIns="47546" rtlCol="0" anchor="b"/>
          <a:lstStyle>
            <a:lvl1pPr algn="l">
              <a:defRPr sz="1200"/>
            </a:lvl1pPr>
          </a:lstStyle>
          <a:p>
            <a:endParaRPr lang="en-US"/>
          </a:p>
        </p:txBody>
      </p:sp>
      <p:sp>
        <p:nvSpPr>
          <p:cNvPr id="5" name="Slide Number Placeholder 4"/>
          <p:cNvSpPr>
            <a:spLocks noGrp="1"/>
          </p:cNvSpPr>
          <p:nvPr>
            <p:ph type="sldNum" sz="quarter" idx="3"/>
          </p:nvPr>
        </p:nvSpPr>
        <p:spPr>
          <a:xfrm>
            <a:off x="4144335" y="9119831"/>
            <a:ext cx="3169196" cy="479733"/>
          </a:xfrm>
          <a:prstGeom prst="rect">
            <a:avLst/>
          </a:prstGeom>
        </p:spPr>
        <p:txBody>
          <a:bodyPr vert="horz" lIns="95092" tIns="47546" rIns="95092" bIns="47546" rtlCol="0" anchor="b"/>
          <a:lstStyle>
            <a:lvl1pPr algn="r">
              <a:defRPr sz="1200"/>
            </a:lvl1pPr>
          </a:lstStyle>
          <a:p>
            <a:fld id="{D9DC32CF-7F85-4B99-A9A7-B8B874D86A03}" type="slidenum">
              <a:rPr lang="en-US" smtClean="0"/>
              <a:pPr/>
              <a:t>‹#›</a:t>
            </a:fld>
            <a:endParaRPr lang="en-US"/>
          </a:p>
        </p:txBody>
      </p:sp>
    </p:spTree>
    <p:extLst>
      <p:ext uri="{BB962C8B-B14F-4D97-AF65-F5344CB8AC3E}">
        <p14:creationId xmlns:p14="http://schemas.microsoft.com/office/powerpoint/2010/main" xmlns="" val="1063162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169699" cy="480060"/>
          </a:xfrm>
          <a:prstGeom prst="rect">
            <a:avLst/>
          </a:prstGeom>
        </p:spPr>
        <p:txBody>
          <a:bodyPr vert="horz" lIns="96404" tIns="48203" rIns="96404" bIns="4820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847" y="2"/>
            <a:ext cx="3169699" cy="480060"/>
          </a:xfrm>
          <a:prstGeom prst="rect">
            <a:avLst/>
          </a:prstGeom>
        </p:spPr>
        <p:txBody>
          <a:bodyPr vert="horz" lIns="96404" tIns="48203" rIns="96404" bIns="48203"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3/20/2013</a:t>
            </a:fld>
            <a:endParaRPr lang="en-US"/>
          </a:p>
        </p:txBody>
      </p:sp>
      <p:sp>
        <p:nvSpPr>
          <p:cNvPr id="4" name="Slide Image Placeholder 3"/>
          <p:cNvSpPr>
            <a:spLocks noGrp="1" noRot="1" noChangeAspect="1"/>
          </p:cNvSpPr>
          <p:nvPr>
            <p:ph type="sldImg" idx="2"/>
          </p:nvPr>
        </p:nvSpPr>
        <p:spPr>
          <a:xfrm>
            <a:off x="1258888" y="723900"/>
            <a:ext cx="4797425" cy="3598863"/>
          </a:xfrm>
          <a:prstGeom prst="rect">
            <a:avLst/>
          </a:prstGeom>
          <a:noFill/>
          <a:ln w="12700">
            <a:solidFill>
              <a:prstClr val="black"/>
            </a:solidFill>
          </a:ln>
        </p:spPr>
        <p:txBody>
          <a:bodyPr vert="horz" lIns="96404" tIns="48203" rIns="96404" bIns="48203" rtlCol="0" anchor="ctr"/>
          <a:lstStyle/>
          <a:p>
            <a:pPr lvl="0"/>
            <a:endParaRPr lang="en-US" noProof="0"/>
          </a:p>
        </p:txBody>
      </p:sp>
      <p:sp>
        <p:nvSpPr>
          <p:cNvPr id="5" name="Notes Placeholder 4"/>
          <p:cNvSpPr>
            <a:spLocks noGrp="1"/>
          </p:cNvSpPr>
          <p:nvPr>
            <p:ph type="body" sz="quarter" idx="3"/>
          </p:nvPr>
        </p:nvSpPr>
        <p:spPr>
          <a:xfrm>
            <a:off x="731854" y="4560574"/>
            <a:ext cx="5851496" cy="4320540"/>
          </a:xfrm>
          <a:prstGeom prst="rect">
            <a:avLst/>
          </a:prstGeom>
        </p:spPr>
        <p:txBody>
          <a:bodyPr vert="horz" lIns="96404" tIns="48203" rIns="96404" bIns="4820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4" y="9119500"/>
            <a:ext cx="3169699" cy="480060"/>
          </a:xfrm>
          <a:prstGeom prst="rect">
            <a:avLst/>
          </a:prstGeom>
        </p:spPr>
        <p:txBody>
          <a:bodyPr vert="horz" lIns="96404" tIns="48203" rIns="96404" bIns="4820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847" y="9119500"/>
            <a:ext cx="3169699" cy="480060"/>
          </a:xfrm>
          <a:prstGeom prst="rect">
            <a:avLst/>
          </a:prstGeom>
        </p:spPr>
        <p:txBody>
          <a:bodyPr vert="horz" lIns="96404" tIns="48203" rIns="96404" bIns="48203"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xmlns="" val="4205103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A6DD1E-07AB-4857-BE57-82B520EA68A7}" type="slidenum">
              <a:rPr lang="en-US" smtClean="0"/>
              <a:pPr/>
              <a:t>17</a:t>
            </a:fld>
            <a:endParaRPr lang="en-US" dirty="0"/>
          </a:p>
        </p:txBody>
      </p:sp>
    </p:spTree>
    <p:extLst>
      <p:ext uri="{BB962C8B-B14F-4D97-AF65-F5344CB8AC3E}">
        <p14:creationId xmlns:p14="http://schemas.microsoft.com/office/powerpoint/2010/main" xmlns="" val="268837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81" eaLnBrk="1" fontAlgn="auto" hangingPunct="1">
              <a:spcBef>
                <a:spcPts val="0"/>
              </a:spcBef>
              <a:spcAft>
                <a:spcPts val="0"/>
              </a:spcAft>
              <a:defRPr/>
            </a:pPr>
            <a:r>
              <a:rPr lang="en-US" i="1" dirty="0" smtClean="0"/>
              <a:t>Fixed the amount on the AMD row. </a:t>
            </a:r>
          </a:p>
          <a:p>
            <a:endParaRPr lang="en-US" dirty="0"/>
          </a:p>
        </p:txBody>
      </p:sp>
      <p:sp>
        <p:nvSpPr>
          <p:cNvPr id="4" name="Slide Number Placeholder 3"/>
          <p:cNvSpPr>
            <a:spLocks noGrp="1"/>
          </p:cNvSpPr>
          <p:nvPr>
            <p:ph type="sldNum" sz="quarter" idx="10"/>
          </p:nvPr>
        </p:nvSpPr>
        <p:spPr/>
        <p:txBody>
          <a:bodyPr/>
          <a:lstStyle/>
          <a:p>
            <a:fld id="{F4A6DD1E-07AB-4857-BE57-82B520EA68A7}" type="slidenum">
              <a:rPr lang="en-US" smtClean="0"/>
              <a:pPr/>
              <a:t>20</a:t>
            </a:fld>
            <a:endParaRPr lang="en-US" dirty="0"/>
          </a:p>
        </p:txBody>
      </p:sp>
    </p:spTree>
    <p:extLst>
      <p:ext uri="{BB962C8B-B14F-4D97-AF65-F5344CB8AC3E}">
        <p14:creationId xmlns:p14="http://schemas.microsoft.com/office/powerpoint/2010/main" xmlns="" val="407307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50923" eaLnBrk="1" fontAlgn="auto" hangingPunct="1">
              <a:spcBef>
                <a:spcPts val="0"/>
              </a:spcBef>
              <a:spcAft>
                <a:spcPts val="0"/>
              </a:spcAft>
              <a:defRPr/>
            </a:pPr>
            <a:r>
              <a:rPr lang="en-US" dirty="0"/>
              <a:t>The X-Stack Program makes research investments that</a:t>
            </a:r>
          </a:p>
          <a:p>
            <a:pPr marL="178298" indent="-178298" defTabSz="950923" eaLnBrk="1" fontAlgn="auto" hangingPunct="1">
              <a:spcBef>
                <a:spcPts val="0"/>
              </a:spcBef>
              <a:spcAft>
                <a:spcPts val="0"/>
              </a:spcAft>
              <a:buFont typeface="Arial" pitchFamily="34" charset="0"/>
              <a:buChar char="•"/>
              <a:defRPr/>
            </a:pPr>
            <a:r>
              <a:rPr lang="en-US" dirty="0"/>
              <a:t>address fundamental Exascale software challenges, </a:t>
            </a:r>
          </a:p>
          <a:p>
            <a:pPr marL="178298" indent="-178298" defTabSz="950923" eaLnBrk="1" fontAlgn="auto" hangingPunct="1">
              <a:spcBef>
                <a:spcPts val="0"/>
              </a:spcBef>
              <a:spcAft>
                <a:spcPts val="0"/>
              </a:spcAft>
              <a:buFont typeface="Arial" pitchFamily="34" charset="0"/>
              <a:buChar char="•"/>
              <a:defRPr/>
            </a:pPr>
            <a:r>
              <a:rPr lang="en-US" dirty="0"/>
              <a:t>are portable across multiple future machine generations, </a:t>
            </a:r>
          </a:p>
          <a:p>
            <a:pPr marL="178298" indent="-178298" defTabSz="950923" eaLnBrk="1" fontAlgn="auto" hangingPunct="1">
              <a:spcBef>
                <a:spcPts val="0"/>
              </a:spcBef>
              <a:spcAft>
                <a:spcPts val="0"/>
              </a:spcAft>
              <a:buFont typeface="Arial" pitchFamily="34" charset="0"/>
              <a:buChar char="•"/>
              <a:defRPr/>
            </a:pPr>
            <a:r>
              <a:rPr lang="en-US" dirty="0"/>
              <a:t>offering a transition path for existing scientific applications to fully explore the challenges and rewards of Exascale platforms. </a:t>
            </a:r>
            <a:endParaRPr lang="en-US" dirty="0" smtClean="0"/>
          </a:p>
          <a:p>
            <a:endParaRPr lang="en-US" dirty="0" smtClean="0"/>
          </a:p>
          <a:p>
            <a:r>
              <a:rPr lang="en-US" dirty="0"/>
              <a:t>Images from Wikipedia Common – Plasma Lamp</a:t>
            </a:r>
          </a:p>
          <a:p>
            <a:endParaRPr lang="en-US" dirty="0"/>
          </a:p>
          <a:p>
            <a:pPr>
              <a:spcBef>
                <a:spcPts val="1664"/>
              </a:spcBef>
            </a:pPr>
            <a:r>
              <a:rPr lang="en-US" b="1" dirty="0">
                <a:solidFill>
                  <a:srgbClr val="000000"/>
                </a:solidFill>
              </a:rPr>
              <a:t>Programming Models: </a:t>
            </a:r>
            <a:r>
              <a:rPr lang="en-US" dirty="0">
                <a:solidFill>
                  <a:srgbClr val="000000"/>
                </a:solidFill>
              </a:rPr>
              <a:t>new approaches to managing parallelism and data movement through innovations in interfaces</a:t>
            </a:r>
          </a:p>
          <a:p>
            <a:pPr>
              <a:spcBef>
                <a:spcPts val="1664"/>
              </a:spcBef>
            </a:pPr>
            <a:r>
              <a:rPr lang="en-US" b="1" dirty="0">
                <a:solidFill>
                  <a:srgbClr val="000000"/>
                </a:solidFill>
              </a:rPr>
              <a:t>Runtime Systems</a:t>
            </a:r>
            <a:r>
              <a:rPr lang="en-US" dirty="0">
                <a:solidFill>
                  <a:srgbClr val="000000"/>
                </a:solidFill>
              </a:rPr>
              <a:t>: dynamically adapt to changing application goals and system conditions</a:t>
            </a:r>
          </a:p>
          <a:p>
            <a:pPr>
              <a:spcBef>
                <a:spcPts val="1664"/>
              </a:spcBef>
            </a:pPr>
            <a:r>
              <a:rPr lang="en-US" b="1" dirty="0">
                <a:solidFill>
                  <a:srgbClr val="000000"/>
                </a:solidFill>
              </a:rPr>
              <a:t>Locality-aware and energy efficient mechanisms: </a:t>
            </a:r>
            <a:r>
              <a:rPr lang="en-US" dirty="0">
                <a:solidFill>
                  <a:srgbClr val="000000"/>
                </a:solidFill>
              </a:rPr>
              <a:t>manage locality and optimize for energy</a:t>
            </a:r>
          </a:p>
          <a:p>
            <a:pPr>
              <a:spcBef>
                <a:spcPts val="1664"/>
              </a:spcBef>
            </a:pPr>
            <a:r>
              <a:rPr lang="en-US" b="1" dirty="0">
                <a:solidFill>
                  <a:srgbClr val="000000"/>
                </a:solidFill>
              </a:rPr>
              <a:t>Interoperability: </a:t>
            </a:r>
            <a:r>
              <a:rPr lang="en-US" dirty="0">
                <a:solidFill>
                  <a:srgbClr val="000000"/>
                </a:solidFill>
              </a:rPr>
              <a:t>interoperability with different HPC languages and interfaces as well as cross-cutting execution models</a:t>
            </a:r>
          </a:p>
          <a:p>
            <a:pPr>
              <a:spcBef>
                <a:spcPts val="1664"/>
              </a:spcBef>
            </a:pPr>
            <a:endParaRPr lang="en-US" dirty="0">
              <a:solidFill>
                <a:srgbClr val="000000"/>
              </a:solidFill>
            </a:endParaRPr>
          </a:p>
          <a:p>
            <a:pPr defTabSz="950923" eaLnBrk="1" fontAlgn="auto" hangingPunct="1">
              <a:spcBef>
                <a:spcPts val="1664"/>
              </a:spcBef>
              <a:spcAft>
                <a:spcPts val="0"/>
              </a:spcAft>
              <a:defRPr/>
            </a:pPr>
            <a:r>
              <a:rPr lang="en-US" b="1" dirty="0"/>
              <a:t>More details:</a:t>
            </a:r>
          </a:p>
          <a:p>
            <a:pPr defTabSz="950923" eaLnBrk="1" fontAlgn="auto" hangingPunct="1">
              <a:spcBef>
                <a:spcPts val="1664"/>
              </a:spcBef>
              <a:spcAft>
                <a:spcPts val="0"/>
              </a:spcAft>
              <a:defRPr/>
            </a:pPr>
            <a:r>
              <a:rPr lang="en-US" b="1" dirty="0"/>
              <a:t>Runtime Systems</a:t>
            </a:r>
            <a:r>
              <a:rPr lang="en-US" dirty="0"/>
              <a:t>: alternative mechanisms for dynamically adapting to changing application goals and changing systems energy, performance, and resilience conditions. Mechanisms for  supporting communication, synchronization, resource management, load balancing, code migration.</a:t>
            </a:r>
          </a:p>
          <a:p>
            <a:pPr>
              <a:spcBef>
                <a:spcPts val="1664"/>
              </a:spcBef>
            </a:pPr>
            <a:endParaRPr lang="en-US" dirty="0">
              <a:solidFill>
                <a:srgbClr val="000000"/>
              </a:solidFill>
            </a:endParaRPr>
          </a:p>
          <a:p>
            <a:r>
              <a:rPr lang="en-US" b="1" dirty="0"/>
              <a:t>Programming Models: </a:t>
            </a:r>
            <a:r>
              <a:rPr lang="en-US" dirty="0"/>
              <a:t>alternative approaches to achieve parallel control (data parallel? Dynamic threads? SPMD?),  for sharing, synchronization, and communication, for domain decomposition, for data placement, for  management of heterogeneity and data movement.</a:t>
            </a:r>
          </a:p>
          <a:p>
            <a:endParaRPr lang="en-US" dirty="0"/>
          </a:p>
          <a:p>
            <a:r>
              <a:rPr lang="en-US" b="1" dirty="0"/>
              <a:t>Locality-aware and energy efficient mechanisms: </a:t>
            </a:r>
            <a:r>
              <a:rPr lang="en-US" dirty="0"/>
              <a:t>alternative constructs and approaches to manage locality and optimize for energy.</a:t>
            </a:r>
          </a:p>
          <a:p>
            <a:endParaRPr lang="en-US" dirty="0"/>
          </a:p>
          <a:p>
            <a:r>
              <a:rPr lang="en-US" b="1" dirty="0"/>
              <a:t>Interoperability: </a:t>
            </a:r>
            <a:r>
              <a:rPr lang="en-US" dirty="0"/>
              <a:t>different projects have interoperability with different HPC languages. For example, DEGAS, has interoperability with MPI, UPC, CAF, Habanero, Python.  D-TEC interoperates with MPI, C++, Fortran, X-10, </a:t>
            </a:r>
            <a:r>
              <a:rPr lang="en-US" dirty="0" err="1"/>
              <a:t>OpenCL</a:t>
            </a:r>
            <a:r>
              <a:rPr lang="en-US" dirty="0"/>
              <a:t>, and DSLs. Intel’s project has </a:t>
            </a:r>
            <a:r>
              <a:rPr lang="en-US" dirty="0" err="1"/>
              <a:t>interoperaperability</a:t>
            </a:r>
            <a:r>
              <a:rPr lang="en-US" dirty="0"/>
              <a:t> with MPI,C++, Chapel, Habanero-C, CnC. Express interoperates with MPI and OpenMP.</a:t>
            </a:r>
            <a:endParaRPr lang="en-US" b="1" dirty="0"/>
          </a:p>
          <a:p>
            <a:endParaRPr lang="en-US" dirty="0" smtClean="0"/>
          </a:p>
          <a:p>
            <a:r>
              <a:rPr lang="en-US" sz="1800" b="1" dirty="0"/>
              <a:t>Top complementary Elements of the Program:</a:t>
            </a:r>
          </a:p>
          <a:p>
            <a:endParaRPr lang="en-US" baseline="0" dirty="0" smtClean="0"/>
          </a:p>
          <a:p>
            <a:r>
              <a:rPr lang="en-US" b="1" dirty="0" smtClean="0"/>
              <a:t>Execution Models:</a:t>
            </a:r>
            <a:r>
              <a:rPr lang="en-US" dirty="0" smtClean="0"/>
              <a:t> </a:t>
            </a:r>
            <a:r>
              <a:rPr lang="en-US" baseline="0" dirty="0" smtClean="0"/>
              <a:t> the ETI and the Intel project explore the codelet-based execution model: dataflow, dynamic, event-driven scheduling, non-blocking, dynamic decision to move computation to data, and observation-based adaptation. The Xpress project explore the </a:t>
            </a:r>
            <a:r>
              <a:rPr lang="en-US" baseline="0" dirty="0" err="1" smtClean="0"/>
              <a:t>Parallex</a:t>
            </a:r>
            <a:r>
              <a:rPr lang="en-US" baseline="0" dirty="0" smtClean="0"/>
              <a:t> execution model, also a dataflow using parcel message-driven computation and futures synchronization.</a:t>
            </a:r>
          </a:p>
          <a:p>
            <a:endParaRPr lang="en-US" baseline="0" dirty="0" smtClean="0"/>
          </a:p>
          <a:p>
            <a:r>
              <a:rPr lang="en-US" b="1" baseline="0" dirty="0" smtClean="0"/>
              <a:t>Resilience: </a:t>
            </a:r>
            <a:r>
              <a:rPr lang="en-US" baseline="0" dirty="0" smtClean="0"/>
              <a:t>The DEGAS project explores c</a:t>
            </a:r>
            <a:r>
              <a:rPr lang="en-US" dirty="0" smtClean="0"/>
              <a:t>ontainment domains</a:t>
            </a:r>
            <a:r>
              <a:rPr lang="en-US" baseline="0" dirty="0" smtClean="0"/>
              <a:t> and state capture mechanisms and lightweight, asynchronous recovery mechanisms for PGAS models.</a:t>
            </a:r>
          </a:p>
          <a:p>
            <a:endParaRPr lang="en-US" baseline="0" dirty="0" smtClean="0"/>
          </a:p>
          <a:p>
            <a:r>
              <a:rPr lang="en-US" b="1" baseline="0" dirty="0" smtClean="0"/>
              <a:t>DSL and optimizations, mappings, refinements</a:t>
            </a:r>
            <a:r>
              <a:rPr lang="en-US" baseline="0" dirty="0" smtClean="0"/>
              <a:t>: the D-TEC project will define and build several DSLs, define and demonstrate the analysis and optimizations required to build DSLs, define mappings between DSLs to compiler analysis, generate refinements using equivalence checking, multi-target code-generation using domain semantics and architecture characteristics, communication optimization using high-level semantic information.</a:t>
            </a:r>
          </a:p>
          <a:p>
            <a:endParaRPr lang="en-US" b="1" baseline="0" dirty="0" smtClean="0"/>
          </a:p>
          <a:p>
            <a:r>
              <a:rPr lang="en-US" b="1" baseline="0" dirty="0" err="1" smtClean="0"/>
              <a:t>Hardware+Software</a:t>
            </a:r>
            <a:r>
              <a:rPr lang="en-US" b="1" baseline="0" dirty="0" smtClean="0"/>
              <a:t> simulation infrastructure: </a:t>
            </a:r>
            <a:r>
              <a:rPr lang="en-US" b="0" baseline="0" dirty="0" smtClean="0"/>
              <a:t>near-native application execution on host processor, rapid application development, hardware units modeled, exact memory and network hierarchies including messages, power estimator, memory analyzer, features of programming models and execution models, data movement patterns to memory and interconnect, resource management techniques, </a:t>
            </a:r>
            <a:endParaRPr lang="en-US" dirty="0" smtClean="0"/>
          </a:p>
        </p:txBody>
      </p:sp>
      <p:sp>
        <p:nvSpPr>
          <p:cNvPr id="4" name="Slide Number Placeholder 3"/>
          <p:cNvSpPr>
            <a:spLocks noGrp="1"/>
          </p:cNvSpPr>
          <p:nvPr>
            <p:ph type="sldNum" sz="quarter" idx="10"/>
          </p:nvPr>
        </p:nvSpPr>
        <p:spPr/>
        <p:txBody>
          <a:bodyPr/>
          <a:lstStyle/>
          <a:p>
            <a:fld id="{F4A6DD1E-07AB-4857-BE57-82B520EA68A7}" type="slidenum">
              <a:rPr lang="en-US" smtClean="0"/>
              <a:pPr/>
              <a:t>22</a:t>
            </a:fld>
            <a:endParaRPr lang="en-US" dirty="0"/>
          </a:p>
        </p:txBody>
      </p:sp>
    </p:spTree>
    <p:extLst>
      <p:ext uri="{BB962C8B-B14F-4D97-AF65-F5344CB8AC3E}">
        <p14:creationId xmlns:p14="http://schemas.microsoft.com/office/powerpoint/2010/main" xmlns="" val="314162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that each project is a large collaboration among</a:t>
            </a:r>
            <a:r>
              <a:rPr lang="en-US" baseline="0" dirty="0" smtClean="0"/>
              <a:t> Labs, Universities, and/or Industries. </a:t>
            </a:r>
          </a:p>
          <a:p>
            <a:endParaRPr lang="en-US" baseline="0" dirty="0" smtClean="0"/>
          </a:p>
          <a:p>
            <a:r>
              <a:rPr lang="en-US" baseline="0" dirty="0" smtClean="0"/>
              <a:t>I would mention, for example MIT for the D-TEC project.</a:t>
            </a:r>
            <a:endParaRPr lang="en-US" dirty="0"/>
          </a:p>
        </p:txBody>
      </p:sp>
      <p:sp>
        <p:nvSpPr>
          <p:cNvPr id="4" name="Slide Number Placeholder 3"/>
          <p:cNvSpPr>
            <a:spLocks noGrp="1"/>
          </p:cNvSpPr>
          <p:nvPr>
            <p:ph type="sldNum" sz="quarter" idx="10"/>
          </p:nvPr>
        </p:nvSpPr>
        <p:spPr/>
        <p:txBody>
          <a:bodyPr/>
          <a:lstStyle/>
          <a:p>
            <a:fld id="{ADB240F3-BDF8-624A-91D4-A9203DE88D25}"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Companies participating (10): </a:t>
            </a:r>
            <a:r>
              <a:rPr lang="en-US" dirty="0" smtClean="0"/>
              <a:t>Advanced Micro Devices, ET International, Hewlett Packard, IBM Corporation, Intel Corporation, </a:t>
            </a:r>
            <a:r>
              <a:rPr lang="en-US" dirty="0" err="1" smtClean="0"/>
              <a:t>Kitware</a:t>
            </a:r>
            <a:r>
              <a:rPr lang="en-US" dirty="0" smtClean="0"/>
              <a:t>, Inc., NVIDIA Corporation, Reservoir Labs, Inc., SAIC, Science and Technology Associates, Inc. (STA) , representing DARPA</a:t>
            </a:r>
          </a:p>
          <a:p>
            <a:endParaRPr lang="en-US" dirty="0" smtClean="0"/>
          </a:p>
          <a:p>
            <a:r>
              <a:rPr lang="en-US" b="1" dirty="0" smtClean="0"/>
              <a:t>Agencies represented (5): </a:t>
            </a:r>
            <a:r>
              <a:rPr lang="en-US" dirty="0" smtClean="0"/>
              <a:t>DOE/SC, DOE/NNSA, </a:t>
            </a:r>
            <a:r>
              <a:rPr lang="en-US" dirty="0" err="1" smtClean="0"/>
              <a:t>DoD</a:t>
            </a:r>
            <a:r>
              <a:rPr lang="en-US" dirty="0" smtClean="0"/>
              <a:t> (including a contractor who represented DARPA), NASA, NSF</a:t>
            </a:r>
          </a:p>
          <a:p>
            <a:pPr marL="181205" indent="-181205">
              <a:buFont typeface="Arial" pitchFamily="34" charset="0"/>
              <a:buChar char="•"/>
            </a:pPr>
            <a:endParaRPr lang="en-US" dirty="0"/>
          </a:p>
          <a:p>
            <a:r>
              <a:rPr lang="en-US" b="1" dirty="0" smtClean="0"/>
              <a:t>Universities represented (38): </a:t>
            </a:r>
            <a:r>
              <a:rPr lang="en-US" dirty="0" smtClean="0"/>
              <a:t>Colorado State U., Columbia U., Georgia Tech, Indiana U., Information Sciences Institute, MIT, </a:t>
            </a:r>
            <a:r>
              <a:rPr lang="en-US" dirty="0" err="1" smtClean="0"/>
              <a:t>Nortwestern</a:t>
            </a:r>
            <a:r>
              <a:rPr lang="en-US" dirty="0" smtClean="0"/>
              <a:t> U, Ohio State U, Penn. State U., Polytechnic Institute of NYU, Purdue U. </a:t>
            </a:r>
            <a:r>
              <a:rPr lang="en-US" dirty="0" err="1" smtClean="0"/>
              <a:t>Renssalaer</a:t>
            </a:r>
            <a:r>
              <a:rPr lang="en-US" dirty="0" smtClean="0"/>
              <a:t> Polytechnic Institute, Rice U., </a:t>
            </a:r>
            <a:r>
              <a:rPr lang="en-US" dirty="0" err="1" smtClean="0"/>
              <a:t>Rugters</a:t>
            </a:r>
            <a:r>
              <a:rPr lang="en-US" dirty="0" smtClean="0"/>
              <a:t> U., Stanford U., SUNY </a:t>
            </a:r>
            <a:r>
              <a:rPr lang="en-US" dirty="0" err="1" smtClean="0"/>
              <a:t>Stonybrook</a:t>
            </a:r>
            <a:r>
              <a:rPr lang="en-US" dirty="0" smtClean="0"/>
              <a:t>,  U. of British Columbia, UC Berkeley, UC Davis, UC San Diego,  UC Santa Cruz, U. Chicago, U. Delaware, U. Houston, UIUC, U. MD, U. New Mexico,  U. Oregon,  UT  Austin, UT El Paso,  UT San Antonio, U. Utah, U. Wisconsin Madison, Washington State U., William &amp; Mary, Worchester Polytechnic Institute</a:t>
            </a:r>
          </a:p>
          <a:p>
            <a:pPr marL="181205" indent="-181205">
              <a:buFont typeface="Arial" pitchFamily="34" charset="0"/>
              <a:buChar char="•"/>
            </a:pPr>
            <a:endParaRPr lang="en-US" dirty="0" smtClean="0"/>
          </a:p>
          <a:p>
            <a:pPr marL="181205" indent="-181205">
              <a:buFont typeface="Arial" pitchFamily="34" charset="0"/>
              <a:buChar char="•"/>
            </a:pPr>
            <a:endParaRPr lang="en-US" dirty="0"/>
          </a:p>
          <a:p>
            <a:pPr marL="181205" indent="-181205">
              <a:buFont typeface="Arial" pitchFamily="34" charset="0"/>
              <a:buChar char="•"/>
            </a:pPr>
            <a:r>
              <a:rPr lang="en-US" dirty="0" smtClean="0"/>
              <a:t>The Co-Design Deep Dives were the hit of the show, drawing heavier attendance than expected. Everyone (including ASCR PMs) complained about having to choose between them and </a:t>
            </a:r>
            <a:r>
              <a:rPr lang="en-US" smtClean="0"/>
              <a:t>the other </a:t>
            </a:r>
            <a:r>
              <a:rPr lang="en-US" dirty="0" smtClean="0"/>
              <a:t>programmatic </a:t>
            </a:r>
            <a:r>
              <a:rPr lang="en-US" smtClean="0"/>
              <a:t>technical sessions.</a:t>
            </a:r>
            <a:endParaRPr lang="en-US" dirty="0"/>
          </a:p>
          <a:p>
            <a:pPr marL="181205" indent="-181205">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B26D63F-3B78-408A-8835-00D7DDFAA871}" type="slidenum">
              <a:rPr lang="en-US" smtClean="0"/>
              <a:pPr/>
              <a:t>25</a:t>
            </a:fld>
            <a:endParaRPr lang="en-US"/>
          </a:p>
        </p:txBody>
      </p:sp>
    </p:spTree>
    <p:extLst>
      <p:ext uri="{BB962C8B-B14F-4D97-AF65-F5344CB8AC3E}">
        <p14:creationId xmlns:p14="http://schemas.microsoft.com/office/powerpoint/2010/main" xmlns="" val="219280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a:t>
            </a:r>
            <a:r>
              <a:rPr lang="en-US" baseline="0" dirty="0" smtClean="0"/>
              <a:t>5 projects have been recommended for </a:t>
            </a:r>
            <a:r>
              <a:rPr lang="en-US" baseline="0" smtClean="0"/>
              <a:t>funding; </a:t>
            </a:r>
            <a:r>
              <a:rPr lang="en-US" smtClean="0"/>
              <a:t>the </a:t>
            </a:r>
            <a:r>
              <a:rPr lang="en-US" dirty="0" smtClean="0"/>
              <a:t>negotiations</a:t>
            </a:r>
            <a:r>
              <a:rPr lang="en-US" baseline="0" dirty="0" smtClean="0"/>
              <a:t> have </a:t>
            </a:r>
            <a:r>
              <a:rPr lang="en-US" baseline="0" smtClean="0"/>
              <a:t>been completed. </a:t>
            </a:r>
            <a:r>
              <a:rPr lang="en-US" dirty="0" smtClean="0"/>
              <a:t>Awaiting resolution on FY13 funds to finish</a:t>
            </a:r>
            <a:r>
              <a:rPr lang="en-US" baseline="0" dirty="0" smtClean="0"/>
              <a:t> the paperwork – cannot make any announcement yet.</a:t>
            </a:r>
            <a:endParaRPr lang="en-US" dirty="0"/>
          </a:p>
        </p:txBody>
      </p:sp>
      <p:sp>
        <p:nvSpPr>
          <p:cNvPr id="4" name="Slide Number Placeholder 3"/>
          <p:cNvSpPr>
            <a:spLocks noGrp="1"/>
          </p:cNvSpPr>
          <p:nvPr>
            <p:ph type="sldNum" sz="quarter" idx="10"/>
          </p:nvPr>
        </p:nvSpPr>
        <p:spPr/>
        <p:txBody>
          <a:bodyPr/>
          <a:lstStyle/>
          <a:p>
            <a:fld id="{DD413D56-1029-48CF-8B2B-E03D32E0022C}" type="slidenum">
              <a:rPr lang="en-US" smtClean="0"/>
              <a:pPr/>
              <a:t>27</a:t>
            </a:fld>
            <a:endParaRPr lang="en-US"/>
          </a:p>
        </p:txBody>
      </p:sp>
    </p:spTree>
    <p:extLst>
      <p:ext uri="{BB962C8B-B14F-4D97-AF65-F5344CB8AC3E}">
        <p14:creationId xmlns:p14="http://schemas.microsoft.com/office/powerpoint/2010/main" xmlns="" val="3906695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figure shows performance of the GTC particle-in-cell code on different physical system (tokamak) sizes. The largest size, “D” is the designed size of ITER. The Fortran implementation of GTC has been supplanted by a new, faster, C implementation.</a:t>
            </a:r>
          </a:p>
          <a:p>
            <a:r>
              <a:rPr lang="en-US" baseline="0" dirty="0" smtClean="0"/>
              <a:t>This sequence of successively-larger runs is what’s needed to verify that favorable gyro-Bohm scaling of plasma confinement holds.</a:t>
            </a:r>
            <a:endParaRPr lang="en-US" dirty="0"/>
          </a:p>
        </p:txBody>
      </p:sp>
      <p:sp>
        <p:nvSpPr>
          <p:cNvPr id="4" name="Slide Number Placeholder 3"/>
          <p:cNvSpPr>
            <a:spLocks noGrp="1"/>
          </p:cNvSpPr>
          <p:nvPr>
            <p:ph type="sldNum" sz="quarter" idx="10"/>
          </p:nvPr>
        </p:nvSpPr>
        <p:spPr/>
        <p:txBody>
          <a:bodyPr/>
          <a:lstStyle/>
          <a:p>
            <a:fld id="{BB1A7F71-A600-874B-8C52-75C3F91F2DFD}" type="slidenum">
              <a:rPr lang="en-US" smtClean="0"/>
              <a:pPr/>
              <a:t>38</a:t>
            </a:fld>
            <a:endParaRPr lang="en-US" dirty="0"/>
          </a:p>
        </p:txBody>
      </p:sp>
    </p:spTree>
    <p:extLst>
      <p:ext uri="{BB962C8B-B14F-4D97-AF65-F5344CB8AC3E}">
        <p14:creationId xmlns:p14="http://schemas.microsoft.com/office/powerpoint/2010/main" xmlns="" val="21379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a:noFill/>
          <a:ln/>
        </p:spPr>
        <p:txBody>
          <a:bodyPr>
            <a:normAutofit/>
          </a:bodyPr>
          <a:lstStyle/>
          <a:p>
            <a:pPr>
              <a:lnSpc>
                <a:spcPct val="80000"/>
              </a:lnSpc>
              <a:spcBef>
                <a:spcPct val="0"/>
              </a:spcBef>
              <a:buFontTx/>
              <a:buNone/>
            </a:pPr>
            <a:r>
              <a:rPr lang="en-US" sz="1100" dirty="0"/>
              <a:t>shows a simulation of the Amundsen Sea sector in Antarctica that we did for a paper this summer (which will hopefully be cited in the upcoming IPCC AR5 report).  Citation is Payne , et al, submitted to Earth and Planetary Science Letters (2012).</a:t>
            </a:r>
          </a:p>
          <a:p>
            <a:pPr>
              <a:lnSpc>
                <a:spcPct val="80000"/>
              </a:lnSpc>
              <a:spcBef>
                <a:spcPct val="0"/>
              </a:spcBef>
              <a:buFontTx/>
              <a:buNone/>
            </a:pPr>
            <a:endParaRPr lang="en-US" sz="1100" dirty="0"/>
          </a:p>
          <a:p>
            <a:pPr>
              <a:lnSpc>
                <a:spcPct val="80000"/>
              </a:lnSpc>
              <a:spcBef>
                <a:spcPct val="0"/>
              </a:spcBef>
              <a:buFontTx/>
              <a:buNone/>
            </a:pPr>
            <a:r>
              <a:rPr lang="en-US" sz="1100" dirty="0"/>
              <a:t>What you see:</a:t>
            </a:r>
          </a:p>
          <a:p>
            <a:pPr>
              <a:lnSpc>
                <a:spcPct val="80000"/>
              </a:lnSpc>
              <a:spcBef>
                <a:spcPct val="0"/>
              </a:spcBef>
              <a:buFontTx/>
              <a:buNone/>
            </a:pPr>
            <a:r>
              <a:rPr lang="en-US" sz="1100" dirty="0"/>
              <a:t>Grey is ice, dark blue is open sea. The red line marks the point ("the grounding line") where the ice begins to float as it makes its way to the sea. So the ice "seaward" of the red line is floating (known as the ice "ice shelf"), while the ice landward of the red line is thick and heavy enough that it's sitting on the ground ("land ice" or "ice sheet"</a:t>
            </a:r>
          </a:p>
          <a:p>
            <a:pPr>
              <a:lnSpc>
                <a:spcPct val="80000"/>
              </a:lnSpc>
              <a:spcBef>
                <a:spcPct val="0"/>
              </a:spcBef>
              <a:buFontTx/>
              <a:buNone/>
            </a:pPr>
            <a:endParaRPr lang="en-US" sz="1100" dirty="0"/>
          </a:p>
          <a:p>
            <a:pPr>
              <a:lnSpc>
                <a:spcPct val="80000"/>
              </a:lnSpc>
              <a:spcBef>
                <a:spcPct val="0"/>
              </a:spcBef>
              <a:buFontTx/>
              <a:buNone/>
            </a:pPr>
            <a:r>
              <a:rPr lang="en-US" sz="1100" dirty="0"/>
              <a:t>Brown color is the speed of the ice (so as it darkens, the ice is speeding up)</a:t>
            </a:r>
          </a:p>
          <a:p>
            <a:pPr>
              <a:lnSpc>
                <a:spcPct val="80000"/>
              </a:lnSpc>
              <a:spcBef>
                <a:spcPct val="0"/>
              </a:spcBef>
              <a:buFontTx/>
              <a:buNone/>
            </a:pPr>
            <a:endParaRPr lang="en-US" sz="1100" dirty="0"/>
          </a:p>
          <a:p>
            <a:pPr>
              <a:lnSpc>
                <a:spcPct val="80000"/>
              </a:lnSpc>
              <a:spcBef>
                <a:spcPct val="0"/>
              </a:spcBef>
              <a:buFontTx/>
              <a:buNone/>
            </a:pPr>
            <a:r>
              <a:rPr lang="en-US" sz="1100" dirty="0"/>
              <a:t>What's being simulated:  The projection is that warm water comes into the Amundsen Sea at around the year 2100, which causes enough melting under the shelf (and at the grounding line) to more or less destroy the ice shelf. This is a simulation from 1986-&gt;2200 (the time slider at the lower left is calendar year).</a:t>
            </a:r>
          </a:p>
          <a:p>
            <a:pPr>
              <a:lnSpc>
                <a:spcPct val="80000"/>
              </a:lnSpc>
              <a:spcBef>
                <a:spcPct val="0"/>
              </a:spcBef>
              <a:buFontTx/>
              <a:buNone/>
            </a:pPr>
            <a:endParaRPr lang="en-US" sz="1100" dirty="0"/>
          </a:p>
          <a:p>
            <a:pPr>
              <a:lnSpc>
                <a:spcPct val="80000"/>
              </a:lnSpc>
              <a:spcBef>
                <a:spcPct val="0"/>
              </a:spcBef>
              <a:buFontTx/>
              <a:buNone/>
            </a:pPr>
            <a:r>
              <a:rPr lang="en-US" sz="1100" dirty="0"/>
              <a:t>There are 3 different run-throughs:</a:t>
            </a:r>
          </a:p>
          <a:p>
            <a:pPr>
              <a:lnSpc>
                <a:spcPct val="80000"/>
              </a:lnSpc>
              <a:spcBef>
                <a:spcPct val="0"/>
              </a:spcBef>
              <a:buFontTx/>
              <a:buNone/>
            </a:pPr>
            <a:endParaRPr lang="en-US" sz="1100" dirty="0"/>
          </a:p>
          <a:p>
            <a:pPr>
              <a:lnSpc>
                <a:spcPct val="80000"/>
              </a:lnSpc>
              <a:spcBef>
                <a:spcPct val="0"/>
              </a:spcBef>
              <a:buFontTx/>
              <a:buNone/>
            </a:pPr>
            <a:r>
              <a:rPr lang="en-US" sz="1100" dirty="0"/>
              <a:t>1. a uniform mesh (no AMR) simulation with 4 km horizontal resolution (which is about average for what people generally do). Note that while the ice shelves are hit hard, the grounding lines don't move.</a:t>
            </a:r>
          </a:p>
          <a:p>
            <a:pPr>
              <a:lnSpc>
                <a:spcPct val="80000"/>
              </a:lnSpc>
              <a:spcBef>
                <a:spcPct val="0"/>
              </a:spcBef>
              <a:buFontTx/>
              <a:buNone/>
            </a:pPr>
            <a:endParaRPr lang="en-US" sz="1100" dirty="0"/>
          </a:p>
          <a:p>
            <a:pPr>
              <a:lnSpc>
                <a:spcPct val="80000"/>
              </a:lnSpc>
              <a:spcBef>
                <a:spcPct val="0"/>
              </a:spcBef>
              <a:buFontTx/>
              <a:buNone/>
            </a:pPr>
            <a:r>
              <a:rPr lang="en-US" sz="1100" dirty="0"/>
              <a:t>2. with AMR turned on, we refine around the grounding line down to 250 m resolution. Note that the grounding lines retreat, the ice speeds up, and if you watch the ice surface upstream of the grounding line, you'll see a certain amount of deflation as a result of increased ice loss (which translates into sea level rise). The moral here is that you need very fine spatial resolution to get the right answer, and we can do that because we have an AMR code...</a:t>
            </a:r>
          </a:p>
          <a:p>
            <a:pPr>
              <a:lnSpc>
                <a:spcPct val="80000"/>
              </a:lnSpc>
              <a:spcBef>
                <a:spcPct val="0"/>
              </a:spcBef>
              <a:buFontTx/>
              <a:buNone/>
            </a:pPr>
            <a:endParaRPr lang="en-US" sz="1100" dirty="0"/>
          </a:p>
          <a:p>
            <a:pPr>
              <a:lnSpc>
                <a:spcPct val="80000"/>
              </a:lnSpc>
              <a:spcBef>
                <a:spcPct val="0"/>
              </a:spcBef>
              <a:buFontTx/>
              <a:buNone/>
            </a:pPr>
            <a:r>
              <a:rPr lang="en-US" sz="1100" dirty="0"/>
              <a:t>3. The third run-through shows the same as (2), but showing where the AMR meshes go...</a:t>
            </a:r>
          </a:p>
        </p:txBody>
      </p:sp>
      <p:sp>
        <p:nvSpPr>
          <p:cNvPr id="15363" name="Slide Number Placeholder 3"/>
          <p:cNvSpPr txBox="1">
            <a:spLocks noGrp="1"/>
          </p:cNvSpPr>
          <p:nvPr/>
        </p:nvSpPr>
        <p:spPr bwMode="auto">
          <a:xfrm>
            <a:off x="4142305" y="9119667"/>
            <a:ext cx="3171244" cy="479897"/>
          </a:xfrm>
          <a:prstGeom prst="rect">
            <a:avLst/>
          </a:prstGeom>
          <a:noFill/>
          <a:ln w="9525">
            <a:noFill/>
            <a:miter lim="800000"/>
            <a:headEnd/>
            <a:tailEnd/>
          </a:ln>
        </p:spPr>
        <p:txBody>
          <a:bodyPr lIns="94813" tIns="47406" rIns="94813" bIns="47406" anchor="b"/>
          <a:lstStyle/>
          <a:p>
            <a:pPr algn="r" defTabSz="948738" eaLnBrk="0" hangingPunct="0"/>
            <a:fld id="{CC75C1CE-B3C7-4E1B-B254-F041918EBDA5}" type="slidenum">
              <a:rPr lang="en-US" sz="1200">
                <a:solidFill>
                  <a:prstClr val="black"/>
                </a:solidFill>
              </a:rPr>
              <a:pPr algn="r" defTabSz="948738" eaLnBrk="0" hangingPunct="0"/>
              <a:t>39</a:t>
            </a:fld>
            <a:endParaRPr lang="en-US" sz="1200"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a:noFill/>
          <a:ln/>
        </p:spPr>
        <p:txBody>
          <a:bodyPr/>
          <a:lstStyle/>
          <a:p>
            <a:pPr defTabSz="968848">
              <a:defRPr/>
            </a:pPr>
            <a:r>
              <a:rPr lang="en-US" b="1" dirty="0" smtClean="0"/>
              <a:t>INCITE: Warren Washington,</a:t>
            </a:r>
            <a:r>
              <a:rPr lang="en-US" b="1" baseline="0" dirty="0" smtClean="0"/>
              <a:t> PI</a:t>
            </a:r>
          </a:p>
          <a:p>
            <a:pPr defTabSz="968848">
              <a:defRPr/>
            </a:pPr>
            <a:endParaRPr lang="en-US" b="1" baseline="0" dirty="0" smtClean="0"/>
          </a:p>
          <a:p>
            <a:pPr defTabSz="968848">
              <a:defRPr/>
            </a:pPr>
            <a:r>
              <a:rPr lang="en-US" b="0" baseline="0" dirty="0" smtClean="0"/>
              <a:t>F. He, J.D. </a:t>
            </a:r>
            <a:r>
              <a:rPr lang="en-US" b="0" baseline="0" dirty="0" err="1" smtClean="0"/>
              <a:t>Shakun</a:t>
            </a:r>
            <a:r>
              <a:rPr lang="en-US" b="0" baseline="0" dirty="0" smtClean="0"/>
              <a:t>, P. U. Clark, A.E. Carlson, Z. Liu, B.L. Otto-</a:t>
            </a:r>
            <a:r>
              <a:rPr lang="en-US" b="0" baseline="0" dirty="0" err="1" smtClean="0"/>
              <a:t>Bliesner</a:t>
            </a:r>
            <a:r>
              <a:rPr lang="en-US" b="0" baseline="0" dirty="0" smtClean="0"/>
              <a:t>, and J.E. </a:t>
            </a:r>
            <a:r>
              <a:rPr lang="en-US" b="0" baseline="0" dirty="0" err="1" smtClean="0"/>
              <a:t>Kutzbach</a:t>
            </a:r>
            <a:r>
              <a:rPr lang="en-US" b="0" baseline="0" dirty="0" smtClean="0"/>
              <a:t> 2013.  “Northern Hemisphere forcing of Southern Hemisphere climate during the last </a:t>
            </a:r>
            <a:r>
              <a:rPr lang="en-US" b="0" baseline="0" dirty="0" err="1" smtClean="0"/>
              <a:t>deglaciation</a:t>
            </a:r>
            <a:r>
              <a:rPr lang="en-US" b="0" baseline="0" dirty="0" smtClean="0"/>
              <a:t>.” </a:t>
            </a:r>
            <a:r>
              <a:rPr lang="en-US" b="0" i="1" baseline="0" dirty="0" smtClean="0"/>
              <a:t>Nature </a:t>
            </a:r>
            <a:r>
              <a:rPr lang="en-US" b="1" i="0" baseline="0" dirty="0" smtClean="0"/>
              <a:t>494</a:t>
            </a:r>
            <a:r>
              <a:rPr lang="en-US" b="0" i="0" baseline="0" dirty="0" smtClean="0"/>
              <a:t>, 81-85. </a:t>
            </a:r>
            <a:r>
              <a:rPr lang="fr-FR" dirty="0" smtClean="0"/>
              <a:t>DOI:10.1038/nature11822.</a:t>
            </a:r>
            <a:r>
              <a:rPr lang="en-US" b="0" i="0" baseline="0" dirty="0" smtClean="0"/>
              <a:t> </a:t>
            </a:r>
            <a:endParaRPr lang="en-US" b="0" baseline="0" dirty="0" smtClean="0"/>
          </a:p>
          <a:p>
            <a:pPr defTabSz="968848">
              <a:defRPr/>
            </a:pPr>
            <a:endParaRPr lang="en-US" b="1" dirty="0" smtClean="0"/>
          </a:p>
          <a:p>
            <a:pPr defTabSz="968848">
              <a:defRPr/>
            </a:pPr>
            <a:r>
              <a:rPr lang="en-US" b="1" dirty="0" smtClean="0"/>
              <a:t>Related Publications</a:t>
            </a:r>
            <a:r>
              <a:rPr lang="en-US" dirty="0" smtClean="0"/>
              <a:t/>
            </a:r>
            <a:br>
              <a:rPr lang="en-US" dirty="0" smtClean="0"/>
            </a:br>
            <a:r>
              <a:rPr lang="en-US" dirty="0" smtClean="0"/>
              <a:t>J. </a:t>
            </a:r>
            <a:r>
              <a:rPr lang="en-US" dirty="0" err="1" smtClean="0"/>
              <a:t>Shakun</a:t>
            </a:r>
            <a:r>
              <a:rPr lang="en-US" dirty="0" smtClean="0"/>
              <a:t>, P. Clark, F. He, S. </a:t>
            </a:r>
            <a:r>
              <a:rPr lang="en-US" dirty="0" err="1" smtClean="0"/>
              <a:t>Marcott</a:t>
            </a:r>
            <a:r>
              <a:rPr lang="en-US" dirty="0" smtClean="0"/>
              <a:t>, A. Mix, Z. Liu, B. Otto-</a:t>
            </a:r>
            <a:r>
              <a:rPr lang="en-US" dirty="0" err="1" smtClean="0"/>
              <a:t>Bliesner</a:t>
            </a:r>
            <a:r>
              <a:rPr lang="en-US" dirty="0" smtClean="0"/>
              <a:t>, A. </a:t>
            </a:r>
            <a:r>
              <a:rPr lang="en-US" dirty="0" err="1" smtClean="0"/>
              <a:t>Schmittner</a:t>
            </a:r>
            <a:r>
              <a:rPr lang="en-US" dirty="0" smtClean="0"/>
              <a:t>, E. Bard 2012. “Global Warming Preceded by Increasing Carbon Dioxide Concentrations during the Last </a:t>
            </a:r>
            <a:r>
              <a:rPr lang="en-US" dirty="0" err="1" smtClean="0"/>
              <a:t>Deglaciation</a:t>
            </a:r>
            <a:r>
              <a:rPr lang="en-US" dirty="0" smtClean="0"/>
              <a:t>.” </a:t>
            </a:r>
            <a:r>
              <a:rPr lang="en-US" i="1" dirty="0" smtClean="0"/>
              <a:t>Nature</a:t>
            </a:r>
            <a:r>
              <a:rPr lang="en-US" dirty="0" smtClean="0"/>
              <a:t> 484, No. 7392, 49–54. DOI 10.1038/nature10915.</a:t>
            </a:r>
          </a:p>
          <a:p>
            <a:pPr defTabSz="968848">
              <a:defRPr/>
            </a:pPr>
            <a:endParaRPr lang="en-US" dirty="0" smtClean="0"/>
          </a:p>
          <a:p>
            <a:pPr defTabSz="968848">
              <a:defRPr/>
            </a:pPr>
            <a:r>
              <a:rPr lang="en-US" dirty="0" smtClean="0"/>
              <a:t>Z. Liu, B. Otto-</a:t>
            </a:r>
            <a:r>
              <a:rPr lang="en-US" dirty="0" err="1" smtClean="0"/>
              <a:t>Bliesner</a:t>
            </a:r>
            <a:r>
              <a:rPr lang="en-US" dirty="0" smtClean="0"/>
              <a:t>, F.</a:t>
            </a:r>
            <a:r>
              <a:rPr lang="en-US" baseline="0" dirty="0" smtClean="0"/>
              <a:t> He, E. C. Brady, R. Tomas, P. U. Clark, A. E. Carlson, J. Lynch-Stieglitz, W. Curry, E. Brook, D. Erickson, R. Jacob, J. </a:t>
            </a:r>
            <a:r>
              <a:rPr lang="en-US" baseline="0" dirty="0" err="1" smtClean="0"/>
              <a:t>Kutzbach</a:t>
            </a:r>
            <a:r>
              <a:rPr lang="en-US" baseline="0" dirty="0" smtClean="0"/>
              <a:t>, J. Cheng</a:t>
            </a:r>
            <a:r>
              <a:rPr lang="en-US" dirty="0" smtClean="0"/>
              <a:t>. “</a:t>
            </a:r>
            <a:r>
              <a:rPr lang="en-US" b="0" dirty="0" smtClean="0"/>
              <a:t>Transient Simulation of Last </a:t>
            </a:r>
            <a:r>
              <a:rPr lang="en-US" b="0" dirty="0" err="1" smtClean="0"/>
              <a:t>Deglaciation</a:t>
            </a:r>
            <a:r>
              <a:rPr lang="en-US" b="0" dirty="0" smtClean="0"/>
              <a:t> with a New Mechanism for </a:t>
            </a:r>
            <a:r>
              <a:rPr lang="en-US" b="0" dirty="0" err="1" smtClean="0"/>
              <a:t>Bølling-Allerød</a:t>
            </a:r>
            <a:r>
              <a:rPr lang="en-US" b="0" dirty="0" smtClean="0"/>
              <a:t> Warming</a:t>
            </a:r>
            <a:r>
              <a:rPr lang="en-US" dirty="0" smtClean="0"/>
              <a:t>.” </a:t>
            </a:r>
            <a:r>
              <a:rPr lang="en-US" i="1" dirty="0" smtClean="0"/>
              <a:t>Science </a:t>
            </a:r>
            <a:r>
              <a:rPr lang="en-US" i="0" dirty="0" smtClean="0"/>
              <a:t>Vol. 325,</a:t>
            </a:r>
            <a:r>
              <a:rPr lang="en-US" i="0" baseline="0" dirty="0" smtClean="0"/>
              <a:t> </a:t>
            </a:r>
            <a:r>
              <a:rPr lang="en-US" i="0" dirty="0" smtClean="0"/>
              <a:t>310-314 </a:t>
            </a:r>
            <a:r>
              <a:rPr lang="en-US" dirty="0" smtClean="0"/>
              <a:t>, 49–54. </a:t>
            </a:r>
            <a:r>
              <a:rPr lang="en-US" i="0" dirty="0" smtClean="0"/>
              <a:t>DOI: 10.1126/science.1171041 </a:t>
            </a:r>
            <a:r>
              <a:rPr lang="en-US" dirty="0" smtClean="0"/>
              <a:t>.</a:t>
            </a:r>
            <a:endParaRPr lang="en-US" b="1" dirty="0"/>
          </a:p>
          <a:p>
            <a:endParaRPr lang="en-US" b="1" dirty="0"/>
          </a:p>
          <a:p>
            <a:r>
              <a:rPr lang="en-US" b="1" dirty="0"/>
              <a:t>Summary from Nature Editor:</a:t>
            </a:r>
          </a:p>
          <a:p>
            <a:r>
              <a:rPr lang="en-US" b="1" dirty="0"/>
              <a:t>Carbon dioxide is a force behind </a:t>
            </a:r>
            <a:r>
              <a:rPr lang="en-US" b="1" dirty="0" err="1"/>
              <a:t>deglaciation</a:t>
            </a:r>
            <a:endParaRPr lang="en-US" dirty="0"/>
          </a:p>
          <a:p>
            <a:r>
              <a:rPr lang="en-US" dirty="0" smtClean="0"/>
              <a:t>Changes in ocean circulation are the most plausible explanation for the early Southern Hemisphere </a:t>
            </a:r>
            <a:r>
              <a:rPr lang="en-US" dirty="0" err="1" smtClean="0"/>
              <a:t>deglacial</a:t>
            </a:r>
            <a:r>
              <a:rPr lang="en-US" dirty="0" smtClean="0"/>
              <a:t> warming and its lead over Northern Hemisphere temperature.</a:t>
            </a:r>
          </a:p>
          <a:p>
            <a:endParaRPr lang="en-US" dirty="0"/>
          </a:p>
          <a:p>
            <a:r>
              <a:rPr lang="en-US" b="1" dirty="0"/>
              <a:t>Summary of ORNL’s Highlight</a:t>
            </a:r>
          </a:p>
          <a:p>
            <a:endParaRPr lang="en-US" dirty="0"/>
          </a:p>
          <a:p>
            <a:pPr marL="181660" indent="-181660">
              <a:buFont typeface="Arial"/>
              <a:buChar char="•"/>
            </a:pPr>
            <a:r>
              <a:rPr lang="en-US" dirty="0"/>
              <a:t>A large team led by researchers at Harvard, Oregon State University, and the University of Wisconsin used a global dataset of </a:t>
            </a:r>
            <a:r>
              <a:rPr lang="en-US" dirty="0" err="1"/>
              <a:t>paleoclimate</a:t>
            </a:r>
            <a:r>
              <a:rPr lang="en-US" dirty="0"/>
              <a:t> records and ORNL’s Jaguar supercomputer to show that solar radiation </a:t>
            </a:r>
            <a:r>
              <a:rPr lang="en-US" dirty="0" smtClean="0"/>
              <a:t>impinging on the </a:t>
            </a:r>
            <a:r>
              <a:rPr lang="en-US" dirty="0"/>
              <a:t>Northern Hemisphere led to a reduced ocean current, the combination of which gradually warmed the Southern Hemisphere</a:t>
            </a:r>
          </a:p>
          <a:p>
            <a:pPr marL="181660" indent="-181660">
              <a:buFont typeface="Arial"/>
              <a:buChar char="•"/>
            </a:pPr>
            <a:endParaRPr lang="en-US" dirty="0"/>
          </a:p>
          <a:p>
            <a:pPr marL="181660" indent="-181660">
              <a:buFont typeface="Arial"/>
              <a:buChar char="•"/>
            </a:pPr>
            <a:r>
              <a:rPr lang="en-US" dirty="0"/>
              <a:t>Their work explained a scientific mystery: what caused a disproportionate warming of the Southern Hemisphere at the beginning of the last </a:t>
            </a:r>
            <a:r>
              <a:rPr lang="en-US" dirty="0" err="1"/>
              <a:t>deglaciation</a:t>
            </a:r>
            <a:r>
              <a:rPr lang="en-US" dirty="0"/>
              <a:t>. </a:t>
            </a:r>
          </a:p>
          <a:p>
            <a:pPr marL="666082" lvl="1" indent="-181660">
              <a:buFont typeface="Arial"/>
              <a:buChar char="•"/>
            </a:pPr>
            <a:r>
              <a:rPr lang="en-US" dirty="0"/>
              <a:t>Orbital variation led to Greenland’s warming, and the </a:t>
            </a:r>
            <a:r>
              <a:rPr lang="en-US" dirty="0" err="1"/>
              <a:t>meltwater</a:t>
            </a:r>
            <a:r>
              <a:rPr lang="en-US" dirty="0"/>
              <a:t> slowed the Atlantic </a:t>
            </a:r>
            <a:r>
              <a:rPr lang="en-US" dirty="0" err="1"/>
              <a:t>Meridional</a:t>
            </a:r>
            <a:r>
              <a:rPr lang="en-US" dirty="0"/>
              <a:t> Ocean Circulation, a key component of the ocean conveyor belt.</a:t>
            </a:r>
          </a:p>
          <a:p>
            <a:pPr marL="666082" lvl="1" indent="-181660">
              <a:buFont typeface="Arial"/>
              <a:buChar char="•"/>
            </a:pPr>
            <a:r>
              <a:rPr lang="en-US" dirty="0"/>
              <a:t>This trapped heat in the Southern Hemisphere that melted back sea ice and freed a southern ocean carbon sink that contributed to a warming of the whole planet. </a:t>
            </a:r>
          </a:p>
          <a:p>
            <a:pPr marL="666082" lvl="1" indent="-181660">
              <a:buFont typeface="Arial"/>
              <a:buChar char="•"/>
            </a:pPr>
            <a:endParaRPr lang="en-US" dirty="0"/>
          </a:p>
          <a:p>
            <a:pPr marL="181660" indent="-181660" defTabSz="968848">
              <a:buFont typeface="Arial"/>
              <a:buChar char="•"/>
              <a:defRPr/>
            </a:pPr>
            <a:r>
              <a:rPr lang="en-US" dirty="0">
                <a:solidFill>
                  <a:schemeClr val="accent1"/>
                </a:solidFill>
              </a:rPr>
              <a:t>“</a:t>
            </a:r>
            <a:r>
              <a:rPr lang="en-US" dirty="0"/>
              <a:t>The simulation reproduces the Southern Hemisphere </a:t>
            </a:r>
            <a:r>
              <a:rPr lang="en-US" dirty="0" smtClean="0"/>
              <a:t>proxy temperature </a:t>
            </a:r>
            <a:r>
              <a:rPr lang="en-US" dirty="0"/>
              <a:t>records beautifully. A good model is the result of many people’s efforts,” </a:t>
            </a:r>
            <a:r>
              <a:rPr lang="en-US" dirty="0">
                <a:solidFill>
                  <a:schemeClr val="accent2"/>
                </a:solidFill>
              </a:rPr>
              <a:t>– Feng He, </a:t>
            </a:r>
            <a:r>
              <a:rPr lang="en-US" dirty="0"/>
              <a:t>Assistant Scientist, Center for Climatic Research, Nelson Institute for Environmental Studies, University of Wisconsin-Madison</a:t>
            </a:r>
          </a:p>
          <a:p>
            <a:endParaRPr lang="en-US" dirty="0"/>
          </a:p>
          <a:p>
            <a:pPr marL="181660" indent="-181660">
              <a:buFont typeface="Arial"/>
              <a:buChar char="•"/>
            </a:pPr>
            <a:r>
              <a:rPr lang="en-US" dirty="0"/>
              <a:t>This IPCC-class modeling simulation required 14 million processor hours from the INCITE Program run continuously for more than 4 years and a large repository for the simulation data, currently just under </a:t>
            </a:r>
            <a:r>
              <a:rPr lang="en-US" dirty="0" smtClean="0"/>
              <a:t>300TB.</a:t>
            </a:r>
          </a:p>
          <a:p>
            <a:pPr marL="181660" indent="-181660">
              <a:buFont typeface="Arial"/>
              <a:buChar char="•"/>
            </a:pPr>
            <a:endParaRPr lang="en-US" dirty="0" smtClean="0"/>
          </a:p>
          <a:p>
            <a:r>
              <a:rPr lang="en-US" dirty="0" smtClean="0"/>
              <a:t>Quotes from most recent quarterly reports.</a:t>
            </a:r>
          </a:p>
          <a:p>
            <a:endParaRPr lang="en-US" dirty="0" smtClean="0"/>
          </a:p>
          <a:p>
            <a:pPr defTabSz="950783">
              <a:defRPr/>
            </a:pPr>
            <a:r>
              <a:rPr lang="en-US" dirty="0"/>
              <a:t>“To simulate transient climate evolution of the last 22,000 years, we need to have CCSM3 running all day and all night for the past five years and the simulation produced enormous model output.   </a:t>
            </a:r>
            <a:r>
              <a:rPr lang="en-US" b="1" dirty="0">
                <a:solidFill>
                  <a:srgbClr val="FF0000"/>
                </a:solidFill>
              </a:rPr>
              <a:t>Our project could have only been done using NCCS/ORNL resources, given the computational and storage requirements</a:t>
            </a:r>
            <a:r>
              <a:rPr lang="en-US" dirty="0">
                <a:solidFill>
                  <a:srgbClr val="FF0000"/>
                </a:solidFill>
              </a:rPr>
              <a:t>.</a:t>
            </a:r>
            <a:r>
              <a:rPr lang="en-US" dirty="0"/>
              <a:t>  This project produced model output of almost 300 TB – therefore, the HPSS is critical for us doing the data analysis in the last five years.   We anticipate the need to analyze this data through the summer/fall of 2013.  The large disk storage and machine stability in OLCF are also critical for our project.”</a:t>
            </a:r>
          </a:p>
          <a:p>
            <a:endParaRPr lang="en-US" dirty="0"/>
          </a:p>
        </p:txBody>
      </p:sp>
      <p:sp>
        <p:nvSpPr>
          <p:cNvPr id="15363" name="Slide Number Placeholder 3"/>
          <p:cNvSpPr txBox="1">
            <a:spLocks noGrp="1"/>
          </p:cNvSpPr>
          <p:nvPr/>
        </p:nvSpPr>
        <p:spPr bwMode="auto">
          <a:xfrm>
            <a:off x="4142306" y="9119667"/>
            <a:ext cx="3171244" cy="479897"/>
          </a:xfrm>
          <a:prstGeom prst="rect">
            <a:avLst/>
          </a:prstGeom>
          <a:noFill/>
          <a:ln w="9525">
            <a:noFill/>
            <a:miter lim="800000"/>
            <a:headEnd/>
            <a:tailEnd/>
          </a:ln>
        </p:spPr>
        <p:txBody>
          <a:bodyPr lIns="95051" tIns="47524" rIns="95051" bIns="47524" anchor="b"/>
          <a:lstStyle/>
          <a:p>
            <a:pPr algn="r" defTabSz="951119" eaLnBrk="0" hangingPunct="0"/>
            <a:fld id="{CC75C1CE-B3C7-4E1B-B254-F041918EBDA5}" type="slidenum">
              <a:rPr lang="en-US" sz="1200">
                <a:solidFill>
                  <a:prstClr val="black"/>
                </a:solidFill>
              </a:rPr>
              <a:pPr algn="r" defTabSz="951119" eaLnBrk="0" hangingPunct="0"/>
              <a:t>40</a:t>
            </a:fld>
            <a:endParaRPr lang="en-US" sz="1200"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a:noFill/>
          <a:ln/>
        </p:spPr>
        <p:txBody>
          <a:bodyPr/>
          <a:lstStyle/>
          <a:p>
            <a:pPr>
              <a:lnSpc>
                <a:spcPct val="80000"/>
              </a:lnSpc>
              <a:spcBef>
                <a:spcPct val="0"/>
              </a:spcBef>
              <a:buFontTx/>
              <a:buNone/>
            </a:pPr>
            <a:r>
              <a:rPr lang="en-US" sz="1100" dirty="0"/>
              <a:t>Figures: </a:t>
            </a:r>
          </a:p>
          <a:p>
            <a:pPr>
              <a:lnSpc>
                <a:spcPct val="80000"/>
              </a:lnSpc>
              <a:spcBef>
                <a:spcPct val="0"/>
              </a:spcBef>
              <a:buFontTx/>
              <a:buNone/>
            </a:pPr>
            <a:r>
              <a:rPr lang="en-US" sz="1100" dirty="0"/>
              <a:t>Top left: blood flow simulation of wire filter and trapped clot improves understanding of a widely used widely used medical implant. </a:t>
            </a:r>
          </a:p>
          <a:p>
            <a:pPr>
              <a:lnSpc>
                <a:spcPct val="80000"/>
              </a:lnSpc>
              <a:spcBef>
                <a:spcPct val="0"/>
              </a:spcBef>
              <a:buFontTx/>
              <a:buNone/>
            </a:pPr>
            <a:r>
              <a:rPr lang="en-US" sz="1100" dirty="0"/>
              <a:t>Top right: high resolution simulation of a shock induced cavity collapse simulation for explosives modeling uses new </a:t>
            </a:r>
            <a:r>
              <a:rPr lang="en-US" sz="1100" dirty="0" err="1"/>
              <a:t>multifluid</a:t>
            </a:r>
            <a:r>
              <a:rPr lang="en-US" sz="1100" dirty="0"/>
              <a:t> </a:t>
            </a:r>
            <a:r>
              <a:rPr lang="en-US" sz="1100" dirty="0" err="1"/>
              <a:t>algortihms</a:t>
            </a:r>
            <a:r>
              <a:rPr lang="en-US" sz="1100" dirty="0"/>
              <a:t> and parallel adaptive mesh refinement. </a:t>
            </a:r>
          </a:p>
          <a:p>
            <a:pPr>
              <a:lnSpc>
                <a:spcPct val="80000"/>
              </a:lnSpc>
              <a:spcBef>
                <a:spcPct val="0"/>
              </a:spcBef>
              <a:buFontTx/>
              <a:buNone/>
            </a:pPr>
            <a:r>
              <a:rPr lang="en-US" sz="1100" dirty="0"/>
              <a:t>Middle: simulation of flow past a moving sphere demonstrates new parallel incompressible flow and moving </a:t>
            </a:r>
            <a:r>
              <a:rPr lang="en-US" sz="1100"/>
              <a:t>grid capabilities.</a:t>
            </a:r>
            <a:endParaRPr lang="en-US" sz="1100" dirty="0"/>
          </a:p>
          <a:p>
            <a:pPr>
              <a:lnSpc>
                <a:spcPct val="80000"/>
              </a:lnSpc>
              <a:spcBef>
                <a:spcPct val="0"/>
              </a:spcBef>
              <a:buFontTx/>
              <a:buNone/>
            </a:pPr>
            <a:r>
              <a:rPr lang="en-US" sz="1100" dirty="0"/>
              <a:t>Lower right: grid for a wind turbine demonstrates our advanced grid generation capabilities. </a:t>
            </a:r>
          </a:p>
          <a:p>
            <a:pPr>
              <a:lnSpc>
                <a:spcPct val="80000"/>
              </a:lnSpc>
              <a:spcBef>
                <a:spcPct val="0"/>
              </a:spcBef>
              <a:buFontTx/>
              <a:buNone/>
            </a:pPr>
            <a:r>
              <a:rPr lang="en-US" sz="1100" dirty="0"/>
              <a:t>Lower right: shock impacting two deformable sticks illustrates new FSI capabilities.</a:t>
            </a:r>
          </a:p>
        </p:txBody>
      </p:sp>
      <p:sp>
        <p:nvSpPr>
          <p:cNvPr id="15363" name="Slide Number Placeholder 3"/>
          <p:cNvSpPr txBox="1">
            <a:spLocks noGrp="1"/>
          </p:cNvSpPr>
          <p:nvPr/>
        </p:nvSpPr>
        <p:spPr bwMode="auto">
          <a:xfrm>
            <a:off x="4142304" y="9119667"/>
            <a:ext cx="3171244" cy="479897"/>
          </a:xfrm>
          <a:prstGeom prst="rect">
            <a:avLst/>
          </a:prstGeom>
          <a:noFill/>
          <a:ln w="9525">
            <a:noFill/>
            <a:miter lim="800000"/>
            <a:headEnd/>
            <a:tailEnd/>
          </a:ln>
        </p:spPr>
        <p:txBody>
          <a:bodyPr lIns="95070" tIns="47535" rIns="95070" bIns="47535" anchor="b"/>
          <a:lstStyle/>
          <a:p>
            <a:pPr algn="r" defTabSz="951311" eaLnBrk="0" hangingPunct="0"/>
            <a:fld id="{CC75C1CE-B3C7-4E1B-B254-F041918EBDA5}" type="slidenum">
              <a:rPr lang="en-US" sz="1200"/>
              <a:pPr algn="r" defTabSz="951311" eaLnBrk="0" hangingPunct="0"/>
              <a:t>41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Exascale Total is $68.5M in FY13, details:</a:t>
            </a:r>
          </a:p>
          <a:p>
            <a:pPr lvl="0">
              <a:buFont typeface="Arial" pitchFamily="34" charset="0"/>
              <a:buChar char="•"/>
            </a:pPr>
            <a:r>
              <a:rPr lang="en-US" dirty="0" smtClean="0"/>
              <a:t>$5M</a:t>
            </a:r>
            <a:r>
              <a:rPr lang="en-US" baseline="0" dirty="0" smtClean="0"/>
              <a:t> in Applied Mathematics for Uncertainty Quantification</a:t>
            </a:r>
          </a:p>
          <a:p>
            <a:pPr lvl="0">
              <a:buFont typeface="Arial" pitchFamily="34" charset="0"/>
              <a:buChar char="•"/>
            </a:pPr>
            <a:r>
              <a:rPr lang="en-US" baseline="0" dirty="0" smtClean="0"/>
              <a:t>$20M in Computer Science for Software Environments</a:t>
            </a:r>
          </a:p>
          <a:p>
            <a:pPr lvl="0">
              <a:buFont typeface="Arial" pitchFamily="34" charset="0"/>
              <a:buChar char="•"/>
            </a:pPr>
            <a:r>
              <a:rPr lang="en-US" baseline="0" dirty="0" smtClean="0"/>
              <a:t>$5M in Computational Partnerships for Software Environments</a:t>
            </a:r>
          </a:p>
          <a:p>
            <a:pPr lvl="0">
              <a:buFont typeface="Arial" pitchFamily="34" charset="0"/>
              <a:buChar char="•"/>
            </a:pPr>
            <a:r>
              <a:rPr lang="en-US" baseline="0" dirty="0" smtClean="0"/>
              <a:t>$22.5M in Research and Evaluation Prototypes for Industry Partnerships</a:t>
            </a:r>
          </a:p>
          <a:p>
            <a:pPr defTabSz="953057">
              <a:buFont typeface="Arial" pitchFamily="34" charset="0"/>
              <a:buChar char="•"/>
              <a:defRPr/>
            </a:pPr>
            <a:r>
              <a:rPr lang="en-US" baseline="0" dirty="0" smtClean="0"/>
              <a:t>$16 M in Computational Partnerships for Co-design</a:t>
            </a:r>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4560572"/>
            <a:ext cx="6421119" cy="4320540"/>
          </a:xfrm>
        </p:spPr>
        <p:txBody>
          <a:bodyPr>
            <a:normAutofit fontScale="92500"/>
          </a:bodyPr>
          <a:lstStyle/>
          <a:p>
            <a:r>
              <a:rPr lang="en-US" sz="1000" dirty="0"/>
              <a:t>HDF5, ADIOS and netCDF are three of the most frequently used file formats among NERSC users according NERSC usage statistics.  </a:t>
            </a:r>
            <a:r>
              <a:rPr lang="en-US" sz="1000" dirty="0" err="1"/>
              <a:t>FastQuery</a:t>
            </a:r>
            <a:r>
              <a:rPr lang="en-US" sz="1000" dirty="0"/>
              <a:t> enables the users to query and index their data files without putting their data into a database management system or loading their data into another system.  These systems typically produce a second copy of the data files.  Since the scientific data sets are usually very large, avoiding making the second copy can significantly reduce the cost of analysis operations.  FastQuery can be incrementally introduced into an existing data analysis workflow and seamlessly increases the analysis capability.  In many cases, as demonstrated in this use case involving magnetic reconnection simulation data, FastQuery provides a new way to accessing large data files.</a:t>
            </a:r>
          </a:p>
          <a:p>
            <a:r>
              <a:rPr lang="en-US" sz="1000" dirty="0" err="1"/>
              <a:t>FastQuery</a:t>
            </a:r>
            <a:r>
              <a:rPr lang="en-US" sz="1000" dirty="0"/>
              <a:t> developers are directly working with HDF5 developers to improve the accesses to HDF5 files (through the ExaHDF5 project).  The particular example given on this slide is using HDF5.  We have modified VPIC code to output HDF5 files to significantly simplify the files produced by the VPIC code.  A number of commonly used simulation codes, including S3D and </a:t>
            </a:r>
            <a:r>
              <a:rPr lang="en-US" sz="1000" dirty="0" err="1"/>
              <a:t>Chombo</a:t>
            </a:r>
            <a:r>
              <a:rPr lang="en-US" sz="1000" dirty="0"/>
              <a:t> are producing HDF5 outputs.</a:t>
            </a:r>
          </a:p>
          <a:p>
            <a:endParaRPr lang="en-US" sz="1000" dirty="0"/>
          </a:p>
          <a:p>
            <a:r>
              <a:rPr lang="en-US" sz="1000" dirty="0"/>
              <a:t>Magnetic reconnection also known under a couple of other names such as X-point, magnetic portal, or electron diffusion region, is a key mechanism for creating the aurora in the polar regions.  It could also cause severe disruptions of satellite communication systems.  Studying magnetic reconnection is a critical part of understanding “Space Weather.” </a:t>
            </a:r>
            <a:r>
              <a:rPr lang="en-US" sz="1000" dirty="0" err="1"/>
              <a:t>Agyrotropy</a:t>
            </a:r>
            <a:r>
              <a:rPr lang="en-US" sz="1000" dirty="0"/>
              <a:t> is postulated as an important measurable feature of magnetic reconnection.  A satellite mission designed to measure </a:t>
            </a:r>
            <a:r>
              <a:rPr lang="en-US" sz="1000" dirty="0" err="1"/>
              <a:t>agyrotropy</a:t>
            </a:r>
            <a:r>
              <a:rPr lang="en-US" sz="1000" dirty="0"/>
              <a:t> has been planned for 2014.  However, due to lack of tools for handling the large amounts of particle data produced from simulations, this feature has not be observed in the simulation data. Without FastQuery, </a:t>
            </a:r>
            <a:r>
              <a:rPr lang="en-US" sz="1000" dirty="0" err="1"/>
              <a:t>Homa's</a:t>
            </a:r>
            <a:r>
              <a:rPr lang="en-US" sz="1000" dirty="0"/>
              <a:t> team was using summary statistics to do their analyses, NOT using the particle data.  The set of tools we have developed (together with ExaHDF5 project) enabled Homa to directly work with the particle data.  We are the first to provide direct evidence from simulations.</a:t>
            </a:r>
          </a:p>
          <a:p>
            <a:endParaRPr lang="en-US" sz="1000" dirty="0"/>
          </a:p>
          <a:p>
            <a:r>
              <a:rPr lang="en-US" sz="1000" dirty="0"/>
              <a:t>We are able to produce FastBit index for more than 1 trillion particles in about 10 minutes.  This is an impressive speed because in 10 minutes some database systems may only index a few million data records.  We are able to locate the high energy particles used for producing the </a:t>
            </a:r>
            <a:r>
              <a:rPr lang="en-US" sz="1000" dirty="0" err="1"/>
              <a:t>agyrotropy</a:t>
            </a:r>
            <a:r>
              <a:rPr lang="en-US" sz="1000" dirty="0"/>
              <a:t> plot in about 3 seconds.  Without proper indexes on the data, the data management system would have to read data at more than ten terabytes per second in order to complete the same task in the same amount of time.  The file system we used has a peak theoretic I/O rate of about 35 GB/s.  Clearly, indexing is essential in reducing the data access time.</a:t>
            </a:r>
          </a:p>
        </p:txBody>
      </p:sp>
      <p:sp>
        <p:nvSpPr>
          <p:cNvPr id="4" name="Slide Number Placeholder 3"/>
          <p:cNvSpPr>
            <a:spLocks noGrp="1"/>
          </p:cNvSpPr>
          <p:nvPr>
            <p:ph type="sldNum" sz="quarter" idx="10"/>
          </p:nvPr>
        </p:nvSpPr>
        <p:spPr/>
        <p:txBody>
          <a:bodyPr/>
          <a:lstStyle/>
          <a:p>
            <a:fld id="{EB078EED-F922-BB45-BB29-D2CF11FBA274}" type="slidenum">
              <a:rPr lang="en-US" smtClean="0"/>
              <a:pPr/>
              <a:t>42</a:t>
            </a:fld>
            <a:endParaRPr lang="en-US"/>
          </a:p>
        </p:txBody>
      </p:sp>
    </p:spTree>
    <p:extLst>
      <p:ext uri="{BB962C8B-B14F-4D97-AF65-F5344CB8AC3E}">
        <p14:creationId xmlns:p14="http://schemas.microsoft.com/office/powerpoint/2010/main" xmlns="" val="135693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a:noFill/>
          <a:ln/>
        </p:spPr>
        <p:txBody>
          <a:bodyPr/>
          <a:lstStyle/>
          <a:p>
            <a:pPr>
              <a:lnSpc>
                <a:spcPct val="80000"/>
              </a:lnSpc>
              <a:spcBef>
                <a:spcPct val="0"/>
              </a:spcBef>
              <a:buFontTx/>
              <a:buNone/>
            </a:pPr>
            <a:endParaRPr lang="en-US" sz="1100" dirty="0"/>
          </a:p>
        </p:txBody>
      </p:sp>
      <p:sp>
        <p:nvSpPr>
          <p:cNvPr id="15363" name="Slide Number Placeholder 3"/>
          <p:cNvSpPr txBox="1">
            <a:spLocks noGrp="1"/>
          </p:cNvSpPr>
          <p:nvPr/>
        </p:nvSpPr>
        <p:spPr bwMode="auto">
          <a:xfrm>
            <a:off x="4142304" y="9119667"/>
            <a:ext cx="3171244" cy="479897"/>
          </a:xfrm>
          <a:prstGeom prst="rect">
            <a:avLst/>
          </a:prstGeom>
          <a:noFill/>
          <a:ln w="9525">
            <a:noFill/>
            <a:miter lim="800000"/>
            <a:headEnd/>
            <a:tailEnd/>
          </a:ln>
        </p:spPr>
        <p:txBody>
          <a:bodyPr lIns="95070" tIns="47535" rIns="95070" bIns="47535" anchor="b"/>
          <a:lstStyle/>
          <a:p>
            <a:pPr algn="r" defTabSz="951311" eaLnBrk="0" hangingPunct="0"/>
            <a:fld id="{CC75C1CE-B3C7-4E1B-B254-F041918EBDA5}" type="slidenum">
              <a:rPr lang="en-US" sz="1200"/>
              <a:pPr algn="r" defTabSz="951311" eaLnBrk="0" hangingPunct="0"/>
              <a:t>43</a:t>
            </a:fld>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45000"/>
              <a:tabLst>
                <a:tab pos="767117" algn="l"/>
                <a:tab pos="1534234" algn="l"/>
                <a:tab pos="2301352" algn="l"/>
                <a:tab pos="3068469" algn="l"/>
                <a:tab pos="3835587" algn="l"/>
                <a:tab pos="4602703" algn="l"/>
                <a:tab pos="5369820" algn="l"/>
              </a:tabLst>
            </a:pPr>
            <a:r>
              <a:rPr lang="en-US" sz="1000" dirty="0" err="1"/>
              <a:t>Gpc</a:t>
            </a:r>
            <a:r>
              <a:rPr lang="en-US" sz="1000" dirty="0"/>
              <a:t> – </a:t>
            </a:r>
            <a:r>
              <a:rPr lang="en-US" sz="1000" dirty="0" err="1"/>
              <a:t>giga</a:t>
            </a:r>
            <a:r>
              <a:rPr lang="en-US" sz="1000" dirty="0"/>
              <a:t> parsec; one </a:t>
            </a:r>
            <a:r>
              <a:rPr lang="en-US" sz="1000" dirty="0" err="1"/>
              <a:t>Gpc</a:t>
            </a:r>
            <a:r>
              <a:rPr lang="en-US" sz="1000" dirty="0"/>
              <a:t> = 3.26 billion light-years = ~30.9 billion trillion kilometers</a:t>
            </a:r>
          </a:p>
          <a:p>
            <a:pPr>
              <a:buSzPct val="45000"/>
              <a:tabLst>
                <a:tab pos="767117" algn="l"/>
                <a:tab pos="1534234" algn="l"/>
                <a:tab pos="2301352" algn="l"/>
                <a:tab pos="3068469" algn="l"/>
                <a:tab pos="3835587" algn="l"/>
                <a:tab pos="4602703" algn="l"/>
                <a:tab pos="5369820" algn="l"/>
              </a:tabLst>
            </a:pPr>
            <a:endParaRPr lang="en-US" sz="1000" dirty="0"/>
          </a:p>
          <a:p>
            <a:pPr>
              <a:buSzPct val="45000"/>
              <a:tabLst>
                <a:tab pos="767117" algn="l"/>
                <a:tab pos="1534234" algn="l"/>
                <a:tab pos="2301352" algn="l"/>
                <a:tab pos="3068469" algn="l"/>
                <a:tab pos="3835587" algn="l"/>
                <a:tab pos="4602703" algn="l"/>
                <a:tab pos="5369820" algn="l"/>
              </a:tabLst>
            </a:pPr>
            <a:r>
              <a:rPr lang="en-US" sz="1000" dirty="0"/>
              <a:t>The figure illustrates the large dynamic range covered by these simulations. The whole domain is around 4 </a:t>
            </a:r>
            <a:r>
              <a:rPr lang="en-US" sz="1000" dirty="0" err="1"/>
              <a:t>Gpc</a:t>
            </a:r>
            <a:r>
              <a:rPr lang="en-US" sz="1000" dirty="0"/>
              <a:t>, but structures on the order of a couple of Mpc (mega parsec) are resolved (this is about the size of the dark matter halo surrounding a galaxy).</a:t>
            </a:r>
          </a:p>
        </p:txBody>
      </p:sp>
      <p:sp>
        <p:nvSpPr>
          <p:cNvPr id="4" name="Slide Number Placeholder 3"/>
          <p:cNvSpPr>
            <a:spLocks noGrp="1"/>
          </p:cNvSpPr>
          <p:nvPr>
            <p:ph type="sldNum" sz="quarter" idx="10"/>
          </p:nvPr>
        </p:nvSpPr>
        <p:spPr/>
        <p:txBody>
          <a:bodyPr/>
          <a:lstStyle/>
          <a:p>
            <a:fld id="{BB1A7F71-A600-874B-8C52-75C3F91F2DFD}" type="slidenum">
              <a:rPr lang="en-US" smtClean="0"/>
              <a:pPr/>
              <a:t>44</a:t>
            </a:fld>
            <a:endParaRPr lang="en-US" dirty="0"/>
          </a:p>
        </p:txBody>
      </p:sp>
    </p:spTree>
    <p:extLst>
      <p:ext uri="{BB962C8B-B14F-4D97-AF65-F5344CB8AC3E}">
        <p14:creationId xmlns:p14="http://schemas.microsoft.com/office/powerpoint/2010/main" xmlns="" val="332278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496" eaLnBrk="1" fontAlgn="auto" hangingPunct="1">
              <a:spcBef>
                <a:spcPts val="0"/>
              </a:spcBef>
              <a:spcAft>
                <a:spcPts val="0"/>
              </a:spcAft>
              <a:defRPr/>
            </a:pPr>
            <a:r>
              <a:rPr lang="en-US" dirty="0" smtClean="0"/>
              <a:t>Figure: </a:t>
            </a:r>
            <a:r>
              <a:rPr lang="en-US" sz="1000" dirty="0" err="1"/>
              <a:t>Cuboctahedra</a:t>
            </a:r>
            <a:r>
              <a:rPr lang="en-US" sz="1000" dirty="0"/>
              <a:t> platinum clusters, ranging from 13 to 1415 atoms. </a:t>
            </a:r>
            <a:endParaRPr lang="en-US" dirty="0" smtClean="0"/>
          </a:p>
        </p:txBody>
      </p:sp>
      <p:sp>
        <p:nvSpPr>
          <p:cNvPr id="4" name="Slide Number Placeholder 3"/>
          <p:cNvSpPr>
            <a:spLocks noGrp="1"/>
          </p:cNvSpPr>
          <p:nvPr>
            <p:ph type="sldNum" sz="quarter" idx="10"/>
          </p:nvPr>
        </p:nvSpPr>
        <p:spPr/>
        <p:txBody>
          <a:bodyPr/>
          <a:lstStyle/>
          <a:p>
            <a:fld id="{BB1A7F71-A600-874B-8C52-75C3F91F2DFD}" type="slidenum">
              <a:rPr lang="en-US" smtClean="0"/>
              <a:pPr/>
              <a:t>45</a:t>
            </a:fld>
            <a:endParaRPr lang="en-US" dirty="0"/>
          </a:p>
        </p:txBody>
      </p:sp>
    </p:spTree>
    <p:extLst>
      <p:ext uri="{BB962C8B-B14F-4D97-AF65-F5344CB8AC3E}">
        <p14:creationId xmlns:p14="http://schemas.microsoft.com/office/powerpoint/2010/main" xmlns="" val="408410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b="1" dirty="0"/>
              <a:t>Citation:</a:t>
            </a:r>
            <a:endParaRPr lang="en-US" dirty="0"/>
          </a:p>
          <a:p>
            <a:pPr defTabSz="950783">
              <a:defRPr/>
            </a:pPr>
            <a:r>
              <a:rPr lang="en-US" dirty="0"/>
              <a:t>“</a:t>
            </a:r>
            <a:r>
              <a:rPr lang="en-US" b="0" dirty="0" smtClean="0">
                <a:solidFill>
                  <a:schemeClr val="tx1"/>
                </a:solidFill>
              </a:rPr>
              <a:t>Role of electron physics in the development of turbulent magnetic reconnection in </a:t>
            </a:r>
            <a:r>
              <a:rPr lang="en-US" b="0" dirty="0" err="1" smtClean="0">
                <a:solidFill>
                  <a:schemeClr val="tx1"/>
                </a:solidFill>
              </a:rPr>
              <a:t>collisionless</a:t>
            </a:r>
            <a:r>
              <a:rPr lang="en-US" b="0" dirty="0" smtClean="0">
                <a:solidFill>
                  <a:schemeClr val="tx1"/>
                </a:solidFill>
              </a:rPr>
              <a:t> plasmas,” </a:t>
            </a:r>
            <a:r>
              <a:rPr lang="en-US" dirty="0"/>
              <a:t>W. </a:t>
            </a:r>
            <a:r>
              <a:rPr lang="en-US" dirty="0" err="1"/>
              <a:t>Daughton</a:t>
            </a:r>
            <a:r>
              <a:rPr lang="en-US" dirty="0"/>
              <a:t>, V. </a:t>
            </a:r>
            <a:r>
              <a:rPr lang="en-US" dirty="0" err="1"/>
              <a:t>Roytershteyn</a:t>
            </a:r>
            <a:r>
              <a:rPr lang="en-US" dirty="0"/>
              <a:t>, H. </a:t>
            </a:r>
            <a:r>
              <a:rPr lang="en-US" dirty="0" err="1"/>
              <a:t>Karimabadi</a:t>
            </a:r>
            <a:r>
              <a:rPr lang="en-US" dirty="0"/>
              <a:t>, L. Yin, B. J. Albright, B. Bergen, K. J. Bowers, </a:t>
            </a:r>
            <a:r>
              <a:rPr lang="en-US" i="1" dirty="0"/>
              <a:t>Nature Physics</a:t>
            </a:r>
            <a:r>
              <a:rPr lang="en-US" dirty="0"/>
              <a:t> 7, 539-542, 2011.</a:t>
            </a:r>
          </a:p>
          <a:p>
            <a:endParaRPr lang="en-US" b="1" dirty="0"/>
          </a:p>
          <a:p>
            <a:pPr defTabSz="950783">
              <a:defRPr/>
            </a:pPr>
            <a:r>
              <a:rPr lang="en-US" dirty="0"/>
              <a:t>“Influence of the lower-hybrid drift instability on magnetic reconnection in asymmetric configurations,” V. </a:t>
            </a:r>
            <a:r>
              <a:rPr lang="en-US" dirty="0" err="1"/>
              <a:t>Roytershteyn</a:t>
            </a:r>
            <a:r>
              <a:rPr lang="en-US" dirty="0"/>
              <a:t>, W. </a:t>
            </a:r>
            <a:r>
              <a:rPr lang="en-US" dirty="0" err="1"/>
              <a:t>Daughton</a:t>
            </a:r>
            <a:r>
              <a:rPr lang="en-US" dirty="0"/>
              <a:t>, H. </a:t>
            </a:r>
            <a:r>
              <a:rPr lang="en-US" dirty="0" err="1"/>
              <a:t>Karimabadi</a:t>
            </a:r>
            <a:r>
              <a:rPr lang="en-US" dirty="0"/>
              <a:t> and F.S. </a:t>
            </a:r>
            <a:r>
              <a:rPr lang="en-US" dirty="0" err="1"/>
              <a:t>Mozer</a:t>
            </a:r>
            <a:r>
              <a:rPr lang="en-US" dirty="0"/>
              <a:t>, </a:t>
            </a:r>
            <a:r>
              <a:rPr lang="en-US" i="1" dirty="0"/>
              <a:t>Phys. Rev. </a:t>
            </a:r>
            <a:r>
              <a:rPr lang="en-US" i="1" dirty="0" err="1"/>
              <a:t>Lett</a:t>
            </a:r>
            <a:r>
              <a:rPr lang="en-US" dirty="0"/>
              <a:t>., 108, 185001, 2012</a:t>
            </a:r>
          </a:p>
          <a:p>
            <a:endParaRPr lang="en-US" dirty="0"/>
          </a:p>
          <a:p>
            <a:pPr defTabSz="950783">
              <a:defRPr/>
            </a:pPr>
            <a:r>
              <a:rPr lang="en-US" dirty="0"/>
              <a:t>“Multiscale Studies of the Three-Dimensional Dayside X-line,” T.E. Moore, J.L. Burch, W. S. </a:t>
            </a:r>
            <a:r>
              <a:rPr lang="en-US" dirty="0" err="1"/>
              <a:t>Daughton</a:t>
            </a:r>
            <a:r>
              <a:rPr lang="en-US" dirty="0"/>
              <a:t>, S.A. </a:t>
            </a:r>
            <a:r>
              <a:rPr lang="en-US" dirty="0" err="1"/>
              <a:t>Fuselier</a:t>
            </a:r>
            <a:r>
              <a:rPr lang="en-US" dirty="0"/>
              <a:t>, H. Hasegawa, S.M. </a:t>
            </a:r>
            <a:r>
              <a:rPr lang="en-US" dirty="0" err="1"/>
              <a:t>Petrinec</a:t>
            </a:r>
            <a:r>
              <a:rPr lang="en-US" dirty="0"/>
              <a:t>, </a:t>
            </a:r>
            <a:r>
              <a:rPr lang="en-US" dirty="0" err="1"/>
              <a:t>Zuyin</a:t>
            </a:r>
            <a:r>
              <a:rPr lang="en-US" dirty="0"/>
              <a:t> </a:t>
            </a:r>
            <a:r>
              <a:rPr lang="en-US" dirty="0" err="1"/>
              <a:t>Pu</a:t>
            </a:r>
            <a:r>
              <a:rPr lang="en-US" dirty="0"/>
              <a:t>, </a:t>
            </a:r>
            <a:r>
              <a:rPr lang="en-US" i="1" dirty="0"/>
              <a:t>Journal of Atmospheric and Solar-Terrestrial Physics</a:t>
            </a:r>
            <a:r>
              <a:rPr lang="en-US" dirty="0"/>
              <a:t>, Nov. 6, 2012</a:t>
            </a:r>
          </a:p>
          <a:p>
            <a:endParaRPr lang="en-US" dirty="0"/>
          </a:p>
          <a:p>
            <a:pPr defTabSz="950783">
              <a:defRPr/>
            </a:pPr>
            <a:r>
              <a:rPr lang="en-US" dirty="0"/>
              <a:t>“Coherent Structures, Intermittent Turbulence and Dissipation in High-Temperature Plasmas,” H. </a:t>
            </a:r>
            <a:r>
              <a:rPr lang="en-US" dirty="0" err="1"/>
              <a:t>Karimabadi</a:t>
            </a:r>
            <a:r>
              <a:rPr lang="en-US" dirty="0"/>
              <a:t>, V. </a:t>
            </a:r>
            <a:r>
              <a:rPr lang="en-US" dirty="0" err="1"/>
              <a:t>Roytershteyn</a:t>
            </a:r>
            <a:r>
              <a:rPr lang="en-US" dirty="0"/>
              <a:t>, </a:t>
            </a:r>
            <a:r>
              <a:rPr lang="en-US" dirty="0" err="1"/>
              <a:t>M.Wan</a:t>
            </a:r>
            <a:r>
              <a:rPr lang="en-US" dirty="0"/>
              <a:t> ,W. H. </a:t>
            </a:r>
            <a:r>
              <a:rPr lang="en-US" dirty="0" err="1"/>
              <a:t>Matthaeus,W</a:t>
            </a:r>
            <a:r>
              <a:rPr lang="en-US" dirty="0"/>
              <a:t>. </a:t>
            </a:r>
            <a:r>
              <a:rPr lang="en-US" dirty="0" err="1"/>
              <a:t>Daughton</a:t>
            </a:r>
            <a:r>
              <a:rPr lang="en-US" dirty="0"/>
              <a:t>, </a:t>
            </a:r>
            <a:r>
              <a:rPr lang="en-US" dirty="0" err="1"/>
              <a:t>P.Wu</a:t>
            </a:r>
            <a:r>
              <a:rPr lang="en-US" dirty="0"/>
              <a:t>, M. Shay, B. </a:t>
            </a:r>
            <a:r>
              <a:rPr lang="en-US" dirty="0" err="1"/>
              <a:t>Loring</a:t>
            </a:r>
            <a:r>
              <a:rPr lang="en-US" dirty="0"/>
              <a:t>, J. </a:t>
            </a:r>
            <a:r>
              <a:rPr lang="en-US" dirty="0" err="1"/>
              <a:t>Borovsky</a:t>
            </a:r>
            <a:r>
              <a:rPr lang="en-US" dirty="0"/>
              <a:t>, E. </a:t>
            </a:r>
            <a:r>
              <a:rPr lang="en-US" dirty="0" err="1"/>
              <a:t>Leonardis</a:t>
            </a:r>
            <a:r>
              <a:rPr lang="en-US" dirty="0"/>
              <a:t>, S. Chapman, &amp; T. K. M. Nakamura, </a:t>
            </a:r>
            <a:r>
              <a:rPr lang="en-US" i="1" dirty="0"/>
              <a:t>Phys. Plasmas</a:t>
            </a:r>
            <a:r>
              <a:rPr lang="en-US" dirty="0"/>
              <a:t> </a:t>
            </a:r>
            <a:r>
              <a:rPr lang="en-US" b="1" dirty="0" smtClean="0"/>
              <a:t>20</a:t>
            </a:r>
            <a:r>
              <a:rPr lang="en-US" dirty="0" smtClean="0"/>
              <a:t>, 012303 (2013).</a:t>
            </a:r>
          </a:p>
          <a:p>
            <a:pPr defTabSz="950783">
              <a:defRPr/>
            </a:pPr>
            <a:endParaRPr lang="en-US" dirty="0"/>
          </a:p>
          <a:p>
            <a:r>
              <a:rPr lang="en-US" dirty="0"/>
              <a:t>“Intermittent dissipation at kinetic scales in </a:t>
            </a:r>
            <a:r>
              <a:rPr lang="en-US" dirty="0" err="1"/>
              <a:t>collisionless</a:t>
            </a:r>
            <a:r>
              <a:rPr lang="en-US" dirty="0"/>
              <a:t> plasma turbulence,” M. Wan, W. H. </a:t>
            </a:r>
            <a:r>
              <a:rPr lang="en-US" dirty="0" err="1"/>
              <a:t>Matthaeus</a:t>
            </a:r>
            <a:r>
              <a:rPr lang="en-US" dirty="0"/>
              <a:t>, H. </a:t>
            </a:r>
            <a:r>
              <a:rPr lang="en-US" dirty="0" err="1"/>
              <a:t>Karimabadi</a:t>
            </a:r>
            <a:r>
              <a:rPr lang="en-US" dirty="0"/>
              <a:t>, V. </a:t>
            </a:r>
            <a:r>
              <a:rPr lang="en-US" dirty="0" err="1"/>
              <a:t>Roytershteyn</a:t>
            </a:r>
            <a:r>
              <a:rPr lang="en-US" dirty="0"/>
              <a:t>, M. Shay. P. Wu,  W. </a:t>
            </a:r>
            <a:r>
              <a:rPr lang="en-US" dirty="0" err="1"/>
              <a:t>Daughton</a:t>
            </a:r>
            <a:r>
              <a:rPr lang="en-US" dirty="0"/>
              <a:t>, B. </a:t>
            </a:r>
            <a:r>
              <a:rPr lang="en-US" dirty="0" err="1"/>
              <a:t>Loring</a:t>
            </a:r>
            <a:r>
              <a:rPr lang="en-US" dirty="0"/>
              <a:t> and S. C. Chapman, </a:t>
            </a:r>
            <a:r>
              <a:rPr lang="en-US" b="0" dirty="0" smtClean="0"/>
              <a:t>Phys. Rev. </a:t>
            </a:r>
            <a:r>
              <a:rPr lang="en-US" b="0" dirty="0" err="1" smtClean="0"/>
              <a:t>Lett</a:t>
            </a:r>
            <a:r>
              <a:rPr lang="en-US" b="0" dirty="0" smtClean="0"/>
              <a:t>. 109, 195001 (2012).</a:t>
            </a:r>
          </a:p>
          <a:p>
            <a:r>
              <a:rPr lang="en-US" dirty="0"/>
              <a:t> </a:t>
            </a:r>
          </a:p>
          <a:p>
            <a:r>
              <a:rPr lang="en-US" b="1" dirty="0"/>
              <a:t>Abstract </a:t>
            </a:r>
            <a:r>
              <a:rPr lang="en-US" dirty="0"/>
              <a:t>(from Wan, PRL, 2012)</a:t>
            </a:r>
            <a:r>
              <a:rPr lang="en-US" b="1" dirty="0"/>
              <a:t>:</a:t>
            </a:r>
          </a:p>
          <a:p>
            <a:r>
              <a:rPr lang="en-US" dirty="0" smtClean="0"/>
              <a:t>High resolution kinetic simulations of </a:t>
            </a:r>
            <a:r>
              <a:rPr lang="en-US" dirty="0" err="1" smtClean="0"/>
              <a:t>collisionless</a:t>
            </a:r>
            <a:r>
              <a:rPr lang="en-US" dirty="0" smtClean="0"/>
              <a:t> plasma driven by shear show the development of turbulence characterized by dynamic coherent </a:t>
            </a:r>
            <a:r>
              <a:rPr lang="en-US" dirty="0" err="1" smtClean="0"/>
              <a:t>sheetlike</a:t>
            </a:r>
            <a:r>
              <a:rPr lang="en-US" dirty="0" smtClean="0"/>
              <a:t> current density structures spanning a range of scales down to electron scales. We present evidence that these structures are sites for heating and dissipation, and that stronger current structures signify higher dissipation rates. Evidently, kinetic scale plasma, like </a:t>
            </a:r>
            <a:r>
              <a:rPr lang="en-US" dirty="0" err="1" smtClean="0"/>
              <a:t>magnetohydrodynamics</a:t>
            </a:r>
            <a:r>
              <a:rPr lang="en-US" dirty="0" smtClean="0"/>
              <a:t>, becomes intermittent due to current sheet formation, leading to the expectation that heating and dissipation in astrophysical and space plasmas may be highly </a:t>
            </a:r>
            <a:r>
              <a:rPr lang="en-US" dirty="0" err="1" smtClean="0"/>
              <a:t>nonuniform</a:t>
            </a:r>
            <a:r>
              <a:rPr lang="en-US" dirty="0" smtClean="0"/>
              <a:t> and patchy.</a:t>
            </a:r>
          </a:p>
          <a:p>
            <a:endParaRPr lang="en-US" baseline="0" dirty="0" smtClean="0"/>
          </a:p>
          <a:p>
            <a:r>
              <a:rPr lang="en-US" b="1" baseline="0" dirty="0" smtClean="0"/>
              <a:t>Codes:</a:t>
            </a:r>
          </a:p>
          <a:p>
            <a:r>
              <a:rPr lang="en-US" baseline="0" dirty="0" smtClean="0"/>
              <a:t>H3D is a </a:t>
            </a:r>
            <a:r>
              <a:rPr lang="en-US" dirty="0" smtClean="0"/>
              <a:t>global code developed at UCSD that treats the ions as particles and the electrons as a fluid. </a:t>
            </a:r>
            <a:r>
              <a:rPr lang="en-US" baseline="0" dirty="0" smtClean="0"/>
              <a:t>VPIC </a:t>
            </a:r>
            <a:r>
              <a:rPr lang="en-US" dirty="0" smtClean="0"/>
              <a:t>defines both electrons and ions as particles.</a:t>
            </a:r>
            <a:endParaRPr lang="en-US" baseline="0" dirty="0" smtClean="0"/>
          </a:p>
          <a:p>
            <a:endParaRPr lang="en-US" baseline="0" smtClean="0"/>
          </a:p>
          <a:p>
            <a:endParaRPr lang="en-US" b="1" baseline="0"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F2F0457-BD03-454F-BB23-DB96F1121AE6}" type="slidenum">
              <a:rPr lang="en-US" smtClean="0">
                <a:latin typeface="Arial" pitchFamily="34" charset="0"/>
              </a:rPr>
              <a:pPr>
                <a:defRPr/>
              </a:pPr>
              <a:t>46</a:t>
            </a:fld>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7480E45-8A1B-4BF7-89C6-B501CBD223B5}" type="slidenum">
              <a:rPr lang="en-US"/>
              <a:pPr/>
              <a:t>3</a:t>
            </a:fld>
            <a:endParaRPr lang="en-US" dirty="0"/>
          </a:p>
        </p:txBody>
      </p:sp>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p:txBody>
          <a:bodyPr lIns="97865" tIns="48935" rIns="97865" bIns="48935"/>
          <a:lstStyle/>
          <a:p>
            <a:endParaRPr lang="en-US" dirty="0"/>
          </a:p>
        </p:txBody>
      </p:sp>
      <p:sp>
        <p:nvSpPr>
          <p:cNvPr id="152580" name="Slide Number Placeholder 3"/>
          <p:cNvSpPr txBox="1">
            <a:spLocks noGrp="1"/>
          </p:cNvSpPr>
          <p:nvPr/>
        </p:nvSpPr>
        <p:spPr bwMode="auto">
          <a:xfrm>
            <a:off x="4142967" y="9119178"/>
            <a:ext cx="3170582" cy="480388"/>
          </a:xfrm>
          <a:prstGeom prst="rect">
            <a:avLst/>
          </a:prstGeom>
          <a:noFill/>
          <a:ln w="9525">
            <a:noFill/>
            <a:miter lim="800000"/>
            <a:headEnd/>
            <a:tailEnd/>
          </a:ln>
        </p:spPr>
        <p:txBody>
          <a:bodyPr lIns="97865" tIns="48935" rIns="97865" bIns="48935" anchor="b"/>
          <a:lstStyle/>
          <a:p>
            <a:pPr algn="r" defTabSz="979509"/>
            <a:fld id="{01DD4D8C-583C-4D4C-89CF-E679755DC386}" type="slidenum">
              <a:rPr lang="en-US" sz="1200"/>
              <a:pPr algn="r" defTabSz="979509"/>
              <a:t>3</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INCITE program is jointly managed</a:t>
            </a:r>
            <a:r>
              <a:rPr lang="en-US" baseline="0" dirty="0" smtClean="0"/>
              <a:t> by the Oak Ridge and Argonne Leadership Computing Facilities. The combined INCITE awards for 2012 were 1.7 billion core-hours for 60 projects. 5 billion core-hours will be allocated for 2013. </a:t>
            </a:r>
            <a:r>
              <a:rPr lang="en-US" dirty="0"/>
              <a:t>In March, 2012, INCITE issued a request for information (RFI), inviting potential proposal authors to let us know if they were considering applying for INCITE time. We received 105 responses to the RFI.</a:t>
            </a:r>
          </a:p>
          <a:p>
            <a:r>
              <a:rPr lang="en-US" dirty="0"/>
              <a:t>The number of new PIs requesting time in 2013 is 63 (e.g., have never before submitted a proposal to the INCITE program as PI).</a:t>
            </a:r>
          </a:p>
          <a:p>
            <a:r>
              <a:rPr lang="en-US" dirty="0"/>
              <a:t>The number of projects requesting 100+ million core-hours has more than tripled from last year, from 11 to more than 33.</a:t>
            </a:r>
          </a:p>
          <a:p>
            <a:r>
              <a:rPr lang="en-US" baseline="0" dirty="0" smtClean="0"/>
              <a:t>The largest single-system request is 600 million core-hours; the largest multi-system request is nearly 900 million core-hours (for CY2013).</a:t>
            </a:r>
          </a:p>
          <a:p>
            <a:r>
              <a:rPr lang="en-US" baseline="0" dirty="0" smtClean="0"/>
              <a:t>The </a:t>
            </a:r>
            <a:r>
              <a:rPr lang="en-US" baseline="0" smtClean="0"/>
              <a:t>average per-project </a:t>
            </a:r>
            <a:r>
              <a:rPr lang="en-US" baseline="0" dirty="0" smtClean="0"/>
              <a:t>INCITE award in 2013 will exceed 50 million core-hours. Average awards for other allocation programs: NERSC (2 million), XSEDE (8 million), PRACE (20 million).</a:t>
            </a:r>
          </a:p>
        </p:txBody>
      </p:sp>
      <p:sp>
        <p:nvSpPr>
          <p:cNvPr id="4" name="Slide Number Placeholder 3"/>
          <p:cNvSpPr>
            <a:spLocks noGrp="1"/>
          </p:cNvSpPr>
          <p:nvPr>
            <p:ph type="sldNum" sz="quarter" idx="10"/>
          </p:nvPr>
        </p:nvSpPr>
        <p:spPr/>
        <p:txBody>
          <a:bodyPr/>
          <a:lstStyle/>
          <a:p>
            <a:pPr>
              <a:defRPr/>
            </a:pPr>
            <a:fld id="{47403FD3-1997-4956-93CE-13FD2D54081D}"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Footer Placeholder 3"/>
          <p:cNvSpPr>
            <a:spLocks noGrp="1"/>
          </p:cNvSpPr>
          <p:nvPr>
            <p:ph type="ftr" sz="quarter" idx="10"/>
          </p:nvPr>
        </p:nvSpPr>
        <p:spPr/>
        <p:txBody>
          <a:bodyPr/>
          <a:lstStyle/>
          <a:p>
            <a:pPr>
              <a:defRPr/>
            </a:pPr>
            <a:r>
              <a:rPr lang="en-US" smtClean="0"/>
              <a:t>Cray ConfidentialCray Proprietary</a:t>
            </a:r>
            <a:endParaRPr lang="en-US"/>
          </a:p>
        </p:txBody>
      </p:sp>
      <p:sp>
        <p:nvSpPr>
          <p:cNvPr id="5" name="Slide Number Placeholder 4"/>
          <p:cNvSpPr>
            <a:spLocks noGrp="1"/>
          </p:cNvSpPr>
          <p:nvPr>
            <p:ph type="sldNum" sz="quarter" idx="11"/>
          </p:nvPr>
        </p:nvSpPr>
        <p:spPr/>
        <p:txBody>
          <a:bodyPr/>
          <a:lstStyle/>
          <a:p>
            <a:pPr>
              <a:defRPr/>
            </a:pPr>
            <a:fld id="{EA4B84AA-D6BB-443E-B5EA-82792CF85C58}"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largest</a:t>
            </a:r>
            <a:r>
              <a:rPr lang="en-US" baseline="0" dirty="0" smtClean="0"/>
              <a:t> system is a Cray XE6 supercomputer known as Hopper. As I mentioned before Hopper is No. 5 on the world’s list of most powerful supercomputers. Some interesting features of Hopper are listed here. Its 150,000 CPU cores and super-fast Gemini interconnect network permit parallelism at the largest scale. It has a huge dedicated disk pool of 2 PB for storing scientific data. Use Hopper for cutting edge simulations and also to develop code to take advantage of machines of this size.</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xmlns="" val="218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a:noFill/>
          <a:ln/>
        </p:spPr>
        <p:txBody>
          <a:bodyPr/>
          <a:lstStyle/>
          <a:p>
            <a:pPr>
              <a:lnSpc>
                <a:spcPct val="80000"/>
              </a:lnSpc>
              <a:spcBef>
                <a:spcPct val="0"/>
              </a:spcBef>
              <a:buFontTx/>
              <a:buNone/>
            </a:pPr>
            <a:endParaRPr lang="en-US" sz="1100" dirty="0"/>
          </a:p>
        </p:txBody>
      </p:sp>
      <p:sp>
        <p:nvSpPr>
          <p:cNvPr id="15363" name="Slide Number Placeholder 3"/>
          <p:cNvSpPr txBox="1">
            <a:spLocks noGrp="1"/>
          </p:cNvSpPr>
          <p:nvPr/>
        </p:nvSpPr>
        <p:spPr bwMode="auto">
          <a:xfrm>
            <a:off x="4142307" y="9119667"/>
            <a:ext cx="3171244" cy="479897"/>
          </a:xfrm>
          <a:prstGeom prst="rect">
            <a:avLst/>
          </a:prstGeom>
          <a:noFill/>
          <a:ln w="9525">
            <a:noFill/>
            <a:miter lim="800000"/>
            <a:headEnd/>
            <a:tailEnd/>
          </a:ln>
        </p:spPr>
        <p:txBody>
          <a:bodyPr lIns="95059" tIns="47528" rIns="95059" bIns="47528" anchor="b"/>
          <a:lstStyle/>
          <a:p>
            <a:pPr algn="r" defTabSz="951206" eaLnBrk="0" hangingPunct="0"/>
            <a:fld id="{CC75C1CE-B3C7-4E1B-B254-F041918EBDA5}" type="slidenum">
              <a:rPr lang="en-US" sz="1200">
                <a:solidFill>
                  <a:prstClr val="black"/>
                </a:solidFill>
              </a:rPr>
              <a:pPr algn="r" defTabSz="951206" eaLnBrk="0" hangingPunct="0"/>
              <a:t>12</a:t>
            </a:fld>
            <a:endParaRPr lang="en-US" sz="1200"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D374B-7CCB-40B3-9D54-0AEDD4571ECC}" type="slidenum">
              <a:rPr lang="en-US"/>
              <a:pPr/>
              <a:t>15</a:t>
            </a:fld>
            <a:endParaRPr lang="en-US" dirty="0"/>
          </a:p>
        </p:txBody>
      </p:sp>
      <p:sp>
        <p:nvSpPr>
          <p:cNvPr id="124930" name="Rectangle 2"/>
          <p:cNvSpPr>
            <a:spLocks noGrp="1" noRot="1" noChangeAspect="1" noChangeArrowheads="1" noTextEdit="1"/>
          </p:cNvSpPr>
          <p:nvPr>
            <p:ph type="sldImg"/>
          </p:nvPr>
        </p:nvSpPr>
        <p:spPr>
          <a:xfrm>
            <a:off x="1257300" y="735013"/>
            <a:ext cx="4800600" cy="3600450"/>
          </a:xfrm>
          <a:ln/>
        </p:spPr>
      </p:sp>
      <p:sp>
        <p:nvSpPr>
          <p:cNvPr id="124931" name="Rectangle 3"/>
          <p:cNvSpPr>
            <a:spLocks noGrp="1" noChangeArrowheads="1"/>
          </p:cNvSpPr>
          <p:nvPr>
            <p:ph type="body" idx="1"/>
          </p:nvPr>
        </p:nvSpPr>
        <p:spPr>
          <a:xfrm>
            <a:off x="965758" y="4567788"/>
            <a:ext cx="5383695" cy="4300540"/>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ASCAC March 5, 2013</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ASCAC March 5, 2013</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E35970C-66DA-42B4-8591-6E363A3B576E}" type="slidenum">
              <a:rPr lang="en-US"/>
              <a:pPr>
                <a:defRPr/>
              </a:pPr>
              <a:t>‹#›</a:t>
            </a:fld>
            <a:endParaRPr lang="en-US"/>
          </a:p>
        </p:txBody>
      </p:sp>
      <p:sp>
        <p:nvSpPr>
          <p:cNvPr id="5" name="Footer Placeholder 2"/>
          <p:cNvSpPr>
            <a:spLocks noGrp="1"/>
          </p:cNvSpPr>
          <p:nvPr>
            <p:ph type="ftr" sz="quarter" idx="11"/>
          </p:nvPr>
        </p:nvSpPr>
        <p:spPr>
          <a:xfrm>
            <a:off x="3124200" y="6356350"/>
            <a:ext cx="5334000" cy="365125"/>
          </a:xfrm>
        </p:spPr>
        <p:txBody>
          <a:bodyPr/>
          <a:lstStyle/>
          <a:p>
            <a:r>
              <a:rPr lang="en-US" smtClean="0"/>
              <a:t>ASCAC March 5, 2013</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70000"/>
            <a:ext cx="4038600"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70000"/>
            <a:ext cx="4038600"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8F7F0FD8-C4D8-4FC8-ACE5-C8022F3C3BAB}" type="slidenum">
              <a:rPr lang="en-US" smtClean="0"/>
              <a:pPr/>
              <a:t>‹#›</a:t>
            </a:fld>
            <a:endParaRPr lang="en-US"/>
          </a:p>
        </p:txBody>
      </p:sp>
      <p:sp>
        <p:nvSpPr>
          <p:cNvPr id="6" name="Footer Placeholder 5"/>
          <p:cNvSpPr>
            <a:spLocks noGrp="1"/>
          </p:cNvSpPr>
          <p:nvPr>
            <p:ph type="ftr" sz="quarter" idx="11"/>
          </p:nvPr>
        </p:nvSpPr>
        <p:spPr/>
        <p:txBody>
          <a:bodyPr/>
          <a:lstStyle/>
          <a:p>
            <a:r>
              <a:rPr lang="en-US" smtClean="0"/>
              <a:t>ASCAC March 5, 2013</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ASCAC March 5, 2013</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smtClean="0"/>
              <a:t>ASCAC March 5, 2013</a:t>
            </a:r>
            <a:endParaRPr lang="en-US"/>
          </a:p>
        </p:txBody>
      </p:sp>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ASCAC March 5, 2013</a:t>
            </a:r>
            <a:endParaRPr lang="en-US" dirty="0"/>
          </a:p>
        </p:txBody>
      </p:sp>
      <p:sp>
        <p:nvSpPr>
          <p:cNvPr id="5" name="Rectangle 9"/>
          <p:cNvSpPr>
            <a:spLocks noGrp="1" noChangeArrowheads="1"/>
          </p:cNvSpPr>
          <p:nvPr>
            <p:ph type="sldNum" sz="quarter" idx="11"/>
          </p:nvPr>
        </p:nvSpPr>
        <p:spPr>
          <a:ln/>
        </p:spPr>
        <p:txBody>
          <a:bodyPr/>
          <a:lstStyle>
            <a:lvl1pPr>
              <a:defRPr/>
            </a:lvl1pPr>
          </a:lstStyle>
          <a:p>
            <a:pPr>
              <a:defRPr/>
            </a:pPr>
            <a:fld id="{1E29AFE1-3263-4D00-98EC-F5FEBA61B1D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endParaRPr>
          </a:p>
        </p:txBody>
      </p:sp>
      <p:sp>
        <p:nvSpPr>
          <p:cNvPr id="5" name="Slide Number Placeholder 4"/>
          <p:cNvSpPr>
            <a:spLocks noGrp="1"/>
          </p:cNvSpPr>
          <p:nvPr>
            <p:ph type="sldNum" sz="quarter" idx="12"/>
          </p:nvPr>
        </p:nvSpPr>
        <p:spPr/>
        <p:txBody>
          <a:bodyPr/>
          <a:lstStyle/>
          <a:p>
            <a:fld id="{7DF4C97D-2F8B-46B3-9CB6-6C3C0F52BCC4}" type="slidenum">
              <a:rPr lang="en-US" smtClean="0"/>
              <a:pPr/>
              <a:t>‹#›</a:t>
            </a:fld>
            <a:endParaRPr lang="en-US" dirty="0"/>
          </a:p>
        </p:txBody>
      </p:sp>
      <p:sp>
        <p:nvSpPr>
          <p:cNvPr id="6" name="Footer Placeholder 4"/>
          <p:cNvSpPr>
            <a:spLocks noGrp="1"/>
          </p:cNvSpPr>
          <p:nvPr>
            <p:ph type="ftr" sz="quarter" idx="13"/>
          </p:nvPr>
        </p:nvSpPr>
        <p:spPr>
          <a:xfrm>
            <a:off x="3186965" y="6356350"/>
            <a:ext cx="2460812" cy="365125"/>
          </a:xfrm>
        </p:spPr>
        <p:txBody>
          <a:bodyPr/>
          <a:lstStyle>
            <a:lvl1pPr>
              <a:defRPr/>
            </a:lvl1pPr>
          </a:lstStyle>
          <a:p>
            <a:pPr>
              <a:defRPr/>
            </a:pPr>
            <a:r>
              <a:rPr lang="en-US" smtClean="0"/>
              <a:t>ASCAC March 5, 2013</a:t>
            </a:r>
            <a:endParaRPr lang="en-US" dirty="0"/>
          </a:p>
        </p:txBody>
      </p:sp>
    </p:spTree>
    <p:extLst>
      <p:ext uri="{BB962C8B-B14F-4D97-AF65-F5344CB8AC3E}">
        <p14:creationId xmlns:p14="http://schemas.microsoft.com/office/powerpoint/2010/main" xmlns="" val="144140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ASCAC March 5, 2013</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1"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 id="2147483665" r:id="rId3"/>
    <p:sldLayoutId id="2147483667" r:id="rId4"/>
    <p:sldLayoutId id="2147483674" r:id="rId5"/>
    <p:sldLayoutId id="2147483678" r:id="rId6"/>
    <p:sldLayoutId id="2147483677" r:id="rId7"/>
    <p:sldLayoutId id="2147483679" r:id="rId8"/>
  </p:sldLayoutIdLst>
  <p:hf hdr="0" dt="0"/>
  <p:txStyles>
    <p:titleStyle>
      <a:lvl1pPr algn="ctr" rtl="0" eaLnBrk="0" fontAlgn="base" hangingPunct="0">
        <a:spcBef>
          <a:spcPct val="0"/>
        </a:spcBef>
        <a:spcAft>
          <a:spcPct val="0"/>
        </a:spcAft>
        <a:defRPr sz="2400" kern="1200">
          <a:solidFill>
            <a:srgbClr val="106636"/>
          </a:solidFill>
          <a:latin typeface="+mn-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mn-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mcescher.com/" TargetMode="External"/><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image" Target="../media/image49.gif"/><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exascaleresearch.labworks.org/oct2012/" TargetMode="Externa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cience.doe.gov/grants/pdf/SC_FOA_0000742.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cience.energy.gov/early-caree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cience.energy.gov/ascr/news-and-resources/workshops-and-conferences/" TargetMode="External"/><Relationship Id="rId7" Type="http://schemas.openxmlformats.org/officeDocument/2006/relationships/hyperlink" Target="science.doe.gov/grants/" TargetMode="External"/><Relationship Id="rId2" Type="http://schemas.openxmlformats.org/officeDocument/2006/relationships/hyperlink" Target="science.energy.gov/ascr/" TargetMode="External"/><Relationship Id="rId1" Type="http://schemas.openxmlformats.org/officeDocument/2006/relationships/slideLayout" Target="../slideLayouts/slideLayout3.xml"/><Relationship Id="rId6" Type="http://schemas.openxmlformats.org/officeDocument/2006/relationships/hyperlink" Target="http://www.exascale.org/" TargetMode="External"/><Relationship Id="rId5" Type="http://schemas.openxmlformats.org/officeDocument/2006/relationships/hyperlink" Target="science.energy.gov/ascr/facilities/incite/" TargetMode="External"/><Relationship Id="rId4" Type="http://schemas.openxmlformats.org/officeDocument/2006/relationships/hyperlink" Target="http://www.scidac.go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microsoft.com/office/2007/relationships/media" Target="../media/media1.wmv"/><Relationship Id="rId3" Type="http://schemas.openxmlformats.org/officeDocument/2006/relationships/notesSlide" Target="../notesSlides/notesSlide17.xml"/><Relationship Id="rId7" Type="http://schemas.openxmlformats.org/officeDocument/2006/relationships/image" Target="../media/image65.tiff"/><Relationship Id="rId2" Type="http://schemas.openxmlformats.org/officeDocument/2006/relationships/slideLayout" Target="../slideLayouts/slideLayout2.xml"/><Relationship Id="rId1" Type="http://schemas.openxmlformats.org/officeDocument/2006/relationships/video" Target="../media/media1.wmv"/><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70.gif"/></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jpeg"/><Relationship Id="rId5" Type="http://schemas.microsoft.com/office/2007/relationships/hdphoto" Target="../media/hdphoto1.wdp"/><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0" y="2166938"/>
            <a:ext cx="9144000" cy="1143000"/>
          </a:xfrm>
        </p:spPr>
        <p:txBody>
          <a:bodyPr>
            <a:noAutofit/>
          </a:bodyPr>
          <a:lstStyle/>
          <a:p>
            <a:pPr eaLnBrk="1" hangingPunct="1">
              <a:defRPr/>
            </a:pPr>
            <a:r>
              <a:rPr lang="en-US" dirty="0" smtClean="0">
                <a:latin typeface="+mn-lt"/>
                <a:cs typeface="Arial" charset="0"/>
              </a:rPr>
              <a:t>View from Germantown </a:t>
            </a:r>
          </a:p>
        </p:txBody>
      </p:sp>
      <p:sp>
        <p:nvSpPr>
          <p:cNvPr id="6" name="Subtitle 4"/>
          <p:cNvSpPr>
            <a:spLocks noGrp="1"/>
          </p:cNvSpPr>
          <p:nvPr>
            <p:ph type="subTitle" idx="1"/>
          </p:nvPr>
        </p:nvSpPr>
        <p:spPr>
          <a:xfrm>
            <a:off x="1371600" y="4124325"/>
            <a:ext cx="6400800" cy="457200"/>
          </a:xfrm>
        </p:spPr>
        <p:txBody>
          <a:bodyPr rtlCol="0">
            <a:normAutofit/>
          </a:bodyPr>
          <a:lstStyle/>
          <a:p>
            <a:pPr eaLnBrk="1" fontAlgn="auto" hangingPunct="1">
              <a:spcAft>
                <a:spcPts val="0"/>
              </a:spcAft>
              <a:defRPr/>
            </a:pPr>
            <a:r>
              <a:rPr lang="en-US" sz="2000" dirty="0" smtClean="0">
                <a:solidFill>
                  <a:srgbClr val="1C1C1C"/>
                </a:solidFill>
              </a:rPr>
              <a:t>March 5, 2013</a:t>
            </a:r>
          </a:p>
        </p:txBody>
      </p:sp>
      <p:sp>
        <p:nvSpPr>
          <p:cNvPr id="7" name="Rectangle 4"/>
          <p:cNvSpPr>
            <a:spLocks noChangeArrowheads="1"/>
          </p:cNvSpPr>
          <p:nvPr/>
        </p:nvSpPr>
        <p:spPr bwMode="auto">
          <a:xfrm>
            <a:off x="615462" y="5244243"/>
            <a:ext cx="8189871" cy="1286506"/>
          </a:xfrm>
          <a:prstGeom prst="rect">
            <a:avLst/>
          </a:prstGeom>
          <a:noFill/>
          <a:ln w="9525">
            <a:noFill/>
            <a:miter lim="800000"/>
            <a:headEnd/>
            <a:tailEnd/>
          </a:ln>
        </p:spPr>
        <p:txBody>
          <a:bodyPr wrap="square">
            <a:spAutoFit/>
          </a:bodyPr>
          <a:lstStyle/>
          <a:p>
            <a:pPr algn="ctr">
              <a:spcBef>
                <a:spcPct val="10000"/>
              </a:spcBef>
            </a:pPr>
            <a:r>
              <a:rPr lang="en-US" sz="2000" dirty="0" smtClean="0">
                <a:solidFill>
                  <a:srgbClr val="1C1C1C"/>
                </a:solidFill>
                <a:cs typeface="Arial" charset="0"/>
              </a:rPr>
              <a:t>Barbara Helland</a:t>
            </a:r>
            <a:r>
              <a:rPr lang="en-US" sz="2000" dirty="0">
                <a:solidFill>
                  <a:srgbClr val="1C1C1C"/>
                </a:solidFill>
                <a:cs typeface="Arial" charset="0"/>
              </a:rPr>
              <a:t/>
            </a:r>
            <a:br>
              <a:rPr lang="en-US" sz="2000" dirty="0">
                <a:solidFill>
                  <a:srgbClr val="1C1C1C"/>
                </a:solidFill>
                <a:cs typeface="Arial" charset="0"/>
              </a:rPr>
            </a:br>
            <a:r>
              <a:rPr lang="en-US" sz="2000" dirty="0" smtClean="0">
                <a:solidFill>
                  <a:srgbClr val="1C1C1C"/>
                </a:solidFill>
                <a:cs typeface="Arial" charset="0"/>
              </a:rPr>
              <a:t>Acting Associate Director for Advanced Scientific Computing Research</a:t>
            </a:r>
            <a:r>
              <a:rPr lang="en-US" sz="2000" dirty="0">
                <a:solidFill>
                  <a:srgbClr val="1C1C1C"/>
                </a:solidFill>
                <a:cs typeface="Arial" charset="0"/>
              </a:rPr>
              <a:t/>
            </a:r>
            <a:br>
              <a:rPr lang="en-US" sz="2000" dirty="0">
                <a:solidFill>
                  <a:srgbClr val="1C1C1C"/>
                </a:solidFill>
                <a:cs typeface="Arial" charset="0"/>
              </a:rPr>
            </a:br>
            <a:r>
              <a:rPr lang="en-US" sz="2000" dirty="0">
                <a:solidFill>
                  <a:srgbClr val="1C1C1C"/>
                </a:solidFill>
                <a:cs typeface="Arial" charset="0"/>
              </a:rPr>
              <a:t>U.S. Department of Energy</a:t>
            </a:r>
          </a:p>
          <a:p>
            <a:pPr algn="ctr">
              <a:spcBef>
                <a:spcPct val="10000"/>
              </a:spcBef>
            </a:pPr>
            <a:r>
              <a:rPr lang="en-US" sz="1600" i="1" dirty="0" smtClean="0">
                <a:solidFill>
                  <a:srgbClr val="1C1C1C"/>
                </a:solidFill>
                <a:cs typeface="Arial" charset="0"/>
              </a:rPr>
              <a:t>www.science.energy.gov</a:t>
            </a:r>
            <a:endParaRPr lang="en-US" sz="1600" i="1" dirty="0">
              <a:solidFill>
                <a:srgbClr val="1C1C1C"/>
              </a:solidFill>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70" y="837592"/>
            <a:ext cx="5046427" cy="5259388"/>
          </a:xfrm>
        </p:spPr>
        <p:txBody>
          <a:bodyPr/>
          <a:lstStyle/>
          <a:p>
            <a:pPr>
              <a:buFont typeface="Arial"/>
              <a:buChar char="•"/>
            </a:pPr>
            <a:r>
              <a:rPr lang="en-US" dirty="0" smtClean="0"/>
              <a:t>Two years of planning, design, and development will culminate in deployment of production 100G network to support DOE science missions, November 2012. </a:t>
            </a:r>
          </a:p>
          <a:p>
            <a:pPr>
              <a:buFont typeface="Arial"/>
              <a:buChar char="•"/>
            </a:pPr>
            <a:r>
              <a:rPr lang="en-US" dirty="0" smtClean="0"/>
              <a:t>20-step build process now underway.</a:t>
            </a:r>
          </a:p>
          <a:p>
            <a:pPr lvl="1">
              <a:buFont typeface="Wingdings" charset="2"/>
              <a:buChar char="ü"/>
            </a:pPr>
            <a:r>
              <a:rPr lang="en-US" dirty="0" smtClean="0"/>
              <a:t>deploying optical components, 100G routers, and other infrastructure on a national footprint</a:t>
            </a:r>
          </a:p>
          <a:p>
            <a:pPr>
              <a:buFont typeface="Arial"/>
              <a:buChar char="•"/>
            </a:pPr>
            <a:r>
              <a:rPr lang="en-US" dirty="0" smtClean="0"/>
              <a:t>For the latest information about this transition, please visit: </a:t>
            </a:r>
            <a:r>
              <a:rPr lang="en-US" dirty="0" smtClean="0">
                <a:solidFill>
                  <a:srgbClr val="0000FF"/>
                </a:solidFill>
              </a:rPr>
              <a:t> </a:t>
            </a:r>
          </a:p>
          <a:p>
            <a:pPr>
              <a:buFont typeface="Arial"/>
              <a:buChar char="•"/>
            </a:pPr>
            <a:endParaRPr lang="en-US" dirty="0"/>
          </a:p>
        </p:txBody>
      </p:sp>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ESnet5: World’s First Continental 100G Network Moved to Full Production Status</a:t>
            </a:r>
            <a:endParaRPr lang="en-US"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0"/>
          </p:nvPr>
        </p:nvSpPr>
        <p:spPr>
          <a:prstGeom prst="rect">
            <a:avLst/>
          </a:prstGeom>
        </p:spPr>
        <p:txBody>
          <a:bodyPr/>
          <a:lstStyle/>
          <a:p>
            <a:pPr>
              <a:defRPr/>
            </a:pPr>
            <a:r>
              <a:rPr lang="en-US" dirty="0" smtClean="0"/>
              <a:t>16</a:t>
            </a:r>
            <a:endParaRPr lang="en-US" dirty="0"/>
          </a:p>
        </p:txBody>
      </p:sp>
      <p:pic>
        <p:nvPicPr>
          <p:cNvPr id="7" name="Content Placeholder 6" descr="Screen Shot 2012-08-02 at 10.01.12 PM.png"/>
          <p:cNvPicPr>
            <a:picLocks noChangeAspect="1"/>
          </p:cNvPicPr>
          <p:nvPr/>
        </p:nvPicPr>
        <p:blipFill>
          <a:blip r:embed="rId2" cstate="print">
            <a:extLst>
              <a:ext uri="{28A0092B-C50C-407E-A947-70E740481C1C}">
                <a14:useLocalDpi xmlns:a14="http://schemas.microsoft.com/office/drawing/2010/main" xmlns="" val="0"/>
              </a:ext>
            </a:extLst>
          </a:blip>
          <a:srcRect t="6967" b="6967"/>
          <a:stretch>
            <a:fillRect/>
          </a:stretch>
        </p:blipFill>
        <p:spPr bwMode="auto">
          <a:xfrm>
            <a:off x="4737370" y="2621747"/>
            <a:ext cx="4280169" cy="2365411"/>
          </a:xfrm>
          <a:prstGeom prst="rect">
            <a:avLst/>
          </a:prstGeom>
          <a:noFill/>
          <a:ln w="9525">
            <a:noFill/>
            <a:miter lim="800000"/>
            <a:headEnd/>
            <a:tailEnd/>
          </a:ln>
        </p:spPr>
      </p:pic>
      <p:pic>
        <p:nvPicPr>
          <p:cNvPr id="8" name="Picture 10" descr="ESnet_color_lg.png"/>
          <p:cNvPicPr>
            <a:picLocks noChangeAspect="1"/>
          </p:cNvPicPr>
          <p:nvPr/>
        </p:nvPicPr>
        <p:blipFill>
          <a:blip r:embed="rId3" cstate="print"/>
          <a:srcRect/>
          <a:stretch>
            <a:fillRect/>
          </a:stretch>
        </p:blipFill>
        <p:spPr bwMode="auto">
          <a:xfrm>
            <a:off x="7597302" y="1079769"/>
            <a:ext cx="1095675" cy="1312559"/>
          </a:xfrm>
          <a:prstGeom prst="rect">
            <a:avLst/>
          </a:prstGeom>
          <a:noFill/>
          <a:ln w="9525">
            <a:noFill/>
            <a:miter lim="800000"/>
            <a:headEnd/>
            <a:tailEnd/>
          </a:ln>
        </p:spPr>
      </p:pic>
      <p:sp>
        <p:nvSpPr>
          <p:cNvPr id="9" name="TextBox 8"/>
          <p:cNvSpPr txBox="1"/>
          <p:nvPr/>
        </p:nvSpPr>
        <p:spPr>
          <a:xfrm>
            <a:off x="4163438" y="5320408"/>
            <a:ext cx="3836499" cy="400110"/>
          </a:xfrm>
          <a:prstGeom prst="rect">
            <a:avLst/>
          </a:prstGeom>
          <a:noFill/>
        </p:spPr>
        <p:txBody>
          <a:bodyPr wrap="none" rtlCol="0">
            <a:spAutoFit/>
          </a:bodyPr>
          <a:lstStyle/>
          <a:p>
            <a:r>
              <a:rPr lang="en-US" sz="2000" dirty="0" smtClean="0">
                <a:solidFill>
                  <a:srgbClr val="000099"/>
                </a:solidFill>
              </a:rPr>
              <a:t>https://my.es.net/esnet5/timeline</a:t>
            </a:r>
            <a:endParaRPr lang="en-US" sz="2000" dirty="0">
              <a:solidFill>
                <a:srgbClr val="000099"/>
              </a:solidFill>
            </a:endParaRPr>
          </a:p>
        </p:txBody>
      </p:sp>
      <p:sp>
        <p:nvSpPr>
          <p:cNvPr id="10" name="Footer Placeholder 9"/>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264049619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Two Awards for Deployment of ESnet5</a:t>
            </a:r>
            <a:endParaRPr lang="en-US" sz="3200" dirty="0"/>
          </a:p>
        </p:txBody>
      </p:sp>
      <p:pic>
        <p:nvPicPr>
          <p:cNvPr id="5" name="Content Placeholder 4" descr="fierce.png"/>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3724" b="3724"/>
          <a:stretch/>
        </p:blipFill>
        <p:spPr>
          <a:xfrm>
            <a:off x="1092200" y="1534684"/>
            <a:ext cx="2275276" cy="1872620"/>
          </a:xfrm>
        </p:spPr>
      </p:pic>
      <p:pic>
        <p:nvPicPr>
          <p:cNvPr id="6" name="Picture 5" descr="infweekgov.jpe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3458" y="5249094"/>
            <a:ext cx="5235129" cy="949655"/>
          </a:xfrm>
          <a:prstGeom prst="rect">
            <a:avLst/>
          </a:prstGeom>
        </p:spPr>
      </p:pic>
      <p:cxnSp>
        <p:nvCxnSpPr>
          <p:cNvPr id="7" name="Straight Connector 6"/>
          <p:cNvCxnSpPr/>
          <p:nvPr/>
        </p:nvCxnSpPr>
        <p:spPr>
          <a:xfrm>
            <a:off x="457200" y="3826933"/>
            <a:ext cx="8153400"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402667" y="1574789"/>
            <a:ext cx="3661833" cy="1384995"/>
          </a:xfrm>
          <a:prstGeom prst="rect">
            <a:avLst/>
          </a:prstGeom>
          <a:noFill/>
        </p:spPr>
        <p:txBody>
          <a:bodyPr wrap="square" rtlCol="0">
            <a:spAutoFit/>
          </a:bodyPr>
          <a:lstStyle/>
          <a:p>
            <a:r>
              <a:rPr lang="en-US" sz="1400" i="1" dirty="0" err="1"/>
              <a:t>FierceGovernment</a:t>
            </a:r>
            <a:r>
              <a:rPr lang="en-US" sz="1400" i="1" dirty="0"/>
              <a:t> </a:t>
            </a:r>
            <a:r>
              <a:rPr lang="en-US" sz="1400" dirty="0" smtClean="0"/>
              <a:t>chose the ESnet5 Deployment Team as a recipient of the annual </a:t>
            </a:r>
            <a:r>
              <a:rPr lang="en-US" sz="1400" dirty="0"/>
              <a:t>Fierce </a:t>
            </a:r>
            <a:r>
              <a:rPr lang="en-US" sz="1400" dirty="0" smtClean="0"/>
              <a:t>15 award, in recognition </a:t>
            </a:r>
            <a:r>
              <a:rPr lang="en-US" sz="1400" dirty="0"/>
              <a:t>of </a:t>
            </a:r>
            <a:r>
              <a:rPr lang="en-US" sz="1400" dirty="0" smtClean="0"/>
              <a:t>“federal </a:t>
            </a:r>
            <a:r>
              <a:rPr lang="en-US" sz="1400" dirty="0"/>
              <a:t>employees and teams who have done </a:t>
            </a:r>
            <a:r>
              <a:rPr lang="en-US" sz="1400" dirty="0">
                <a:solidFill>
                  <a:srgbClr val="3366FF"/>
                </a:solidFill>
              </a:rPr>
              <a:t>particularly innovative things</a:t>
            </a:r>
            <a:r>
              <a:rPr lang="en-US" sz="1400" dirty="0" smtClean="0">
                <a:solidFill>
                  <a:srgbClr val="3366FF"/>
                </a:solidFill>
              </a:rPr>
              <a:t>.</a:t>
            </a:r>
            <a:r>
              <a:rPr lang="en-US" sz="1400" dirty="0" smtClean="0"/>
              <a:t>”</a:t>
            </a:r>
            <a:endParaRPr lang="en-US" sz="1400" dirty="0"/>
          </a:p>
          <a:p>
            <a:endParaRPr lang="en-US" sz="1400" dirty="0"/>
          </a:p>
        </p:txBody>
      </p:sp>
      <p:sp>
        <p:nvSpPr>
          <p:cNvPr id="11" name="TextBox 10"/>
          <p:cNvSpPr txBox="1"/>
          <p:nvPr/>
        </p:nvSpPr>
        <p:spPr>
          <a:xfrm>
            <a:off x="4707467" y="2846668"/>
            <a:ext cx="2937933" cy="738664"/>
          </a:xfrm>
          <a:prstGeom prst="rect">
            <a:avLst/>
          </a:prstGeom>
          <a:noFill/>
        </p:spPr>
        <p:txBody>
          <a:bodyPr wrap="square" rtlCol="0">
            <a:spAutoFit/>
          </a:bodyPr>
          <a:lstStyle/>
          <a:p>
            <a:r>
              <a:rPr lang="en-US" sz="1400" dirty="0" smtClean="0"/>
              <a:t>“The </a:t>
            </a:r>
            <a:r>
              <a:rPr lang="en-US" sz="1400" dirty="0"/>
              <a:t>expert execution of this science-enabling project is also worth noting</a:t>
            </a:r>
            <a:r>
              <a:rPr lang="en-US" sz="1400" dirty="0" smtClean="0"/>
              <a:t>.”</a:t>
            </a:r>
            <a:endParaRPr lang="en-US" sz="1400" dirty="0"/>
          </a:p>
        </p:txBody>
      </p:sp>
      <p:sp>
        <p:nvSpPr>
          <p:cNvPr id="12" name="TextBox 11"/>
          <p:cNvSpPr txBox="1"/>
          <p:nvPr/>
        </p:nvSpPr>
        <p:spPr>
          <a:xfrm>
            <a:off x="4402667" y="4152900"/>
            <a:ext cx="3509433" cy="1384995"/>
          </a:xfrm>
          <a:prstGeom prst="rect">
            <a:avLst/>
          </a:prstGeom>
          <a:noFill/>
        </p:spPr>
        <p:txBody>
          <a:bodyPr wrap="square" rtlCol="0">
            <a:spAutoFit/>
          </a:bodyPr>
          <a:lstStyle/>
          <a:p>
            <a:r>
              <a:rPr lang="en-US" sz="1400" dirty="0" smtClean="0"/>
              <a:t>Information Week named ESnet as one of the “top 15 innovators for 2012”, among government entities at every layer: federal, state and local.  This is the </a:t>
            </a:r>
            <a:r>
              <a:rPr lang="en-US" sz="1400" dirty="0" smtClean="0">
                <a:solidFill>
                  <a:srgbClr val="0000FF"/>
                </a:solidFill>
              </a:rPr>
              <a:t>second time in four years </a:t>
            </a:r>
            <a:r>
              <a:rPr lang="en-US" sz="1400" dirty="0" smtClean="0"/>
              <a:t>ESnet has receive this award.</a:t>
            </a:r>
            <a:endParaRPr lang="en-US" sz="1400" dirty="0"/>
          </a:p>
        </p:txBody>
      </p:sp>
      <p:sp>
        <p:nvSpPr>
          <p:cNvPr id="9" name="Slide Number Placeholder 8"/>
          <p:cNvSpPr>
            <a:spLocks noGrp="1"/>
          </p:cNvSpPr>
          <p:nvPr>
            <p:ph type="sldNum" sz="quarter" idx="10"/>
          </p:nvPr>
        </p:nvSpPr>
        <p:spPr/>
        <p:txBody>
          <a:bodyPr/>
          <a:lstStyle/>
          <a:p>
            <a:pPr>
              <a:defRPr/>
            </a:pPr>
            <a:fld id="{0E35970C-66DA-42B4-8591-6E363A3B576E}" type="slidenum">
              <a:rPr lang="en-US" smtClean="0"/>
              <a:pPr>
                <a:defRPr/>
              </a:pPr>
              <a:t>11</a:t>
            </a:fld>
            <a:endParaRPr lang="en-US"/>
          </a:p>
        </p:txBody>
      </p:sp>
      <p:sp>
        <p:nvSpPr>
          <p:cNvPr id="13" name="Footer Placeholder 12"/>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73048554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00200" y="3581400"/>
            <a:ext cx="1327727" cy="172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Content Placeholder 5"/>
          <p:cNvSpPr>
            <a:spLocks noGrp="1"/>
          </p:cNvSpPr>
          <p:nvPr>
            <p:ph idx="1"/>
          </p:nvPr>
        </p:nvSpPr>
        <p:spPr>
          <a:xfrm>
            <a:off x="104775" y="1433200"/>
            <a:ext cx="4619625" cy="1824384"/>
          </a:xfrm>
        </p:spPr>
        <p:txBody>
          <a:bodyPr>
            <a:noAutofit/>
          </a:bodyPr>
          <a:lstStyle/>
          <a:p>
            <a:pPr marL="233363" indent="-233363">
              <a:spcBef>
                <a:spcPts val="600"/>
              </a:spcBef>
              <a:spcAft>
                <a:spcPts val="600"/>
              </a:spcAft>
              <a:buClr>
                <a:schemeClr val="accent4">
                  <a:lumMod val="75000"/>
                </a:schemeClr>
              </a:buClr>
              <a:buSzPct val="100000"/>
              <a:buFont typeface="Wingdings" charset="2"/>
              <a:buChar char="§"/>
            </a:pPr>
            <a:r>
              <a:rPr lang="en-US" sz="1600" b="1" dirty="0">
                <a:solidFill>
                  <a:schemeClr val="tx1"/>
                </a:solidFill>
                <a:cs typeface="Arial" charset="0"/>
              </a:rPr>
              <a:t>P</a:t>
            </a:r>
            <a:r>
              <a:rPr lang="en-US" sz="1600" b="1" dirty="0" smtClean="0">
                <a:solidFill>
                  <a:schemeClr val="tx1"/>
                </a:solidFill>
                <a:cs typeface="Arial" charset="0"/>
              </a:rPr>
              <a:t>rogram offices evaluated every three years</a:t>
            </a:r>
          </a:p>
          <a:p>
            <a:pPr marL="233363" indent="-233363">
              <a:spcBef>
                <a:spcPts val="600"/>
              </a:spcBef>
              <a:spcAft>
                <a:spcPts val="600"/>
              </a:spcAft>
              <a:buClr>
                <a:schemeClr val="accent4">
                  <a:lumMod val="75000"/>
                </a:schemeClr>
              </a:buClr>
              <a:buSzPct val="100000"/>
              <a:buFont typeface="Wingdings" charset="2"/>
              <a:buChar char="§"/>
            </a:pPr>
            <a:r>
              <a:rPr lang="en-US" sz="1600" b="1" dirty="0" smtClean="0">
                <a:solidFill>
                  <a:schemeClr val="tx1"/>
                </a:solidFill>
                <a:cs typeface="Arial" charset="0"/>
              </a:rPr>
              <a:t>Participants include program managers, PI/Scientists, </a:t>
            </a:r>
            <a:r>
              <a:rPr lang="en-US" sz="1600" b="1" dirty="0" err="1" smtClean="0">
                <a:solidFill>
                  <a:schemeClr val="tx1"/>
                </a:solidFill>
                <a:cs typeface="Arial" charset="0"/>
              </a:rPr>
              <a:t>ESnet</a:t>
            </a:r>
            <a:r>
              <a:rPr lang="en-US" sz="1600" b="1" dirty="0" smtClean="0">
                <a:solidFill>
                  <a:schemeClr val="tx1"/>
                </a:solidFill>
                <a:cs typeface="Arial" charset="0"/>
              </a:rPr>
              <a:t>/NERSC staff and management</a:t>
            </a:r>
          </a:p>
          <a:p>
            <a:pPr marL="233363" indent="-233363">
              <a:spcBef>
                <a:spcPts val="600"/>
              </a:spcBef>
              <a:spcAft>
                <a:spcPts val="600"/>
              </a:spcAft>
              <a:buClr>
                <a:schemeClr val="accent4">
                  <a:lumMod val="75000"/>
                </a:schemeClr>
              </a:buClr>
              <a:buSzPct val="100000"/>
              <a:buFont typeface="Wingdings" charset="2"/>
              <a:buChar char="§"/>
            </a:pPr>
            <a:r>
              <a:rPr lang="en-US" sz="1600" b="1" dirty="0" smtClean="0">
                <a:solidFill>
                  <a:schemeClr val="tx1"/>
                </a:solidFill>
                <a:cs typeface="Arial" charset="0"/>
              </a:rPr>
              <a:t>User-driven discussion of science opportunities and needs</a:t>
            </a:r>
          </a:p>
        </p:txBody>
      </p:sp>
      <p:sp>
        <p:nvSpPr>
          <p:cNvPr id="14337" name="Title 1"/>
          <p:cNvSpPr>
            <a:spLocks noGrp="1"/>
          </p:cNvSpPr>
          <p:nvPr>
            <p:ph type="title"/>
          </p:nvPr>
        </p:nvSpPr>
        <p:spPr/>
        <p:txBody>
          <a:bodyPr>
            <a:noAutofit/>
          </a:bodyPr>
          <a:lstStyle/>
          <a:p>
            <a:pPr fontAlgn="base">
              <a:lnSpc>
                <a:spcPts val="2600"/>
              </a:lnSpc>
              <a:spcAft>
                <a:spcPct val="0"/>
              </a:spcAft>
              <a:defRPr/>
            </a:pPr>
            <a:r>
              <a:rPr lang="en-US" sz="2800" dirty="0" smtClean="0">
                <a:effectLst>
                  <a:outerShdw blurRad="38100" dist="38100" dir="2700000" algn="tl">
                    <a:srgbClr val="000000">
                      <a:alpha val="43137"/>
                    </a:srgbClr>
                  </a:outerShdw>
                </a:effectLst>
                <a:latin typeface="+mn-lt"/>
              </a:rPr>
              <a:t>Requirements Gathering Ensure </a:t>
            </a:r>
            <a:r>
              <a:rPr lang="en-US" sz="2800" dirty="0" err="1" smtClean="0">
                <a:effectLst>
                  <a:outerShdw blurRad="38100" dist="38100" dir="2700000" algn="tl">
                    <a:srgbClr val="000000">
                      <a:alpha val="43137"/>
                    </a:srgbClr>
                  </a:outerShdw>
                </a:effectLst>
                <a:latin typeface="+mn-lt"/>
              </a:rPr>
              <a:t>ESnet</a:t>
            </a:r>
            <a:r>
              <a:rPr lang="en-US" sz="2800" dirty="0" smtClean="0">
                <a:effectLst>
                  <a:outerShdw blurRad="38100" dist="38100" dir="2700000" algn="tl">
                    <a:srgbClr val="000000">
                      <a:alpha val="43137"/>
                    </a:srgbClr>
                  </a:outerShdw>
                </a:effectLst>
                <a:latin typeface="+mn-lt"/>
              </a:rPr>
              <a:t> and NERSC Meet DOE Needs</a:t>
            </a:r>
          </a:p>
        </p:txBody>
      </p:sp>
      <p:sp>
        <p:nvSpPr>
          <p:cNvPr id="30" name="Slide Number Placeholder 3"/>
          <p:cNvSpPr>
            <a:spLocks noGrp="1"/>
          </p:cNvSpPr>
          <p:nvPr>
            <p:ph type="sldNum" sz="quarter" idx="10"/>
          </p:nvPr>
        </p:nvSpPr>
        <p:spPr>
          <a:prstGeom prst="rect">
            <a:avLst/>
          </a:prstGeom>
        </p:spPr>
        <p:txBody>
          <a:bodyPr/>
          <a:lstStyle/>
          <a:p>
            <a:pPr>
              <a:defRPr/>
            </a:pPr>
            <a:fld id="{0E35970C-66DA-42B4-8591-6E363A3B576E}" type="slidenum">
              <a:rPr lang="en-US" smtClean="0"/>
              <a:pPr>
                <a:defRPr/>
              </a:pPr>
              <a:t>12</a:t>
            </a:fld>
            <a:endParaRPr lang="en-US" dirty="0"/>
          </a:p>
        </p:txBody>
      </p:sp>
      <p:sp>
        <p:nvSpPr>
          <p:cNvPr id="2" name="Footer Placeholder 1"/>
          <p:cNvSpPr>
            <a:spLocks noGrp="1"/>
          </p:cNvSpPr>
          <p:nvPr>
            <p:ph type="ftr" sz="quarter" idx="11"/>
          </p:nvPr>
        </p:nvSpPr>
        <p:spPr/>
        <p:txBody>
          <a:bodyPr/>
          <a:lstStyle/>
          <a:p>
            <a:r>
              <a:rPr lang="en-US" smtClean="0"/>
              <a:t>ASCAC March 5, 2013</a:t>
            </a:r>
            <a:endParaRPr lang="en-US" dirty="0"/>
          </a:p>
        </p:txBody>
      </p:sp>
      <p:sp>
        <p:nvSpPr>
          <p:cNvPr id="14343" name="Content Placeholder 5"/>
          <p:cNvSpPr>
            <a:spLocks noGrp="1"/>
          </p:cNvSpPr>
          <p:nvPr>
            <p:ph sz="half" idx="4294967295"/>
          </p:nvPr>
        </p:nvSpPr>
        <p:spPr>
          <a:xfrm>
            <a:off x="4954588" y="1541619"/>
            <a:ext cx="4189412" cy="1446212"/>
          </a:xfrm>
        </p:spPr>
        <p:txBody>
          <a:bodyPr>
            <a:noAutofit/>
          </a:bodyPr>
          <a:lstStyle/>
          <a:p>
            <a:pPr>
              <a:spcAft>
                <a:spcPts val="600"/>
              </a:spcAft>
              <a:buFont typeface="Wingdings" charset="2"/>
              <a:buChar char="§"/>
            </a:pPr>
            <a:r>
              <a:rPr lang="en-US" sz="1600" dirty="0" smtClean="0">
                <a:solidFill>
                  <a:schemeClr val="tx1"/>
                </a:solidFill>
              </a:rPr>
              <a:t>What</a:t>
            </a:r>
            <a:r>
              <a:rPr lang="en-US" sz="1600" dirty="0">
                <a:solidFill>
                  <a:schemeClr val="tx1"/>
                </a:solidFill>
              </a:rPr>
              <a:t>: Instruments and facilities, data scale, computational requirements</a:t>
            </a:r>
          </a:p>
          <a:p>
            <a:pPr>
              <a:spcAft>
                <a:spcPts val="600"/>
              </a:spcAft>
              <a:buFont typeface="Wingdings" charset="2"/>
              <a:buChar char="§"/>
            </a:pPr>
            <a:r>
              <a:rPr lang="en-US" sz="1600" dirty="0">
                <a:solidFill>
                  <a:schemeClr val="tx1"/>
                </a:solidFill>
              </a:rPr>
              <a:t>How: science process, data analysis, collaboration scope, data distribution</a:t>
            </a:r>
          </a:p>
          <a:p>
            <a:pPr>
              <a:spcAft>
                <a:spcPts val="600"/>
              </a:spcAft>
              <a:buFont typeface="Wingdings" charset="2"/>
              <a:buChar char="§"/>
            </a:pPr>
            <a:r>
              <a:rPr lang="en-US" sz="1600" dirty="0" smtClean="0">
                <a:solidFill>
                  <a:schemeClr val="tx1"/>
                </a:solidFill>
              </a:rPr>
              <a:t>When: </a:t>
            </a:r>
            <a:r>
              <a:rPr lang="en-US" sz="1600" dirty="0">
                <a:solidFill>
                  <a:schemeClr val="tx1"/>
                </a:solidFill>
              </a:rPr>
              <a:t>0-2 years, 2-5 years, 5+ years</a:t>
            </a:r>
          </a:p>
          <a:p>
            <a:pPr>
              <a:spcAft>
                <a:spcPts val="600"/>
              </a:spcAft>
              <a:buClr>
                <a:schemeClr val="accent4">
                  <a:lumMod val="75000"/>
                </a:schemeClr>
              </a:buClr>
              <a:buSzPct val="100000"/>
              <a:buFont typeface="Wingdings" charset="2"/>
              <a:buChar char="§"/>
            </a:pPr>
            <a:endParaRPr lang="en-US" sz="1400" dirty="0" smtClean="0">
              <a:solidFill>
                <a:schemeClr val="tx1"/>
              </a:solidFill>
              <a:cs typeface="Arial" charset="0"/>
            </a:endParaRPr>
          </a:p>
        </p:txBody>
      </p:sp>
      <p:cxnSp>
        <p:nvCxnSpPr>
          <p:cNvPr id="14338" name="Straight Connector 8"/>
          <p:cNvCxnSpPr>
            <a:cxnSpLocks noChangeShapeType="1"/>
          </p:cNvCxnSpPr>
          <p:nvPr/>
        </p:nvCxnSpPr>
        <p:spPr bwMode="auto">
          <a:xfrm>
            <a:off x="228600" y="3195984"/>
            <a:ext cx="8763000" cy="3175"/>
          </a:xfrm>
          <a:prstGeom prst="line">
            <a:avLst/>
          </a:prstGeom>
          <a:noFill/>
          <a:ln w="25400" algn="ctr">
            <a:solidFill>
              <a:srgbClr val="F9B074"/>
            </a:solidFill>
            <a:round/>
            <a:headEnd/>
            <a:tailEnd/>
          </a:ln>
        </p:spPr>
      </p:cxnSp>
      <p:cxnSp>
        <p:nvCxnSpPr>
          <p:cNvPr id="14339" name="Straight Connector 20"/>
          <p:cNvCxnSpPr>
            <a:cxnSpLocks noChangeShapeType="1"/>
          </p:cNvCxnSpPr>
          <p:nvPr/>
        </p:nvCxnSpPr>
        <p:spPr bwMode="auto">
          <a:xfrm>
            <a:off x="4724400" y="1447800"/>
            <a:ext cx="0" cy="1752600"/>
          </a:xfrm>
          <a:prstGeom prst="line">
            <a:avLst/>
          </a:prstGeom>
          <a:noFill/>
          <a:ln w="25400" algn="ctr">
            <a:solidFill>
              <a:srgbClr val="F9B074"/>
            </a:solidFill>
            <a:round/>
            <a:headEnd/>
            <a:tailEnd/>
          </a:ln>
        </p:spPr>
      </p:cxnSp>
      <p:sp>
        <p:nvSpPr>
          <p:cNvPr id="14340" name="TextBox 13"/>
          <p:cNvSpPr txBox="1">
            <a:spLocks noChangeArrowheads="1"/>
          </p:cNvSpPr>
          <p:nvPr/>
        </p:nvSpPr>
        <p:spPr bwMode="auto">
          <a:xfrm>
            <a:off x="4879515" y="1098350"/>
            <a:ext cx="3748154" cy="369332"/>
          </a:xfrm>
          <a:prstGeom prst="rect">
            <a:avLst/>
          </a:prstGeom>
          <a:noFill/>
          <a:ln w="9525">
            <a:noFill/>
            <a:miter lim="800000"/>
            <a:headEnd/>
            <a:tailEnd/>
          </a:ln>
        </p:spPr>
        <p:txBody>
          <a:bodyPr wrap="none">
            <a:spAutoFit/>
          </a:bodyPr>
          <a:lstStyle/>
          <a:p>
            <a:pPr eaLnBrk="0" hangingPunct="0"/>
            <a:r>
              <a:rPr lang="en-US" i="1" dirty="0">
                <a:solidFill>
                  <a:srgbClr val="DA5500"/>
                </a:solidFill>
              </a:rPr>
              <a:t>Science Case Studies drive discussions </a:t>
            </a:r>
          </a:p>
        </p:txBody>
      </p:sp>
      <p:sp>
        <p:nvSpPr>
          <p:cNvPr id="14341" name="TextBox 14"/>
          <p:cNvSpPr txBox="1">
            <a:spLocks noChangeArrowheads="1"/>
          </p:cNvSpPr>
          <p:nvPr/>
        </p:nvSpPr>
        <p:spPr bwMode="auto">
          <a:xfrm>
            <a:off x="306513" y="1052816"/>
            <a:ext cx="3198687" cy="369332"/>
          </a:xfrm>
          <a:prstGeom prst="rect">
            <a:avLst/>
          </a:prstGeom>
          <a:noFill/>
          <a:ln w="9525">
            <a:noFill/>
            <a:miter lim="800000"/>
            <a:headEnd/>
            <a:tailEnd/>
          </a:ln>
        </p:spPr>
        <p:txBody>
          <a:bodyPr wrap="none">
            <a:spAutoFit/>
          </a:bodyPr>
          <a:lstStyle/>
          <a:p>
            <a:pPr eaLnBrk="0" hangingPunct="0"/>
            <a:r>
              <a:rPr lang="en-US" i="1" dirty="0">
                <a:solidFill>
                  <a:srgbClr val="DA5500"/>
                </a:solidFill>
              </a:rPr>
              <a:t>Program Requirements Reviews </a:t>
            </a:r>
          </a:p>
        </p:txBody>
      </p:sp>
      <p:sp>
        <p:nvSpPr>
          <p:cNvPr id="14349" name="Rectangle 9"/>
          <p:cNvSpPr>
            <a:spLocks noChangeArrowheads="1"/>
          </p:cNvSpPr>
          <p:nvPr/>
        </p:nvSpPr>
        <p:spPr bwMode="auto">
          <a:xfrm>
            <a:off x="209826" y="3282757"/>
            <a:ext cx="4240696" cy="344488"/>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pPr>
            <a:r>
              <a:rPr lang="en-US" sz="1200" dirty="0">
                <a:solidFill>
                  <a:srgbClr val="1F497D">
                    <a:lumMod val="50000"/>
                  </a:srgbClr>
                </a:solidFill>
              </a:rPr>
              <a:t>Covers of Last round of NERSC Requirements Reports</a:t>
            </a:r>
          </a:p>
        </p:txBody>
      </p:sp>
      <p:sp>
        <p:nvSpPr>
          <p:cNvPr id="14351" name="Rectangle 9"/>
          <p:cNvSpPr>
            <a:spLocks noChangeArrowheads="1"/>
          </p:cNvSpPr>
          <p:nvPr/>
        </p:nvSpPr>
        <p:spPr bwMode="auto">
          <a:xfrm>
            <a:off x="1981200" y="6437313"/>
            <a:ext cx="6096000" cy="344487"/>
          </a:xfrm>
          <a:prstGeom prst="rect">
            <a:avLst/>
          </a:prstGeom>
          <a:noFill/>
          <a:ln w="15875">
            <a:noFill/>
            <a:miter lim="800000"/>
            <a:headEnd/>
            <a:tailEnd/>
          </a:ln>
        </p:spPr>
        <p:txBody>
          <a:bodyPr/>
          <a:lstStyle/>
          <a:p>
            <a:pPr marL="173038" indent="-173038" eaLnBrk="0" hangingPunct="0">
              <a:lnSpc>
                <a:spcPct val="90000"/>
              </a:lnSpc>
              <a:spcBef>
                <a:spcPct val="60000"/>
              </a:spcBef>
              <a:buClr>
                <a:srgbClr val="FFFF99"/>
              </a:buClr>
              <a:buFont typeface="Symbol" pitchFamily="18" charset="2"/>
              <a:buNone/>
            </a:pPr>
            <a:endParaRPr lang="en-US" sz="1200">
              <a:solidFill>
                <a:srgbClr val="DA5500"/>
              </a:solidFill>
            </a:endParaRPr>
          </a:p>
        </p:txBody>
      </p:sp>
      <p:sp>
        <p:nvSpPr>
          <p:cNvPr id="17" name="Content Placeholder 5"/>
          <p:cNvSpPr txBox="1">
            <a:spLocks/>
          </p:cNvSpPr>
          <p:nvPr/>
        </p:nvSpPr>
        <p:spPr bwMode="auto">
          <a:xfrm>
            <a:off x="4800600" y="3733800"/>
            <a:ext cx="4343400" cy="2554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85750" indent="-285750">
              <a:spcAft>
                <a:spcPts val="600"/>
              </a:spcAft>
              <a:buFont typeface="Wingdings" charset="2"/>
              <a:buChar char="§"/>
            </a:pPr>
            <a:r>
              <a:rPr lang="en-US" sz="1400" b="1" dirty="0">
                <a:solidFill>
                  <a:prstClr val="black"/>
                </a:solidFill>
                <a:latin typeface="Arial"/>
                <a:cs typeface="Arial"/>
              </a:rPr>
              <a:t>Review meetings establish consensus on requirements, capabilities, services</a:t>
            </a:r>
          </a:p>
          <a:p>
            <a:pPr marL="285750" indent="-285750">
              <a:spcAft>
                <a:spcPts val="600"/>
              </a:spcAft>
              <a:buFont typeface="Wingdings" charset="2"/>
              <a:buChar char="§"/>
            </a:pPr>
            <a:r>
              <a:rPr lang="en-US" sz="1400" b="1" dirty="0">
                <a:solidFill>
                  <a:prstClr val="black"/>
                </a:solidFill>
                <a:latin typeface="Arial"/>
                <a:cs typeface="Arial"/>
              </a:rPr>
              <a:t>Scientists, programs offices, and facilities have the same conversation</a:t>
            </a:r>
          </a:p>
          <a:p>
            <a:pPr marL="285750" indent="-285750">
              <a:spcAft>
                <a:spcPts val="600"/>
              </a:spcAft>
              <a:buFont typeface="Wingdings" charset="2"/>
              <a:buChar char="§"/>
            </a:pPr>
            <a:r>
              <a:rPr lang="en-US" sz="1400" b="1" dirty="0">
                <a:solidFill>
                  <a:prstClr val="black"/>
                </a:solidFill>
                <a:latin typeface="Arial"/>
                <a:cs typeface="Arial"/>
              </a:rPr>
              <a:t>Historical trends, technology advances, etc. are also incorporated</a:t>
            </a:r>
          </a:p>
          <a:p>
            <a:pPr marL="285750" indent="-285750">
              <a:spcAft>
                <a:spcPts val="600"/>
              </a:spcAft>
              <a:buFont typeface="Wingdings" charset="2"/>
              <a:buChar char="§"/>
            </a:pPr>
            <a:r>
              <a:rPr lang="en-US" sz="1400" b="1" dirty="0">
                <a:solidFill>
                  <a:prstClr val="black"/>
                </a:solidFill>
                <a:latin typeface="Arial"/>
                <a:cs typeface="Arial"/>
              </a:rPr>
              <a:t>Provides a solid, fact-based foundation for service and capability investments</a:t>
            </a:r>
          </a:p>
          <a:p>
            <a:pPr marL="285750" indent="-285750">
              <a:spcAft>
                <a:spcPts val="600"/>
              </a:spcAft>
              <a:buFont typeface="Wingdings" charset="2"/>
              <a:buChar char="§"/>
            </a:pPr>
            <a:r>
              <a:rPr lang="en-US" sz="1400" b="1" dirty="0">
                <a:solidFill>
                  <a:prstClr val="black"/>
                </a:solidFill>
                <a:latin typeface="Arial"/>
                <a:cs typeface="Arial"/>
              </a:rPr>
              <a:t>Addresses DOE mission goals by ensuring DOE science is effectively supported</a:t>
            </a:r>
          </a:p>
        </p:txBody>
      </p:sp>
      <p:sp>
        <p:nvSpPr>
          <p:cNvPr id="18" name="TextBox 13"/>
          <p:cNvSpPr txBox="1">
            <a:spLocks noChangeArrowheads="1"/>
          </p:cNvSpPr>
          <p:nvPr/>
        </p:nvSpPr>
        <p:spPr bwMode="auto">
          <a:xfrm>
            <a:off x="4800600" y="3291949"/>
            <a:ext cx="2008796" cy="369332"/>
          </a:xfrm>
          <a:prstGeom prst="rect">
            <a:avLst/>
          </a:prstGeom>
          <a:noFill/>
          <a:ln w="9525">
            <a:noFill/>
            <a:miter lim="800000"/>
            <a:headEnd/>
            <a:tailEnd/>
          </a:ln>
        </p:spPr>
        <p:txBody>
          <a:bodyPr wrap="none">
            <a:spAutoFit/>
          </a:bodyPr>
          <a:lstStyle/>
          <a:p>
            <a:pPr eaLnBrk="0" hangingPunct="0"/>
            <a:r>
              <a:rPr lang="en-US" i="1" dirty="0">
                <a:solidFill>
                  <a:srgbClr val="DA5500"/>
                </a:solidFill>
              </a:rPr>
              <a:t>Value of  Approach</a:t>
            </a:r>
          </a:p>
        </p:txBody>
      </p:sp>
      <p:sp>
        <p:nvSpPr>
          <p:cNvPr id="19" name="TextBox 18"/>
          <p:cNvSpPr txBox="1"/>
          <p:nvPr/>
        </p:nvSpPr>
        <p:spPr>
          <a:xfrm>
            <a:off x="228600" y="727855"/>
            <a:ext cx="8305800" cy="338554"/>
          </a:xfrm>
          <a:prstGeom prst="rect">
            <a:avLst/>
          </a:prstGeom>
          <a:noFill/>
        </p:spPr>
        <p:txBody>
          <a:bodyPr wrap="square" rtlCol="0">
            <a:spAutoFit/>
          </a:bodyPr>
          <a:lstStyle/>
          <a:p>
            <a:r>
              <a:rPr lang="en-US" sz="1600" b="1" dirty="0">
                <a:solidFill>
                  <a:prstClr val="black"/>
                </a:solidFill>
                <a:latin typeface="Arial"/>
                <a:cs typeface="Arial"/>
              </a:rPr>
              <a:t>NERSC and </a:t>
            </a:r>
            <a:r>
              <a:rPr lang="en-US" sz="1600" b="1" dirty="0" err="1">
                <a:solidFill>
                  <a:prstClr val="black"/>
                </a:solidFill>
                <a:latin typeface="Arial"/>
                <a:cs typeface="Arial"/>
              </a:rPr>
              <a:t>ESnet</a:t>
            </a:r>
            <a:r>
              <a:rPr lang="en-US" sz="1600" b="1" dirty="0">
                <a:solidFill>
                  <a:prstClr val="black"/>
                </a:solidFill>
                <a:latin typeface="Arial"/>
                <a:cs typeface="Arial"/>
              </a:rPr>
              <a:t> gather requirements directly from Scientists </a:t>
            </a:r>
            <a:endParaRPr lang="en-US" sz="1600" b="1" dirty="0">
              <a:solidFill>
                <a:prstClr val="black"/>
              </a:solidFill>
              <a:latin typeface="Arial" pitchFamily="34" charset="0"/>
              <a:cs typeface="Arial" pitchFamily="34" charset="0"/>
            </a:endParaRPr>
          </a:p>
        </p:txBody>
      </p:sp>
      <p:pic>
        <p:nvPicPr>
          <p:cNvPr id="15" name="Picture 14" descr="ASCRFrontcover.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228600" y="3689928"/>
            <a:ext cx="1327727" cy="1720272"/>
          </a:xfrm>
          <a:prstGeom prst="rect">
            <a:avLst/>
          </a:prstGeom>
        </p:spPr>
      </p:pic>
      <p:pic>
        <p:nvPicPr>
          <p:cNvPr id="21" name="Picture 5"/>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685800" y="4495800"/>
            <a:ext cx="1327727" cy="172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 descr="SampleBESCoverV8.png"/>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2971800" y="3657600"/>
            <a:ext cx="1327727" cy="171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9" descr="rough-fes-cover.pdf"/>
          <p:cNvPicPr>
            <a:picLocks noChangeAspect="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2101273" y="4343400"/>
            <a:ext cx="1327727" cy="1843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NP-ReportCover.pdf"/>
          <p:cNvPicPr>
            <a:picLocks noChangeAspect="1"/>
          </p:cNvPicPr>
          <p:nvPr/>
        </p:nvPicPr>
        <p:blipFill>
          <a:blip r:embed="rId8" cstate="email">
            <a:extLst>
              <a:ext uri="{28A0092B-C50C-407E-A947-70E740481C1C}">
                <a14:useLocalDpi xmlns:a14="http://schemas.microsoft.com/office/drawing/2010/main" xmlns=""/>
              </a:ext>
            </a:extLst>
          </a:blip>
          <a:stretch>
            <a:fillRect/>
          </a:stretch>
        </p:blipFill>
        <p:spPr>
          <a:xfrm>
            <a:off x="3505200" y="4453966"/>
            <a:ext cx="1327726" cy="1718234"/>
          </a:xfrm>
          <a:prstGeom prst="rect">
            <a:avLst/>
          </a:prstGeom>
        </p:spPr>
      </p:pic>
    </p:spTree>
    <p:extLst>
      <p:ext uri="{BB962C8B-B14F-4D97-AF65-F5344CB8AC3E}">
        <p14:creationId xmlns:p14="http://schemas.microsoft.com/office/powerpoint/2010/main" xmlns="" val="409988550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119" y="778287"/>
            <a:ext cx="8327922" cy="5259388"/>
          </a:xfrm>
        </p:spPr>
        <p:txBody>
          <a:bodyPr/>
          <a:lstStyle/>
          <a:p>
            <a:r>
              <a:rPr lang="en-US" sz="2000" dirty="0" smtClean="0"/>
              <a:t>Objective:  To inform the development of an ASCR Facilities 10 year plan</a:t>
            </a:r>
          </a:p>
          <a:p>
            <a:pPr lvl="1">
              <a:buFont typeface="Arial" pitchFamily="34" charset="0"/>
              <a:buChar char="•"/>
            </a:pPr>
            <a:r>
              <a:rPr lang="en-US" sz="2000" dirty="0" smtClean="0"/>
              <a:t>Understand and </a:t>
            </a:r>
            <a:r>
              <a:rPr lang="en-US" sz="2000" dirty="0"/>
              <a:t>shape the focus of each </a:t>
            </a:r>
            <a:r>
              <a:rPr lang="en-US" sz="2000" dirty="0" smtClean="0"/>
              <a:t>facility</a:t>
            </a:r>
          </a:p>
          <a:p>
            <a:pPr lvl="1">
              <a:buFont typeface="Arial" pitchFamily="34" charset="0"/>
              <a:buChar char="•"/>
            </a:pPr>
            <a:r>
              <a:rPr lang="en-US" sz="2000" dirty="0" smtClean="0"/>
              <a:t>Unify </a:t>
            </a:r>
            <a:r>
              <a:rPr lang="en-US" sz="2000" dirty="0"/>
              <a:t>the overarching strategy across </a:t>
            </a:r>
            <a:r>
              <a:rPr lang="en-US" sz="2000" dirty="0" smtClean="0"/>
              <a:t>facilities </a:t>
            </a:r>
          </a:p>
          <a:p>
            <a:pPr lvl="1">
              <a:buFont typeface="Arial" pitchFamily="34" charset="0"/>
              <a:buChar char="•"/>
            </a:pPr>
            <a:r>
              <a:rPr lang="en-US" sz="2000" dirty="0" smtClean="0"/>
              <a:t>Develop </a:t>
            </a:r>
            <a:r>
              <a:rPr lang="en-US" sz="2000" dirty="0"/>
              <a:t>plans of action given possible future dependencies, opportunities, and </a:t>
            </a:r>
            <a:r>
              <a:rPr lang="en-US" sz="2000" dirty="0" smtClean="0"/>
              <a:t>threats </a:t>
            </a:r>
          </a:p>
          <a:p>
            <a:pPr>
              <a:buFont typeface="Arial" pitchFamily="34" charset="0"/>
              <a:buChar char="•"/>
            </a:pPr>
            <a:r>
              <a:rPr lang="en-US" sz="2000" dirty="0" smtClean="0"/>
              <a:t>Constraint:  30 MW of power</a:t>
            </a:r>
          </a:p>
          <a:p>
            <a:pPr>
              <a:buFont typeface="Arial" pitchFamily="34" charset="0"/>
              <a:buChar char="•"/>
            </a:pPr>
            <a:r>
              <a:rPr lang="en-US" sz="2000" dirty="0" smtClean="0"/>
              <a:t>Facilities presented their plans to each other, HQ and ASCAC Facilities Subcommittee on January 30, 2013</a:t>
            </a:r>
          </a:p>
          <a:p>
            <a:pPr>
              <a:buFont typeface="Arial" pitchFamily="34" charset="0"/>
              <a:buChar char="•"/>
            </a:pPr>
            <a:r>
              <a:rPr lang="en-US" sz="2000" dirty="0" smtClean="0"/>
              <a:t>Findings:  Need for coordination with other SC office</a:t>
            </a:r>
          </a:p>
          <a:p>
            <a:pPr lvl="1">
              <a:buFont typeface="Arial" pitchFamily="34" charset="0"/>
              <a:buChar char="•"/>
            </a:pPr>
            <a:r>
              <a:rPr lang="en-US" sz="2000" dirty="0" smtClean="0"/>
              <a:t>To prepare applications for future architectures</a:t>
            </a:r>
          </a:p>
          <a:p>
            <a:pPr lvl="1">
              <a:buFont typeface="Arial" pitchFamily="34" charset="0"/>
              <a:buChar char="•"/>
            </a:pPr>
            <a:r>
              <a:rPr lang="en-US" sz="2000" dirty="0" smtClean="0"/>
              <a:t>To develop a common strategy for addressing SC data analysis and archival needs from simulations and experiments</a:t>
            </a:r>
          </a:p>
          <a:p>
            <a:pPr>
              <a:buFont typeface="Arial" pitchFamily="34" charset="0"/>
              <a:buChar char="•"/>
            </a:pPr>
            <a:r>
              <a:rPr lang="en-US" sz="2000" dirty="0" smtClean="0"/>
              <a:t>Next step:  Generate draft ASCR 10-year facilities plan</a:t>
            </a:r>
          </a:p>
          <a:p>
            <a:pPr>
              <a:buFont typeface="Arial" pitchFamily="34" charset="0"/>
              <a:buChar char="•"/>
            </a:pPr>
            <a:endParaRPr lang="en-US" sz="2000" dirty="0"/>
          </a:p>
          <a:p>
            <a:pPr>
              <a:buNone/>
            </a:pPr>
            <a:endParaRPr lang="en-US" sz="2000" dirty="0"/>
          </a:p>
        </p:txBody>
      </p:sp>
      <p:sp>
        <p:nvSpPr>
          <p:cNvPr id="4" name="Title 1"/>
          <p:cNvSpPr>
            <a:spLocks noGrp="1"/>
          </p:cNvSpPr>
          <p:nvPr>
            <p:ph type="title"/>
          </p:nvPr>
        </p:nvSpPr>
        <p:spPr>
          <a:xfrm>
            <a:off x="457200" y="107494"/>
            <a:ext cx="8229600" cy="563562"/>
          </a:xfrm>
        </p:spPr>
        <p:txBody>
          <a:bodyPr>
            <a:normAutofit/>
          </a:bodyPr>
          <a:lstStyle/>
          <a:p>
            <a:r>
              <a:rPr lang="en-US" sz="2800" dirty="0" smtClean="0"/>
              <a:t>Facilities Strategic Planning  </a:t>
            </a:r>
            <a:endParaRPr lang="en-US" sz="2800" dirty="0"/>
          </a:p>
        </p:txBody>
      </p:sp>
      <p:sp>
        <p:nvSpPr>
          <p:cNvPr id="2" name="Footer Placeholder 1"/>
          <p:cNvSpPr>
            <a:spLocks noGrp="1"/>
          </p:cNvSpPr>
          <p:nvPr>
            <p:ph type="ftr" sz="quarter" idx="11"/>
          </p:nvPr>
        </p:nvSpPr>
        <p:spPr/>
        <p:txBody>
          <a:bodyPr/>
          <a:lstStyle/>
          <a:p>
            <a:r>
              <a:rPr lang="en-US" smtClean="0"/>
              <a:t>ASCAC March 5, 2013</a:t>
            </a:r>
            <a:endParaRPr lang="en-US" dirty="0"/>
          </a:p>
        </p:txBody>
      </p:sp>
      <p:sp>
        <p:nvSpPr>
          <p:cNvPr id="5" name="Slide Number Placeholder 4"/>
          <p:cNvSpPr>
            <a:spLocks noGrp="1"/>
          </p:cNvSpPr>
          <p:nvPr>
            <p:ph type="sldNum" sz="quarter" idx="10"/>
          </p:nvPr>
        </p:nvSpPr>
        <p:spPr/>
        <p:txBody>
          <a:bodyPr/>
          <a:lstStyle/>
          <a:p>
            <a:pPr>
              <a:defRPr/>
            </a:pPr>
            <a:fld id="{0E35970C-66DA-42B4-8591-6E363A3B576E}" type="slidenum">
              <a:rPr lang="en-US" smtClean="0"/>
              <a:pPr>
                <a:defRPr/>
              </a:pPr>
              <a:t>13</a:t>
            </a:fld>
            <a:endParaRPr lang="en-US"/>
          </a:p>
        </p:txBody>
      </p:sp>
    </p:spTree>
    <p:extLst>
      <p:ext uri="{BB962C8B-B14F-4D97-AF65-F5344CB8AC3E}">
        <p14:creationId xmlns:p14="http://schemas.microsoft.com/office/powerpoint/2010/main" xmlns="" val="17751969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00050">
              <a:spcAft>
                <a:spcPts val="400"/>
              </a:spcAft>
              <a:buFont typeface="Arial" pitchFamily="34" charset="0"/>
              <a:buChar char="•"/>
            </a:pPr>
            <a:r>
              <a:rPr lang="en-US" sz="2000" dirty="0"/>
              <a:t>J</a:t>
            </a:r>
            <a:r>
              <a:rPr lang="en-US" sz="2000" dirty="0" smtClean="0"/>
              <a:t>oint RFPs between NNSA and SC laboratories</a:t>
            </a:r>
          </a:p>
          <a:p>
            <a:pPr lvl="1">
              <a:spcAft>
                <a:spcPts val="400"/>
              </a:spcAft>
              <a:buFont typeface="Arial" pitchFamily="34" charset="0"/>
              <a:buChar char="•"/>
            </a:pPr>
            <a:r>
              <a:rPr lang="en-US" sz="1800" dirty="0" smtClean="0"/>
              <a:t>Trinity/NERSC-8 (LANL/SNL/LBNL) - Targeting 2015/2016 deployments</a:t>
            </a:r>
          </a:p>
          <a:p>
            <a:pPr lvl="1">
              <a:spcAft>
                <a:spcPts val="400"/>
              </a:spcAft>
              <a:buFont typeface="Arial" pitchFamily="34" charset="0"/>
              <a:buChar char="•"/>
            </a:pPr>
            <a:r>
              <a:rPr lang="en-US" sz="1800" dirty="0" smtClean="0"/>
              <a:t>CORAL (ORNL/ANL/LLNL) - Targeting later deployments</a:t>
            </a:r>
          </a:p>
          <a:p>
            <a:pPr>
              <a:spcAft>
                <a:spcPts val="400"/>
              </a:spcAft>
            </a:pPr>
            <a:r>
              <a:rPr lang="en-US" sz="2000" dirty="0" smtClean="0"/>
              <a:t>Open Solicitations </a:t>
            </a:r>
          </a:p>
          <a:p>
            <a:pPr lvl="1">
              <a:spcAft>
                <a:spcPts val="400"/>
              </a:spcAft>
              <a:buFont typeface="Arial" pitchFamily="34" charset="0"/>
              <a:buChar char="•"/>
            </a:pPr>
            <a:r>
              <a:rPr lang="en-US" sz="1800" dirty="0" smtClean="0"/>
              <a:t>Joint selection teams, RFIs, RFPs, but ultimately separate vendor/lab for actual systems</a:t>
            </a:r>
          </a:p>
          <a:p>
            <a:pPr lvl="1">
              <a:spcAft>
                <a:spcPts val="400"/>
              </a:spcAft>
              <a:buFont typeface="Arial" pitchFamily="34" charset="0"/>
              <a:buChar char="•"/>
            </a:pPr>
            <a:r>
              <a:rPr lang="en-US" sz="1800" dirty="0" smtClean="0"/>
              <a:t>RFPs contain core requirements plus lab specific features</a:t>
            </a:r>
          </a:p>
          <a:p>
            <a:pPr>
              <a:spcAft>
                <a:spcPts val="400"/>
              </a:spcAft>
            </a:pPr>
            <a:r>
              <a:rPr lang="en-US" sz="2000" dirty="0" smtClean="0"/>
              <a:t>Non-Recurring Engineering Investment coupled with Acquisitions</a:t>
            </a:r>
          </a:p>
          <a:p>
            <a:pPr lvl="1">
              <a:spcAft>
                <a:spcPts val="400"/>
              </a:spcAft>
              <a:buFont typeface="Arial" pitchFamily="34" charset="0"/>
              <a:buChar char="•"/>
            </a:pPr>
            <a:r>
              <a:rPr lang="en-US" sz="1800" dirty="0" smtClean="0"/>
              <a:t>Opportunity for software or technology investments to provide additional features</a:t>
            </a:r>
          </a:p>
          <a:p>
            <a:pPr lvl="1">
              <a:spcAft>
                <a:spcPts val="400"/>
              </a:spcAft>
              <a:buFont typeface="Arial" pitchFamily="34" charset="0"/>
              <a:buChar char="•"/>
            </a:pPr>
            <a:r>
              <a:rPr lang="en-US" sz="1800" dirty="0"/>
              <a:t>O</a:t>
            </a:r>
            <a:r>
              <a:rPr lang="en-US" sz="1800" dirty="0" smtClean="0"/>
              <a:t>pportunity for variations through separate contracts</a:t>
            </a:r>
          </a:p>
          <a:p>
            <a:pPr>
              <a:spcAft>
                <a:spcPts val="400"/>
              </a:spcAft>
              <a:buFont typeface="Arial" pitchFamily="34" charset="0"/>
              <a:buChar char="•"/>
            </a:pPr>
            <a:endParaRPr lang="en-US" dirty="0"/>
          </a:p>
        </p:txBody>
      </p:sp>
      <p:sp>
        <p:nvSpPr>
          <p:cNvPr id="2" name="Title 1"/>
          <p:cNvSpPr>
            <a:spLocks noGrp="1"/>
          </p:cNvSpPr>
          <p:nvPr>
            <p:ph type="title"/>
          </p:nvPr>
        </p:nvSpPr>
        <p:spPr/>
        <p:txBody>
          <a:bodyPr>
            <a:noAutofit/>
          </a:bodyPr>
          <a:lstStyle/>
          <a:p>
            <a:r>
              <a:rPr lang="en-US" sz="2200" dirty="0" smtClean="0">
                <a:latin typeface="Arial" pitchFamily="34" charset="0"/>
              </a:rPr>
              <a:t>Overall Acquisition Strategy for Next  Systems:  </a:t>
            </a:r>
            <a:br>
              <a:rPr lang="en-US" sz="2200" dirty="0" smtClean="0">
                <a:latin typeface="Arial" pitchFamily="34" charset="0"/>
              </a:rPr>
            </a:br>
            <a:r>
              <a:rPr lang="en-US" sz="2200" dirty="0" smtClean="0">
                <a:latin typeface="Arial" pitchFamily="34" charset="0"/>
              </a:rPr>
              <a:t>Hundreds of Petaflops and </a:t>
            </a:r>
            <a:r>
              <a:rPr lang="en-US" sz="2200" dirty="0">
                <a:latin typeface="Arial" pitchFamily="34" charset="0"/>
              </a:rPr>
              <a:t>beyond</a:t>
            </a:r>
          </a:p>
        </p:txBody>
      </p:sp>
      <p:sp>
        <p:nvSpPr>
          <p:cNvPr id="4" name="Slide Number Placeholder 3"/>
          <p:cNvSpPr>
            <a:spLocks noGrp="1"/>
          </p:cNvSpPr>
          <p:nvPr>
            <p:ph type="sldNum" sz="quarter" idx="10"/>
          </p:nvPr>
        </p:nvSpPr>
        <p:spPr/>
        <p:txBody>
          <a:bodyPr/>
          <a:lstStyle/>
          <a:p>
            <a:fld id="{A5E55A7B-7854-E145-92D9-B491DF4BAE2D}" type="slidenum">
              <a:rPr lang="en-US" smtClean="0"/>
              <a:pPr/>
              <a:t>14</a:t>
            </a:fld>
            <a:endParaRPr lang="en-US" dirty="0"/>
          </a:p>
        </p:txBody>
      </p:sp>
      <p:sp>
        <p:nvSpPr>
          <p:cNvPr id="5" name="Footer Placeholder 4"/>
          <p:cNvSpPr>
            <a:spLocks noGrp="1"/>
          </p:cNvSpPr>
          <p:nvPr>
            <p:ph type="ftr" sz="quarter" idx="11"/>
          </p:nvPr>
        </p:nvSpPr>
        <p:spPr>
          <a:xfrm>
            <a:off x="2867025" y="6375080"/>
            <a:ext cx="5334000" cy="365125"/>
          </a:xfrm>
        </p:spPr>
        <p:txBody>
          <a:bodyPr/>
          <a:lstStyle/>
          <a:p>
            <a:r>
              <a:rPr lang="en-US" smtClean="0"/>
              <a:t>ASCAC March 5, 2013</a:t>
            </a:r>
            <a:endParaRPr lang="en-US" dirty="0"/>
          </a:p>
        </p:txBody>
      </p:sp>
      <p:sp>
        <p:nvSpPr>
          <p:cNvPr id="7" name="TextBox 6"/>
          <p:cNvSpPr txBox="1"/>
          <p:nvPr/>
        </p:nvSpPr>
        <p:spPr>
          <a:xfrm>
            <a:off x="2972200" y="6375080"/>
            <a:ext cx="3578865" cy="369332"/>
          </a:xfrm>
          <a:prstGeom prst="rect">
            <a:avLst/>
          </a:prstGeom>
          <a:solidFill>
            <a:srgbClr val="FFFF00"/>
          </a:solidFill>
        </p:spPr>
        <p:txBody>
          <a:bodyPr wrap="none" rtlCol="0">
            <a:spAutoFit/>
          </a:bodyPr>
          <a:lstStyle/>
          <a:p>
            <a:r>
              <a:rPr lang="en-US" dirty="0" smtClean="0"/>
              <a:t>Facilities Subcommittee Report </a:t>
            </a:r>
            <a:endParaRPr lang="en-US" dirty="0"/>
          </a:p>
        </p:txBody>
      </p:sp>
    </p:spTree>
    <p:extLst>
      <p:ext uri="{BB962C8B-B14F-4D97-AF65-F5344CB8AC3E}">
        <p14:creationId xmlns:p14="http://schemas.microsoft.com/office/powerpoint/2010/main" xmlns="" val="35755936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4294967295"/>
          </p:nvPr>
        </p:nvSpPr>
        <p:spPr>
          <a:xfrm>
            <a:off x="8413750" y="6334607"/>
            <a:ext cx="381000" cy="365125"/>
          </a:xfrm>
          <a:prstGeom prst="rect">
            <a:avLst/>
          </a:prstGeom>
        </p:spPr>
        <p:txBody>
          <a:bodyPr/>
          <a:lstStyle/>
          <a:p>
            <a:fld id="{9696FB51-F5BD-F44E-8EA0-A8F70BD36B9C}" type="slidenum">
              <a:rPr lang="en-US" smtClean="0"/>
              <a:pPr/>
              <a:t>15</a:t>
            </a:fld>
            <a:endParaRPr lang="en-US" dirty="0"/>
          </a:p>
        </p:txBody>
      </p:sp>
      <p:sp>
        <p:nvSpPr>
          <p:cNvPr id="123907" name="Text Box 3"/>
          <p:cNvSpPr txBox="1">
            <a:spLocks noChangeArrowheads="1"/>
          </p:cNvSpPr>
          <p:nvPr/>
        </p:nvSpPr>
        <p:spPr bwMode="auto">
          <a:xfrm>
            <a:off x="400834" y="-3429"/>
            <a:ext cx="8743166" cy="605294"/>
          </a:xfrm>
          <a:prstGeom prst="rect">
            <a:avLst/>
          </a:prstGeom>
          <a:noFill/>
          <a:ln w="6350">
            <a:noFill/>
            <a:miter lim="800000"/>
            <a:headEnd/>
            <a:tailEnd/>
          </a:ln>
          <a:effectLst/>
        </p:spPr>
        <p:txBody>
          <a:bodyPr wrap="square">
            <a:spAutoFit/>
          </a:bodyPr>
          <a:lstStyle/>
          <a:p>
            <a:pPr algn="ctr" eaLnBrk="1" hangingPunct="1">
              <a:lnSpc>
                <a:spcPts val="2000"/>
              </a:lnSpc>
            </a:pPr>
            <a:endParaRPr lang="en-US" sz="2800" b="1" dirty="0">
              <a:solidFill>
                <a:schemeClr val="accent6">
                  <a:lumMod val="50000"/>
                </a:schemeClr>
              </a:solidFill>
              <a:effectLst>
                <a:outerShdw blurRad="38100" dist="38100" dir="2700000" algn="tl">
                  <a:srgbClr val="C0C0C0"/>
                </a:outerShdw>
              </a:effectLst>
            </a:endParaRPr>
          </a:p>
          <a:p>
            <a:pPr algn="ctr" eaLnBrk="0" hangingPunct="0">
              <a:lnSpc>
                <a:spcPts val="2000"/>
              </a:lnSpc>
            </a:pPr>
            <a:r>
              <a:rPr lang="en-US" sz="3200" i="1" dirty="0" smtClean="0">
                <a:solidFill>
                  <a:srgbClr val="367317"/>
                </a:solidFill>
                <a:effectLst>
                  <a:outerShdw blurRad="38100" dist="38100" dir="2700000" algn="tl">
                    <a:srgbClr val="000000">
                      <a:alpha val="43137"/>
                    </a:srgbClr>
                  </a:outerShdw>
                </a:effectLst>
                <a:latin typeface="+mn-lt"/>
                <a:ea typeface="+mj-ea"/>
                <a:cs typeface="Arial" pitchFamily="34" charset="0"/>
              </a:rPr>
              <a:t>Research to Enable the Future</a:t>
            </a:r>
          </a:p>
        </p:txBody>
      </p:sp>
      <p:grpSp>
        <p:nvGrpSpPr>
          <p:cNvPr id="11" name="Group 10"/>
          <p:cNvGrpSpPr/>
          <p:nvPr/>
        </p:nvGrpSpPr>
        <p:grpSpPr>
          <a:xfrm>
            <a:off x="300252" y="4023118"/>
            <a:ext cx="8420004" cy="2103120"/>
            <a:chOff x="300252" y="4023118"/>
            <a:chExt cx="8420004" cy="2103120"/>
          </a:xfrm>
        </p:grpSpPr>
        <p:pic>
          <p:nvPicPr>
            <p:cNvPr id="33793" name="Picture 1"/>
            <p:cNvPicPr>
              <a:picLocks noChangeAspect="1" noChangeArrowheads="1"/>
            </p:cNvPicPr>
            <p:nvPr/>
          </p:nvPicPr>
          <p:blipFill>
            <a:blip r:embed="rId3" cstate="print"/>
            <a:srcRect/>
            <a:stretch>
              <a:fillRect/>
            </a:stretch>
          </p:blipFill>
          <p:spPr bwMode="auto">
            <a:xfrm>
              <a:off x="4832117" y="4023118"/>
              <a:ext cx="1623003" cy="2103120"/>
            </a:xfrm>
            <a:prstGeom prst="rect">
              <a:avLst/>
            </a:prstGeom>
            <a:noFill/>
            <a:ln w="9525">
              <a:noFill/>
              <a:miter lim="800000"/>
              <a:headEnd/>
              <a:tailEnd/>
            </a:ln>
          </p:spPr>
        </p:pic>
        <p:pic>
          <p:nvPicPr>
            <p:cNvPr id="33794" name="Picture 2"/>
            <p:cNvPicPr>
              <a:picLocks noChangeAspect="1" noChangeArrowheads="1"/>
            </p:cNvPicPr>
            <p:nvPr/>
          </p:nvPicPr>
          <p:blipFill>
            <a:blip r:embed="rId4" cstate="print"/>
            <a:srcRect/>
            <a:stretch>
              <a:fillRect/>
            </a:stretch>
          </p:blipFill>
          <p:spPr bwMode="auto">
            <a:xfrm>
              <a:off x="2582114" y="4023118"/>
              <a:ext cx="1608574" cy="2103120"/>
            </a:xfrm>
            <a:prstGeom prst="rect">
              <a:avLst/>
            </a:prstGeom>
            <a:noFill/>
            <a:ln w="9525">
              <a:noFill/>
              <a:miter lim="800000"/>
              <a:headEnd/>
              <a:tailEnd/>
            </a:ln>
          </p:spPr>
        </p:pic>
        <p:pic>
          <p:nvPicPr>
            <p:cNvPr id="33796" name="Picture 4"/>
            <p:cNvPicPr>
              <a:picLocks noChangeAspect="1" noChangeArrowheads="1"/>
            </p:cNvPicPr>
            <p:nvPr/>
          </p:nvPicPr>
          <p:blipFill>
            <a:blip r:embed="rId5" cstate="print"/>
            <a:srcRect/>
            <a:stretch>
              <a:fillRect/>
            </a:stretch>
          </p:blipFill>
          <p:spPr bwMode="auto">
            <a:xfrm>
              <a:off x="300252" y="4023118"/>
              <a:ext cx="1640433" cy="2103120"/>
            </a:xfrm>
            <a:prstGeom prst="rect">
              <a:avLst/>
            </a:prstGeom>
            <a:noFill/>
            <a:ln w="9525">
              <a:noFill/>
              <a:miter lim="800000"/>
              <a:headEnd/>
              <a:tailEnd/>
            </a:ln>
          </p:spPr>
        </p:pic>
        <p:pic>
          <p:nvPicPr>
            <p:cNvPr id="33797" name="Picture 5"/>
            <p:cNvPicPr>
              <a:picLocks noChangeAspect="1" noChangeArrowheads="1"/>
            </p:cNvPicPr>
            <p:nvPr/>
          </p:nvPicPr>
          <p:blipFill>
            <a:blip r:embed="rId6" cstate="print"/>
            <a:srcRect/>
            <a:stretch>
              <a:fillRect/>
            </a:stretch>
          </p:blipFill>
          <p:spPr bwMode="auto">
            <a:xfrm>
              <a:off x="7096550" y="4023118"/>
              <a:ext cx="1623706" cy="2103120"/>
            </a:xfrm>
            <a:prstGeom prst="rect">
              <a:avLst/>
            </a:prstGeom>
            <a:noFill/>
            <a:ln w="9525">
              <a:noFill/>
              <a:miter lim="800000"/>
              <a:headEnd/>
              <a:tailEnd/>
            </a:ln>
          </p:spPr>
        </p:pic>
      </p:grpSp>
      <p:sp>
        <p:nvSpPr>
          <p:cNvPr id="10" name="Content Placeholder 9"/>
          <p:cNvSpPr>
            <a:spLocks noGrp="1"/>
          </p:cNvSpPr>
          <p:nvPr>
            <p:ph idx="1"/>
          </p:nvPr>
        </p:nvSpPr>
        <p:spPr>
          <a:xfrm>
            <a:off x="352426" y="866775"/>
            <a:ext cx="6807500" cy="3463685"/>
          </a:xfrm>
        </p:spPr>
        <p:txBody>
          <a:bodyPr/>
          <a:lstStyle/>
          <a:p>
            <a:pPr>
              <a:lnSpc>
                <a:spcPts val="2500"/>
              </a:lnSpc>
            </a:pPr>
            <a:r>
              <a:rPr lang="en-US" dirty="0" smtClean="0"/>
              <a:t>Applied Mathematics: </a:t>
            </a:r>
            <a:r>
              <a:rPr lang="en-US" sz="2000" dirty="0" smtClean="0"/>
              <a:t>Expanding to cover complex systems, uncertainty quantification, large data, exascale algorithms;</a:t>
            </a:r>
            <a:endParaRPr lang="en-US" dirty="0" smtClean="0"/>
          </a:p>
          <a:p>
            <a:pPr>
              <a:lnSpc>
                <a:spcPts val="2500"/>
              </a:lnSpc>
            </a:pPr>
            <a:r>
              <a:rPr lang="en-US" dirty="0" smtClean="0"/>
              <a:t>Computer Science: </a:t>
            </a:r>
            <a:r>
              <a:rPr lang="en-US" sz="2000" dirty="0" smtClean="0"/>
              <a:t>Exascale Computing and Data, Advanced Architectures, Many-core, power aware,…;</a:t>
            </a:r>
          </a:p>
          <a:p>
            <a:pPr>
              <a:lnSpc>
                <a:spcPts val="2500"/>
              </a:lnSpc>
            </a:pPr>
            <a:r>
              <a:rPr lang="en-US" dirty="0" smtClean="0"/>
              <a:t>Partnerships: </a:t>
            </a:r>
            <a:r>
              <a:rPr lang="en-US" sz="2000" dirty="0" err="1" smtClean="0"/>
              <a:t>CoDesign</a:t>
            </a:r>
            <a:r>
              <a:rPr lang="en-US" sz="2000" dirty="0" smtClean="0"/>
              <a:t> to pioneer the future of scientific applications;</a:t>
            </a:r>
            <a:endParaRPr lang="en-US" dirty="0" smtClean="0"/>
          </a:p>
          <a:p>
            <a:pPr>
              <a:lnSpc>
                <a:spcPts val="2500"/>
              </a:lnSpc>
            </a:pPr>
            <a:r>
              <a:rPr lang="en-US" dirty="0" smtClean="0"/>
              <a:t>Next Generation Networks for Science: </a:t>
            </a:r>
            <a:r>
              <a:rPr lang="en-US" sz="2000" dirty="0" smtClean="0"/>
              <a:t>Tools for the future of distributed science</a:t>
            </a:r>
            <a:endParaRPr lang="en-US" dirty="0"/>
          </a:p>
        </p:txBody>
      </p:sp>
      <p:sp>
        <p:nvSpPr>
          <p:cNvPr id="2" name="Footer Placeholder 1"/>
          <p:cNvSpPr>
            <a:spLocks noGrp="1"/>
          </p:cNvSpPr>
          <p:nvPr>
            <p:ph type="ftr" sz="quarter" idx="11"/>
          </p:nvPr>
        </p:nvSpPr>
        <p:spPr>
          <a:xfrm>
            <a:off x="3124200" y="6324076"/>
            <a:ext cx="5334000" cy="365125"/>
          </a:xfrm>
        </p:spPr>
        <p:txBody>
          <a:bodyPr/>
          <a:lstStyle/>
          <a:p>
            <a:r>
              <a:rPr lang="en-US" smtClean="0"/>
              <a:t>ASCAC March 5, 2013</a:t>
            </a:r>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90489"/>
            <a:ext cx="7543799" cy="608252"/>
          </a:xfrm>
        </p:spPr>
        <p:txBody>
          <a:bodyPr lIns="88837" tIns="50765" rIns="88837" bIns="50765"/>
          <a:lstStyle/>
          <a:p>
            <a:pPr defTabSz="913550" eaLnBrk="1">
              <a:defRPr/>
            </a:pPr>
            <a:r>
              <a:rPr lang="en-US" sz="3600" dirty="0" smtClean="0">
                <a:latin typeface="Calibri"/>
                <a:cs typeface="Calibri"/>
                <a:sym typeface="Helvetica" charset="0"/>
              </a:rPr>
              <a:t>DOE </a:t>
            </a:r>
            <a:r>
              <a:rPr lang="en-US" sz="3600" dirty="0">
                <a:latin typeface="Calibri"/>
                <a:cs typeface="Calibri"/>
                <a:sym typeface="Helvetica" charset="0"/>
              </a:rPr>
              <a:t>Progress Toward Exascale </a:t>
            </a:r>
            <a:endParaRPr lang="en-US" sz="3600" dirty="0">
              <a:latin typeface="Calibri"/>
              <a:cs typeface="Calibri"/>
            </a:endParaRPr>
          </a:p>
        </p:txBody>
      </p:sp>
      <p:sp>
        <p:nvSpPr>
          <p:cNvPr id="15361" name="Rectangle 1"/>
          <p:cNvSpPr>
            <a:spLocks noGrp="1" noChangeArrowheads="1"/>
          </p:cNvSpPr>
          <p:nvPr>
            <p:ph idx="1"/>
          </p:nvPr>
        </p:nvSpPr>
        <p:spPr>
          <a:xfrm>
            <a:off x="474453" y="1072550"/>
            <a:ext cx="8305800" cy="5029200"/>
          </a:xfrm>
        </p:spPr>
        <p:txBody>
          <a:bodyPr lIns="88837" tIns="50765" rIns="88837" bIns="50765" anchor="t"/>
          <a:lstStyle/>
          <a:p>
            <a:pPr marL="301169" indent="-301169" defTabSz="913550" eaLnBrk="1">
              <a:spcBef>
                <a:spcPts val="141"/>
              </a:spcBef>
              <a:buClr>
                <a:srgbClr val="0000FF"/>
              </a:buClr>
              <a:buFont typeface="ArialMT" charset="0"/>
              <a:buChar char="•"/>
              <a:defRPr/>
            </a:pPr>
            <a:r>
              <a:rPr lang="en-US" sz="1800" b="1" dirty="0">
                <a:solidFill>
                  <a:srgbClr val="0000FF"/>
                </a:solidFill>
                <a:latin typeface="Helvetica" charset="0"/>
                <a:cs typeface="Helvetica" charset="0"/>
                <a:sym typeface="Helvetica" charset="0"/>
              </a:rPr>
              <a:t>FY2010: </a:t>
            </a:r>
            <a:endParaRPr lang="en-US" sz="1800" dirty="0">
              <a:latin typeface="Helvetica" charset="0"/>
              <a:cs typeface="Helvetica" charset="0"/>
              <a:sym typeface="Helvetica" charset="0"/>
            </a:endParaRPr>
          </a:p>
          <a:p>
            <a:pPr marL="572225" lvl="1" indent="-250975" defTabSz="913550" eaLnBrk="1">
              <a:spcBef>
                <a:spcPts val="141"/>
              </a:spcBef>
              <a:buClr>
                <a:srgbClr val="000000"/>
              </a:buClr>
              <a:buFont typeface="ArialMT" charset="0"/>
              <a:buChar char="–"/>
              <a:defRPr/>
            </a:pPr>
            <a:r>
              <a:rPr lang="en-US" sz="1400" b="1" dirty="0">
                <a:latin typeface="Helvetica" charset="0"/>
                <a:ea typeface="ＭＳ Ｐゴシック" charset="0"/>
                <a:cs typeface="Helvetica" charset="0"/>
                <a:sym typeface="Helvetica" charset="0"/>
              </a:rPr>
              <a:t>Applied Math:   </a:t>
            </a:r>
            <a:r>
              <a:rPr lang="en-US" sz="1400" dirty="0">
                <a:latin typeface="Helvetica" charset="0"/>
                <a:ea typeface="ＭＳ Ｐゴシック" charset="0"/>
                <a:cs typeface="Helvetica" charset="0"/>
                <a:sym typeface="Helvetica" charset="0"/>
              </a:rPr>
              <a:t>Uncertainty Quantification  </a:t>
            </a:r>
          </a:p>
          <a:p>
            <a:pPr marL="572225" lvl="1" indent="-250975" defTabSz="913550" eaLnBrk="1">
              <a:spcBef>
                <a:spcPts val="141"/>
              </a:spcBef>
              <a:buClr>
                <a:srgbClr val="000000"/>
              </a:buClr>
              <a:buFont typeface="ArialMT" charset="0"/>
              <a:buChar char="–"/>
              <a:defRPr/>
            </a:pPr>
            <a:r>
              <a:rPr lang="en-US" sz="1400" b="1" dirty="0">
                <a:latin typeface="Helvetica" charset="0"/>
                <a:ea typeface="ＭＳ Ｐゴシック" charset="0"/>
                <a:cs typeface="Helvetica" charset="0"/>
                <a:sym typeface="Helvetica" charset="0"/>
              </a:rPr>
              <a:t>Computer Science:  </a:t>
            </a:r>
            <a:endParaRPr lang="en-US" sz="1400" dirty="0">
              <a:latin typeface="Helvetica" charset="0"/>
              <a:ea typeface="ＭＳ Ｐゴシック" charset="0"/>
              <a:cs typeface="Helvetica" charset="0"/>
              <a:sym typeface="Helvetica" charset="0"/>
            </a:endParaRPr>
          </a:p>
          <a:p>
            <a:pPr marL="843277" lvl="2" indent="-200781" defTabSz="913550" eaLnBrk="1">
              <a:spcBef>
                <a:spcPts val="269"/>
              </a:spcBef>
              <a:buClr>
                <a:srgbClr val="000000"/>
              </a:buClr>
              <a:buFont typeface="ArialMT" charset="0"/>
              <a:buChar char="•"/>
              <a:defRPr/>
            </a:pPr>
            <a:r>
              <a:rPr lang="en-US" sz="1400" dirty="0">
                <a:latin typeface="Helvetica" charset="0"/>
                <a:ea typeface="ＭＳ Ｐゴシック" charset="0"/>
                <a:cs typeface="Helvetica" charset="0"/>
                <a:sym typeface="Helvetica" charset="0"/>
              </a:rPr>
              <a:t>Advanced Architectures / X-Stack / Scientific Data Management and Analysis  </a:t>
            </a:r>
          </a:p>
          <a:p>
            <a:pPr marL="301169" indent="-301169" defTabSz="913550" eaLnBrk="1">
              <a:spcBef>
                <a:spcPts val="1200"/>
              </a:spcBef>
              <a:buClr>
                <a:srgbClr val="0000FF"/>
              </a:buClr>
              <a:buFont typeface="ArialMT" charset="0"/>
              <a:buChar char="•"/>
              <a:defRPr/>
            </a:pPr>
            <a:r>
              <a:rPr lang="en-US" sz="1800" b="1" dirty="0">
                <a:solidFill>
                  <a:srgbClr val="0000FF"/>
                </a:solidFill>
                <a:latin typeface="Helvetica" charset="0"/>
                <a:cs typeface="Helvetica" charset="0"/>
                <a:sym typeface="Helvetica" charset="0"/>
              </a:rPr>
              <a:t>FY2011:  </a:t>
            </a:r>
            <a:endParaRPr lang="en-US" sz="1800" dirty="0">
              <a:latin typeface="Helvetica" charset="0"/>
              <a:cs typeface="Helvetica" charset="0"/>
              <a:sym typeface="Helvetica" charset="0"/>
            </a:endParaRPr>
          </a:p>
          <a:p>
            <a:pPr marL="572225" lvl="1" indent="-250975" defTabSz="913550" eaLnBrk="1">
              <a:spcBef>
                <a:spcPts val="141"/>
              </a:spcBef>
              <a:buClr>
                <a:srgbClr val="000000"/>
              </a:buClr>
              <a:buFont typeface="ArialMT" charset="0"/>
              <a:buChar char="–"/>
              <a:defRPr/>
            </a:pPr>
            <a:r>
              <a:rPr lang="en-US" sz="1400" b="1" dirty="0">
                <a:latin typeface="Helvetica" charset="0"/>
                <a:ea typeface="ＭＳ Ｐゴシック" charset="0"/>
                <a:cs typeface="Helvetica" charset="0"/>
                <a:sym typeface="Helvetica" charset="0"/>
              </a:rPr>
              <a:t>Computational Partnerships:  </a:t>
            </a:r>
            <a:r>
              <a:rPr lang="en-US" sz="1400" dirty="0">
                <a:latin typeface="Helvetica" charset="0"/>
                <a:ea typeface="ＭＳ Ｐゴシック" charset="0"/>
                <a:cs typeface="Helvetica" charset="0"/>
                <a:sym typeface="Helvetica" charset="0"/>
              </a:rPr>
              <a:t>3 Exascale Co-Design Centers Funded</a:t>
            </a:r>
          </a:p>
          <a:p>
            <a:pPr marL="572225" lvl="1" indent="-250975" defTabSz="913550" eaLnBrk="1">
              <a:spcBef>
                <a:spcPts val="141"/>
              </a:spcBef>
              <a:buClr>
                <a:srgbClr val="000000"/>
              </a:buClr>
              <a:buFont typeface="ArialMT" charset="0"/>
              <a:buChar char="–"/>
              <a:defRPr/>
            </a:pPr>
            <a:r>
              <a:rPr lang="en-US" sz="1400" b="1" dirty="0">
                <a:latin typeface="Helvetica" charset="0"/>
                <a:ea typeface="ＭＳ Ｐゴシック" charset="0"/>
                <a:cs typeface="Helvetica" charset="0"/>
                <a:sym typeface="Helvetica" charset="0"/>
              </a:rPr>
              <a:t>Request for Information: </a:t>
            </a:r>
            <a:r>
              <a:rPr lang="en-US" sz="1400" dirty="0">
                <a:latin typeface="Helvetica" charset="0"/>
                <a:ea typeface="ＭＳ Ｐゴシック" charset="0"/>
                <a:cs typeface="Helvetica" charset="0"/>
                <a:sym typeface="Helvetica" charset="0"/>
              </a:rPr>
              <a:t>critical and platform technologies</a:t>
            </a:r>
            <a:endParaRPr lang="en-US" sz="1400" b="1" dirty="0">
              <a:latin typeface="Helvetica" charset="0"/>
              <a:ea typeface="ＭＳ Ｐゴシック" charset="0"/>
              <a:cs typeface="Helvetica" charset="0"/>
              <a:sym typeface="Helvetica" charset="0"/>
            </a:endParaRPr>
          </a:p>
          <a:p>
            <a:pPr marL="301169" indent="-301169" defTabSz="913550" eaLnBrk="1">
              <a:spcBef>
                <a:spcPts val="1200"/>
              </a:spcBef>
              <a:buClr>
                <a:srgbClr val="0000FF"/>
              </a:buClr>
              <a:buFont typeface="ArialMT" charset="0"/>
              <a:buChar char="•"/>
              <a:defRPr/>
            </a:pPr>
            <a:r>
              <a:rPr lang="en-US" sz="1800" b="1" dirty="0">
                <a:solidFill>
                  <a:srgbClr val="0000FF"/>
                </a:solidFill>
                <a:latin typeface="Helvetica" charset="0"/>
                <a:cs typeface="Helvetica" charset="0"/>
                <a:sym typeface="Helvetica" charset="0"/>
              </a:rPr>
              <a:t>FY2012:  </a:t>
            </a:r>
            <a:endParaRPr lang="en-US" sz="1800" dirty="0">
              <a:latin typeface="Helvetica" charset="0"/>
              <a:cs typeface="Helvetica" charset="0"/>
              <a:sym typeface="Helvetica" charset="0"/>
            </a:endParaRPr>
          </a:p>
          <a:p>
            <a:pPr marL="572225" lvl="1" indent="-250975" defTabSz="913550" eaLnBrk="1">
              <a:spcBef>
                <a:spcPts val="141"/>
              </a:spcBef>
              <a:buClr>
                <a:srgbClr val="000000"/>
              </a:buClr>
              <a:buFont typeface="ArialMT" charset="0"/>
              <a:buChar char="–"/>
              <a:defRPr/>
            </a:pPr>
            <a:r>
              <a:rPr lang="en-US" sz="1400" b="1" dirty="0" smtClean="0">
                <a:latin typeface="Helvetica" charset="0"/>
                <a:ea typeface="ＭＳ Ｐゴシック" charset="0"/>
                <a:cs typeface="Helvetica" charset="0"/>
                <a:sym typeface="Helvetica" charset="0"/>
              </a:rPr>
              <a:t>Computer </a:t>
            </a:r>
            <a:r>
              <a:rPr lang="en-US" sz="1400" b="1" dirty="0">
                <a:latin typeface="Helvetica" charset="0"/>
                <a:ea typeface="ＭＳ Ｐゴシック" charset="0"/>
                <a:cs typeface="Helvetica" charset="0"/>
                <a:sym typeface="Helvetica" charset="0"/>
              </a:rPr>
              <a:t>Science: </a:t>
            </a:r>
            <a:r>
              <a:rPr lang="en-US" sz="1400" dirty="0">
                <a:latin typeface="Helvetica" charset="0"/>
                <a:ea typeface="ＭＳ Ｐゴシック" charset="0"/>
                <a:cs typeface="Helvetica" charset="0"/>
                <a:sym typeface="Helvetica" charset="0"/>
              </a:rPr>
              <a:t>Programming Environments </a:t>
            </a:r>
          </a:p>
          <a:p>
            <a:pPr marL="572225" lvl="1" indent="-250975" defTabSz="913550" eaLnBrk="1">
              <a:spcBef>
                <a:spcPts val="141"/>
              </a:spcBef>
              <a:buClr>
                <a:srgbClr val="000000"/>
              </a:buClr>
              <a:buFont typeface="ArialMT" charset="0"/>
              <a:buChar char="–"/>
              <a:defRPr/>
            </a:pPr>
            <a:r>
              <a:rPr lang="en-US" sz="1400" b="1" dirty="0">
                <a:latin typeface="Helvetica" charset="0"/>
                <a:ea typeface="ＭＳ Ｐゴシック" charset="0"/>
                <a:cs typeface="Helvetica" charset="0"/>
                <a:sym typeface="Helvetica" charset="0"/>
              </a:rPr>
              <a:t>Applied Math: </a:t>
            </a:r>
            <a:r>
              <a:rPr lang="en-US" sz="1400" dirty="0">
                <a:latin typeface="Helvetica" charset="0"/>
                <a:ea typeface="ＭＳ Ｐゴシック" charset="0"/>
                <a:cs typeface="Helvetica" charset="0"/>
                <a:sym typeface="Helvetica" charset="0"/>
              </a:rPr>
              <a:t> Extreme scale algorithms</a:t>
            </a:r>
          </a:p>
          <a:p>
            <a:pPr marL="572225" lvl="1" indent="-250975" defTabSz="913550" eaLnBrk="1">
              <a:spcBef>
                <a:spcPts val="141"/>
              </a:spcBef>
              <a:buClr>
                <a:srgbClr val="000000"/>
              </a:buClr>
              <a:buFont typeface="ArialMT" charset="0"/>
              <a:buChar char="–"/>
              <a:defRPr/>
            </a:pPr>
            <a:r>
              <a:rPr lang="en-US" sz="1400" b="1" dirty="0" smtClean="0">
                <a:latin typeface="Helvetica" charset="0"/>
                <a:ea typeface="ＭＳ Ｐゴシック" charset="0"/>
                <a:cs typeface="Helvetica" charset="0"/>
                <a:sym typeface="Helvetica" charset="0"/>
              </a:rPr>
              <a:t>R&amp;E Prototypes:  </a:t>
            </a:r>
            <a:r>
              <a:rPr lang="en-US" sz="1400" b="1" dirty="0" err="1" smtClean="0">
                <a:latin typeface="Helvetica" charset="0"/>
                <a:ea typeface="ＭＳ Ｐゴシック" charset="0"/>
                <a:cs typeface="Helvetica" charset="0"/>
                <a:sym typeface="Helvetica" charset="0"/>
              </a:rPr>
              <a:t>FastFoward</a:t>
            </a:r>
            <a:r>
              <a:rPr lang="en-US" sz="1400" dirty="0">
                <a:latin typeface="Helvetica" charset="0"/>
                <a:ea typeface="ＭＳ Ｐゴシック" charset="0"/>
                <a:cs typeface="Helvetica" charset="0"/>
                <a:sym typeface="Helvetica" charset="0"/>
              </a:rPr>
              <a:t>: Critical / Cross Cutting technologies (joint with NNSA)</a:t>
            </a:r>
          </a:p>
          <a:p>
            <a:pPr marL="301169" indent="-301169" defTabSz="913550" eaLnBrk="1">
              <a:spcBef>
                <a:spcPts val="1200"/>
              </a:spcBef>
              <a:buClr>
                <a:srgbClr val="0000FF"/>
              </a:buClr>
              <a:buFont typeface="ArialMT" charset="0"/>
              <a:buChar char="•"/>
              <a:defRPr/>
            </a:pPr>
            <a:r>
              <a:rPr lang="en-US" sz="1800" b="1" dirty="0" smtClean="0">
                <a:solidFill>
                  <a:srgbClr val="0000FF"/>
                </a:solidFill>
                <a:latin typeface="Helvetica" charset="0"/>
                <a:cs typeface="Helvetica" charset="0"/>
                <a:sym typeface="Helvetica" charset="0"/>
              </a:rPr>
              <a:t>FY2013</a:t>
            </a:r>
            <a:endParaRPr lang="en-US" sz="1400" dirty="0">
              <a:latin typeface="Helvetica" charset="0"/>
              <a:ea typeface="ＭＳ Ｐゴシック" charset="0"/>
              <a:cs typeface="Helvetica" charset="0"/>
              <a:sym typeface="Helvetica" charset="0"/>
            </a:endParaRPr>
          </a:p>
          <a:p>
            <a:pPr marL="572225" lvl="1" indent="-250975" defTabSz="913550" eaLnBrk="1">
              <a:spcBef>
                <a:spcPts val="422"/>
              </a:spcBef>
              <a:buClr>
                <a:srgbClr val="000000"/>
              </a:buClr>
              <a:buFont typeface="ArialMT" charset="0"/>
              <a:buChar char="–"/>
              <a:defRPr/>
            </a:pPr>
            <a:r>
              <a:rPr lang="en-US" sz="1400" b="1" dirty="0" smtClean="0">
                <a:latin typeface="Helvetica" charset="0"/>
                <a:ea typeface="ＭＳ Ｐゴシック" charset="0"/>
                <a:cs typeface="Helvetica" charset="0"/>
                <a:sym typeface="Helvetica" charset="0"/>
              </a:rPr>
              <a:t>Computer Science: </a:t>
            </a:r>
            <a:r>
              <a:rPr lang="en-US" sz="1400" dirty="0" smtClean="0">
                <a:latin typeface="Helvetica" charset="0"/>
                <a:ea typeface="ＭＳ Ｐゴシック" charset="0"/>
                <a:cs typeface="Helvetica" charset="0"/>
                <a:sym typeface="Helvetica" charset="0"/>
              </a:rPr>
              <a:t>Operating </a:t>
            </a:r>
            <a:r>
              <a:rPr lang="en-US" sz="1400" dirty="0">
                <a:latin typeface="Helvetica" charset="0"/>
                <a:ea typeface="ＭＳ Ｐゴシック" charset="0"/>
                <a:cs typeface="Helvetica" charset="0"/>
                <a:sym typeface="Helvetica" charset="0"/>
              </a:rPr>
              <a:t>System </a:t>
            </a:r>
            <a:r>
              <a:rPr lang="en-US" sz="1400" dirty="0" smtClean="0">
                <a:latin typeface="Helvetica" charset="0"/>
                <a:ea typeface="ＭＳ Ｐゴシック" charset="0"/>
                <a:cs typeface="Helvetica" charset="0"/>
                <a:sym typeface="Helvetica" charset="0"/>
              </a:rPr>
              <a:t>/ Runtime</a:t>
            </a:r>
            <a:endParaRPr lang="en-US" sz="1400" dirty="0">
              <a:latin typeface="Helvetica" charset="0"/>
              <a:ea typeface="ＭＳ Ｐゴシック" charset="0"/>
              <a:cs typeface="Helvetica" charset="0"/>
              <a:sym typeface="Helvetica" charset="0"/>
            </a:endParaRPr>
          </a:p>
          <a:p>
            <a:pPr marL="577820" lvl="4" indent="-288910" defTabSz="913550" eaLnBrk="1">
              <a:spcBef>
                <a:spcPts val="269"/>
              </a:spcBef>
              <a:buFont typeface="Lucida Grande"/>
              <a:buChar char="-"/>
              <a:defRPr/>
            </a:pPr>
            <a:r>
              <a:rPr lang="en-US" sz="1400" b="1" dirty="0" smtClean="0">
                <a:latin typeface="Helvetica" charset="0"/>
                <a:ea typeface="ＭＳ Ｐゴシック" charset="0"/>
                <a:cs typeface="Helvetica" charset="0"/>
                <a:sym typeface="Helvetica" charset="0"/>
              </a:rPr>
              <a:t>R&amp;E Prototypes: </a:t>
            </a:r>
            <a:r>
              <a:rPr lang="en-US" sz="1400" b="1" dirty="0" err="1" smtClean="0">
                <a:latin typeface="Helvetica" charset="0"/>
                <a:ea typeface="ＭＳ Ｐゴシック" charset="0"/>
                <a:cs typeface="Helvetica" charset="0"/>
                <a:sym typeface="Helvetica" charset="0"/>
              </a:rPr>
              <a:t>DesignFoward</a:t>
            </a:r>
            <a:r>
              <a:rPr lang="en-US" sz="1400" dirty="0">
                <a:latin typeface="Helvetica" charset="0"/>
                <a:ea typeface="ＭＳ Ｐゴシック" charset="0"/>
                <a:cs typeface="Helvetica" charset="0"/>
                <a:sym typeface="Helvetica" charset="0"/>
              </a:rPr>
              <a:t>: Critical / Cross Cutting technologies (joint with NNSA</a:t>
            </a:r>
            <a:r>
              <a:rPr lang="en-US" sz="1400" dirty="0" smtClean="0">
                <a:latin typeface="Helvetica" charset="0"/>
                <a:ea typeface="ＭＳ Ｐゴシック" charset="0"/>
                <a:cs typeface="Helvetica" charset="0"/>
                <a:sym typeface="Helvetica" charset="0"/>
              </a:rPr>
              <a:t>)</a:t>
            </a:r>
          </a:p>
          <a:p>
            <a:pPr marL="577820" lvl="4" indent="-288910" defTabSz="913550" eaLnBrk="1">
              <a:spcBef>
                <a:spcPts val="269"/>
              </a:spcBef>
              <a:buFont typeface="Lucida Grande"/>
              <a:buChar char="-"/>
              <a:defRPr/>
            </a:pPr>
            <a:r>
              <a:rPr lang="en-US" sz="1400" b="1" dirty="0">
                <a:latin typeface="Helvetica" charset="0"/>
                <a:ea typeface="ＭＳ Ｐゴシック" charset="0"/>
                <a:cs typeface="Helvetica" charset="0"/>
                <a:sym typeface="Helvetica" charset="0"/>
              </a:rPr>
              <a:t>Applied Math:   </a:t>
            </a:r>
            <a:r>
              <a:rPr lang="en-US" sz="1400" dirty="0">
                <a:latin typeface="Helvetica" charset="0"/>
                <a:ea typeface="ＭＳ Ｐゴシック" charset="0"/>
                <a:cs typeface="Helvetica" charset="0"/>
                <a:sym typeface="Helvetica" charset="0"/>
              </a:rPr>
              <a:t>Uncertainty Quantification  </a:t>
            </a:r>
          </a:p>
        </p:txBody>
      </p:sp>
      <p:pic>
        <p:nvPicPr>
          <p:cNvPr id="15363" name="Picture 3" descr="image1.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813" y="6324600"/>
            <a:ext cx="2439987" cy="407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Slide Number Placeholder 3"/>
          <p:cNvSpPr txBox="1">
            <a:spLocks/>
          </p:cNvSpPr>
          <p:nvPr/>
        </p:nvSpPr>
        <p:spPr>
          <a:xfrm>
            <a:off x="5791200" y="6400800"/>
            <a:ext cx="381000" cy="365125"/>
          </a:xfrm>
          <a:prstGeom prst="rect">
            <a:avLst/>
          </a:prstGeom>
        </p:spPr>
        <p:txBody>
          <a:bodyPr vert="horz" lIns="64264" tIns="32133" rIns="64264" bIns="32133" rtlCol="0" anchor="ctr"/>
          <a:lstStyle>
            <a:defPPr>
              <a:defRPr lang="en-US"/>
            </a:defPPr>
            <a:lvl1pPr marL="0" algn="r" defTabSz="410586"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7F0FD8-C4D8-4FC8-ACE5-C8022F3C3BAB}" type="slidenum">
              <a:rPr lang="en-US" smtClean="0"/>
              <a:pPr/>
              <a:t>16</a:t>
            </a:fld>
            <a:endParaRPr lang="en-US" dirty="0"/>
          </a:p>
        </p:txBody>
      </p:sp>
      <p:sp>
        <p:nvSpPr>
          <p:cNvPr id="6" name="Slide Number Placeholder 5"/>
          <p:cNvSpPr>
            <a:spLocks noGrp="1"/>
          </p:cNvSpPr>
          <p:nvPr>
            <p:ph type="sldNum" sz="quarter" idx="10"/>
          </p:nvPr>
        </p:nvSpPr>
        <p:spPr/>
        <p:txBody>
          <a:bodyPr/>
          <a:lstStyle/>
          <a:p>
            <a:pPr>
              <a:defRPr/>
            </a:pPr>
            <a:fld id="{0E35970C-66DA-42B4-8591-6E363A3B576E}" type="slidenum">
              <a:rPr lang="en-US" smtClean="0"/>
              <a:pPr>
                <a:defRPr/>
              </a:pPr>
              <a:t>16</a:t>
            </a:fld>
            <a:endParaRPr lang="en-US"/>
          </a:p>
        </p:txBody>
      </p:sp>
      <p:sp>
        <p:nvSpPr>
          <p:cNvPr id="7" name="Footer Placeholder 6"/>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266893191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p:cNvSpPr/>
          <p:nvPr/>
        </p:nvSpPr>
        <p:spPr>
          <a:xfrm rot="18976773">
            <a:off x="2545576" y="2583456"/>
            <a:ext cx="5720112" cy="763518"/>
          </a:xfrm>
          <a:prstGeom prst="rightArrow">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ight Arrow 44"/>
          <p:cNvSpPr/>
          <p:nvPr/>
        </p:nvSpPr>
        <p:spPr>
          <a:xfrm rot="18976773">
            <a:off x="5136075" y="2291071"/>
            <a:ext cx="4531303" cy="763518"/>
          </a:xfrm>
          <a:prstGeom prst="rightArrow">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ight Arrow 1"/>
          <p:cNvSpPr/>
          <p:nvPr/>
        </p:nvSpPr>
        <p:spPr>
          <a:xfrm rot="18976773">
            <a:off x="667270" y="2623384"/>
            <a:ext cx="5835656" cy="763518"/>
          </a:xfrm>
          <a:prstGeom prst="rightArrow">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Line 3"/>
          <p:cNvSpPr>
            <a:spLocks noChangeShapeType="1"/>
          </p:cNvSpPr>
          <p:nvPr/>
        </p:nvSpPr>
        <p:spPr bwMode="auto">
          <a:xfrm>
            <a:off x="8664610" y="1295400"/>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21" name="Line 13"/>
          <p:cNvSpPr>
            <a:spLocks noChangeShapeType="1"/>
          </p:cNvSpPr>
          <p:nvPr/>
        </p:nvSpPr>
        <p:spPr bwMode="auto">
          <a:xfrm>
            <a:off x="6723288" y="1295400"/>
            <a:ext cx="0" cy="4898947"/>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41" name="Rectangle 33"/>
          <p:cNvSpPr>
            <a:spLocks/>
          </p:cNvSpPr>
          <p:nvPr/>
        </p:nvSpPr>
        <p:spPr bwMode="auto">
          <a:xfrm>
            <a:off x="1605603"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2014</a:t>
            </a:r>
            <a:endParaRPr lang="en-US" sz="2400" dirty="0">
              <a:latin typeface="+mn-lt"/>
              <a:cs typeface="Helvetica Light" charset="0"/>
            </a:endParaRPr>
          </a:p>
        </p:txBody>
      </p:sp>
      <p:sp>
        <p:nvSpPr>
          <p:cNvPr id="17409" name="Line 1"/>
          <p:cNvSpPr>
            <a:spLocks noChangeShapeType="1"/>
          </p:cNvSpPr>
          <p:nvPr/>
        </p:nvSpPr>
        <p:spPr bwMode="auto">
          <a:xfrm>
            <a:off x="1513102" y="1302793"/>
            <a:ext cx="0" cy="4850285"/>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0" name="Line 2"/>
          <p:cNvSpPr>
            <a:spLocks noChangeShapeType="1"/>
          </p:cNvSpPr>
          <p:nvPr/>
        </p:nvSpPr>
        <p:spPr bwMode="auto">
          <a:xfrm>
            <a:off x="865996"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1" name="Line 3"/>
          <p:cNvSpPr>
            <a:spLocks noChangeShapeType="1"/>
          </p:cNvSpPr>
          <p:nvPr/>
        </p:nvSpPr>
        <p:spPr bwMode="auto">
          <a:xfrm>
            <a:off x="8017500"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4" name="Line 6"/>
          <p:cNvSpPr>
            <a:spLocks noChangeShapeType="1"/>
          </p:cNvSpPr>
          <p:nvPr/>
        </p:nvSpPr>
        <p:spPr bwMode="auto">
          <a:xfrm>
            <a:off x="2160208"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5" name="Line 7"/>
          <p:cNvSpPr>
            <a:spLocks noChangeShapeType="1"/>
          </p:cNvSpPr>
          <p:nvPr/>
        </p:nvSpPr>
        <p:spPr bwMode="auto">
          <a:xfrm>
            <a:off x="2807314"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6" name="Line 8"/>
          <p:cNvSpPr>
            <a:spLocks noChangeShapeType="1"/>
          </p:cNvSpPr>
          <p:nvPr/>
        </p:nvSpPr>
        <p:spPr bwMode="auto">
          <a:xfrm>
            <a:off x="3454420"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7" name="Line 9"/>
          <p:cNvSpPr>
            <a:spLocks noChangeShapeType="1"/>
          </p:cNvSpPr>
          <p:nvPr/>
        </p:nvSpPr>
        <p:spPr bwMode="auto">
          <a:xfrm>
            <a:off x="4101526"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8" name="Line 10"/>
          <p:cNvSpPr>
            <a:spLocks noChangeShapeType="1"/>
          </p:cNvSpPr>
          <p:nvPr/>
        </p:nvSpPr>
        <p:spPr bwMode="auto">
          <a:xfrm>
            <a:off x="5429076"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19" name="Line 11"/>
          <p:cNvSpPr>
            <a:spLocks noChangeShapeType="1"/>
          </p:cNvSpPr>
          <p:nvPr/>
        </p:nvSpPr>
        <p:spPr bwMode="auto">
          <a:xfrm flipH="1">
            <a:off x="4748632" y="1296881"/>
            <a:ext cx="33338"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20" name="Line 12"/>
          <p:cNvSpPr>
            <a:spLocks noChangeShapeType="1"/>
          </p:cNvSpPr>
          <p:nvPr/>
        </p:nvSpPr>
        <p:spPr bwMode="auto">
          <a:xfrm>
            <a:off x="6076182"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22" name="Line 14"/>
          <p:cNvSpPr>
            <a:spLocks noChangeShapeType="1"/>
          </p:cNvSpPr>
          <p:nvPr/>
        </p:nvSpPr>
        <p:spPr bwMode="auto">
          <a:xfrm>
            <a:off x="7370394"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42" name="Line 34"/>
          <p:cNvSpPr>
            <a:spLocks noChangeShapeType="1"/>
          </p:cNvSpPr>
          <p:nvPr/>
        </p:nvSpPr>
        <p:spPr bwMode="auto">
          <a:xfrm>
            <a:off x="218890" y="1296881"/>
            <a:ext cx="0" cy="4851764"/>
          </a:xfrm>
          <a:prstGeom prst="line">
            <a:avLst/>
          </a:prstGeom>
          <a:noFill/>
          <a:ln w="13546" cap="flat" cmpd="sng">
            <a:solidFill>
              <a:schemeClr val="bg1">
                <a:lumMod val="75000"/>
              </a:schemeClr>
            </a:solidFill>
            <a:prstDash val="sysDot"/>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4229" tIns="32114" rIns="64229" bIns="32114"/>
          <a:lstStyle/>
          <a:p>
            <a:pPr defTabSz="410355">
              <a:defRPr/>
            </a:pPr>
            <a:endParaRPr lang="en-US" dirty="0">
              <a:cs typeface="Helvetica Light" charset="0"/>
            </a:endParaRPr>
          </a:p>
        </p:txBody>
      </p:sp>
      <p:sp>
        <p:nvSpPr>
          <p:cNvPr id="17443" name="Rectangle 35"/>
          <p:cNvSpPr>
            <a:spLocks/>
          </p:cNvSpPr>
          <p:nvPr/>
        </p:nvSpPr>
        <p:spPr bwMode="auto">
          <a:xfrm>
            <a:off x="2256478"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2015</a:t>
            </a:r>
            <a:endParaRPr lang="en-US" sz="2400" dirty="0">
              <a:latin typeface="+mn-lt"/>
              <a:cs typeface="Helvetica Light" charset="0"/>
            </a:endParaRPr>
          </a:p>
        </p:txBody>
      </p:sp>
      <p:sp>
        <p:nvSpPr>
          <p:cNvPr id="17444" name="Rectangle 36"/>
          <p:cNvSpPr>
            <a:spLocks/>
          </p:cNvSpPr>
          <p:nvPr/>
        </p:nvSpPr>
        <p:spPr bwMode="auto">
          <a:xfrm>
            <a:off x="2907353" y="5889549"/>
            <a:ext cx="582612" cy="315913"/>
          </a:xfrm>
          <a:prstGeom prst="rect">
            <a:avLst/>
          </a:prstGeom>
          <a:noFill/>
          <a:ln w="12700" cap="flat" cmpd="sng">
            <a:noFill/>
            <a:prstDash val="sysDot"/>
            <a:miter lim="0"/>
            <a:headEnd/>
            <a:tailEnd/>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2016</a:t>
            </a:r>
            <a:endParaRPr lang="en-US" sz="2400" dirty="0">
              <a:latin typeface="+mn-lt"/>
              <a:cs typeface="Helvetica Light" charset="0"/>
            </a:endParaRPr>
          </a:p>
        </p:txBody>
      </p:sp>
      <p:sp>
        <p:nvSpPr>
          <p:cNvPr id="17445" name="Rectangle 37"/>
          <p:cNvSpPr>
            <a:spLocks/>
          </p:cNvSpPr>
          <p:nvPr/>
        </p:nvSpPr>
        <p:spPr bwMode="auto">
          <a:xfrm>
            <a:off x="3556645" y="5889549"/>
            <a:ext cx="582613"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2017</a:t>
            </a:r>
            <a:endParaRPr lang="en-US" sz="2400" dirty="0">
              <a:latin typeface="+mn-lt"/>
              <a:cs typeface="Helvetica Light" charset="0"/>
            </a:endParaRPr>
          </a:p>
        </p:txBody>
      </p:sp>
      <p:sp>
        <p:nvSpPr>
          <p:cNvPr id="17446" name="Rectangle 38"/>
          <p:cNvSpPr>
            <a:spLocks/>
          </p:cNvSpPr>
          <p:nvPr/>
        </p:nvSpPr>
        <p:spPr bwMode="auto">
          <a:xfrm>
            <a:off x="4207520" y="5889549"/>
            <a:ext cx="582613"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2018</a:t>
            </a:r>
            <a:endParaRPr lang="en-US" sz="2400" dirty="0">
              <a:latin typeface="+mn-lt"/>
              <a:cs typeface="Helvetica Light" charset="0"/>
            </a:endParaRPr>
          </a:p>
        </p:txBody>
      </p:sp>
      <p:sp>
        <p:nvSpPr>
          <p:cNvPr id="17447" name="Rectangle 39"/>
          <p:cNvSpPr>
            <a:spLocks/>
          </p:cNvSpPr>
          <p:nvPr/>
        </p:nvSpPr>
        <p:spPr bwMode="auto">
          <a:xfrm>
            <a:off x="4861570" y="5889549"/>
            <a:ext cx="582613"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2019</a:t>
            </a:r>
            <a:endParaRPr lang="en-US" sz="2400" dirty="0">
              <a:latin typeface="+mn-lt"/>
              <a:cs typeface="Helvetica Light" charset="0"/>
            </a:endParaRPr>
          </a:p>
        </p:txBody>
      </p:sp>
      <p:sp>
        <p:nvSpPr>
          <p:cNvPr id="17448" name="Rectangle 40"/>
          <p:cNvSpPr>
            <a:spLocks/>
          </p:cNvSpPr>
          <p:nvPr/>
        </p:nvSpPr>
        <p:spPr bwMode="auto">
          <a:xfrm>
            <a:off x="5512445" y="5889549"/>
            <a:ext cx="582613"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2020</a:t>
            </a:r>
            <a:endParaRPr lang="en-US" sz="2400" dirty="0">
              <a:latin typeface="+mn-lt"/>
              <a:cs typeface="Helvetica Light" charset="0"/>
            </a:endParaRPr>
          </a:p>
        </p:txBody>
      </p:sp>
      <p:sp>
        <p:nvSpPr>
          <p:cNvPr id="17449" name="Rectangle 41"/>
          <p:cNvSpPr>
            <a:spLocks/>
          </p:cNvSpPr>
          <p:nvPr/>
        </p:nvSpPr>
        <p:spPr bwMode="auto">
          <a:xfrm>
            <a:off x="6163320" y="5889549"/>
            <a:ext cx="582613"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2021</a:t>
            </a:r>
            <a:endParaRPr lang="en-US" sz="2400" dirty="0">
              <a:latin typeface="+mn-lt"/>
              <a:cs typeface="Helvetica Light" charset="0"/>
            </a:endParaRPr>
          </a:p>
        </p:txBody>
      </p:sp>
      <p:sp>
        <p:nvSpPr>
          <p:cNvPr id="17450" name="Rectangle 42"/>
          <p:cNvSpPr>
            <a:spLocks/>
          </p:cNvSpPr>
          <p:nvPr/>
        </p:nvSpPr>
        <p:spPr bwMode="auto">
          <a:xfrm>
            <a:off x="6812603"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2022</a:t>
            </a:r>
            <a:endParaRPr lang="en-US" sz="2400" dirty="0">
              <a:latin typeface="+mn-lt"/>
              <a:cs typeface="Helvetica Light" charset="0"/>
            </a:endParaRPr>
          </a:p>
        </p:txBody>
      </p:sp>
      <p:sp>
        <p:nvSpPr>
          <p:cNvPr id="17451" name="Rectangle 43"/>
          <p:cNvSpPr>
            <a:spLocks/>
          </p:cNvSpPr>
          <p:nvPr/>
        </p:nvSpPr>
        <p:spPr bwMode="auto">
          <a:xfrm>
            <a:off x="7463478"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2023</a:t>
            </a:r>
            <a:endParaRPr lang="en-US" sz="2400" dirty="0">
              <a:latin typeface="+mn-lt"/>
              <a:cs typeface="Helvetica Light" charset="0"/>
            </a:endParaRPr>
          </a:p>
        </p:txBody>
      </p:sp>
      <p:sp>
        <p:nvSpPr>
          <p:cNvPr id="17452" name="Rectangle 44"/>
          <p:cNvSpPr>
            <a:spLocks/>
          </p:cNvSpPr>
          <p:nvPr/>
        </p:nvSpPr>
        <p:spPr bwMode="auto">
          <a:xfrm>
            <a:off x="954728"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2013</a:t>
            </a:r>
            <a:endParaRPr lang="en-US" sz="2400" dirty="0">
              <a:latin typeface="+mn-lt"/>
              <a:cs typeface="Helvetica Light" charset="0"/>
            </a:endParaRPr>
          </a:p>
        </p:txBody>
      </p:sp>
      <p:sp>
        <p:nvSpPr>
          <p:cNvPr id="17456" name="Rectangle 48"/>
          <p:cNvSpPr>
            <a:spLocks/>
          </p:cNvSpPr>
          <p:nvPr/>
        </p:nvSpPr>
        <p:spPr bwMode="auto">
          <a:xfrm>
            <a:off x="300678" y="588954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a:latin typeface="+mn-lt"/>
                <a:cs typeface="Helvetica" charset="0"/>
                <a:sym typeface="Helvetica" charset="0"/>
              </a:rPr>
              <a:t>2012</a:t>
            </a:r>
            <a:endParaRPr lang="en-US" sz="2400" dirty="0">
              <a:latin typeface="+mn-lt"/>
              <a:cs typeface="Helvetica Light" charset="0"/>
            </a:endParaRPr>
          </a:p>
        </p:txBody>
      </p:sp>
      <p:sp>
        <p:nvSpPr>
          <p:cNvPr id="68" name="Rectangle 16"/>
          <p:cNvSpPr>
            <a:spLocks/>
          </p:cNvSpPr>
          <p:nvPr/>
        </p:nvSpPr>
        <p:spPr bwMode="auto">
          <a:xfrm>
            <a:off x="54323" y="3808311"/>
            <a:ext cx="7957994" cy="521208"/>
          </a:xfrm>
          <a:prstGeom prst="rect">
            <a:avLst/>
          </a:prstGeom>
          <a:ln>
            <a:headEnd/>
            <a:tailEn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72180" tIns="72180" rIns="72180" bIns="72180" anchor="ctr"/>
          <a:lstStyle/>
          <a:p>
            <a:pPr algn="ctr" defTabSz="450735"/>
            <a:r>
              <a:rPr lang="en-US" dirty="0" smtClean="0">
                <a:solidFill>
                  <a:schemeClr val="bg1"/>
                </a:solidFill>
                <a:cs typeface="Helvetica" charset="0"/>
                <a:sym typeface="Helvetica" charset="0"/>
              </a:rPr>
              <a:t>Exascale Programming </a:t>
            </a:r>
            <a:r>
              <a:rPr lang="en-US" dirty="0">
                <a:solidFill>
                  <a:schemeClr val="bg1"/>
                </a:solidFill>
                <a:cs typeface="Helvetica" charset="0"/>
                <a:sym typeface="Helvetica" charset="0"/>
              </a:rPr>
              <a:t>Environment, </a:t>
            </a:r>
            <a:r>
              <a:rPr lang="en-US" dirty="0" smtClean="0">
                <a:solidFill>
                  <a:schemeClr val="bg1"/>
                </a:solidFill>
                <a:cs typeface="Helvetica" charset="0"/>
                <a:sym typeface="Helvetica" charset="0"/>
              </a:rPr>
              <a:t>Operating Systems and Runtime</a:t>
            </a:r>
            <a:endParaRPr lang="en-US" dirty="0">
              <a:solidFill>
                <a:schemeClr val="bg1"/>
              </a:solidFill>
              <a:cs typeface="Helvetica Light" charset="0"/>
            </a:endParaRPr>
          </a:p>
        </p:txBody>
      </p:sp>
      <p:sp>
        <p:nvSpPr>
          <p:cNvPr id="69" name="Rectangle 19"/>
          <p:cNvSpPr>
            <a:spLocks/>
          </p:cNvSpPr>
          <p:nvPr/>
        </p:nvSpPr>
        <p:spPr bwMode="auto">
          <a:xfrm>
            <a:off x="2042199" y="4568338"/>
            <a:ext cx="2571750" cy="522479"/>
          </a:xfrm>
          <a:prstGeom prst="rect">
            <a:avLst/>
          </a:prstGeom>
          <a:ln>
            <a:headEnd/>
            <a:tailEn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248" tIns="72248" rIns="72248" bIns="72248" anchor="ctr"/>
          <a:lstStyle/>
          <a:p>
            <a:pPr algn="ctr" defTabSz="410355">
              <a:defRPr/>
            </a:pPr>
            <a:r>
              <a:rPr lang="en-US" dirty="0" smtClean="0">
                <a:solidFill>
                  <a:schemeClr val="bg1"/>
                </a:solidFill>
                <a:cs typeface="Helvetica" charset="0"/>
                <a:sym typeface="Helvetica" charset="0"/>
              </a:rPr>
              <a:t>Path </a:t>
            </a:r>
            <a:r>
              <a:rPr lang="en-US" dirty="0">
                <a:solidFill>
                  <a:schemeClr val="bg1"/>
                </a:solidFill>
                <a:cs typeface="Helvetica" charset="0"/>
                <a:sym typeface="Helvetica" charset="0"/>
              </a:rPr>
              <a:t>Forward Phase</a:t>
            </a:r>
            <a:endParaRPr lang="en-US" dirty="0">
              <a:solidFill>
                <a:schemeClr val="bg1"/>
              </a:solidFill>
              <a:cs typeface="Helvetica"/>
            </a:endParaRPr>
          </a:p>
        </p:txBody>
      </p:sp>
      <p:sp>
        <p:nvSpPr>
          <p:cNvPr id="70" name="Rectangle 46"/>
          <p:cNvSpPr>
            <a:spLocks/>
          </p:cNvSpPr>
          <p:nvPr/>
        </p:nvSpPr>
        <p:spPr bwMode="auto">
          <a:xfrm>
            <a:off x="520400" y="4568338"/>
            <a:ext cx="1458913" cy="522479"/>
          </a:xfrm>
          <a:prstGeom prst="rect">
            <a:avLst/>
          </a:prstGeom>
          <a:ln>
            <a:headEnd/>
            <a:tailEn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tIns="0" rIns="0" bIns="0" anchor="ctr"/>
          <a:lstStyle/>
          <a:p>
            <a:pPr algn="ctr" defTabSz="410355">
              <a:defRPr/>
            </a:pPr>
            <a:r>
              <a:rPr lang="en-US" dirty="0">
                <a:solidFill>
                  <a:schemeClr val="bg1"/>
                </a:solidFill>
                <a:cs typeface="Helvetica" charset="0"/>
                <a:sym typeface="Helvetica" charset="0"/>
              </a:rPr>
              <a:t>Fast Forward</a:t>
            </a:r>
            <a:endParaRPr lang="en-US" dirty="0">
              <a:solidFill>
                <a:schemeClr val="bg1"/>
              </a:solidFill>
              <a:cs typeface="Helvetica"/>
            </a:endParaRPr>
          </a:p>
        </p:txBody>
      </p:sp>
      <p:sp>
        <p:nvSpPr>
          <p:cNvPr id="71" name="AutoShape 50"/>
          <p:cNvSpPr>
            <a:spLocks/>
          </p:cNvSpPr>
          <p:nvPr/>
        </p:nvSpPr>
        <p:spPr bwMode="auto">
          <a:xfrm>
            <a:off x="1914339" y="5283762"/>
            <a:ext cx="6572255" cy="4686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14035" y="21600"/>
                </a:lnTo>
                <a:lnTo>
                  <a:pt x="14035" y="13500"/>
                </a:lnTo>
                <a:lnTo>
                  <a:pt x="20354" y="13500"/>
                </a:lnTo>
                <a:lnTo>
                  <a:pt x="20354" y="16200"/>
                </a:lnTo>
                <a:lnTo>
                  <a:pt x="21600" y="10800"/>
                </a:lnTo>
                <a:lnTo>
                  <a:pt x="20354" y="5400"/>
                </a:lnTo>
                <a:lnTo>
                  <a:pt x="20354" y="8100"/>
                </a:lnTo>
                <a:lnTo>
                  <a:pt x="14035" y="8100"/>
                </a:lnTo>
                <a:lnTo>
                  <a:pt x="14035" y="0"/>
                </a:lnTo>
                <a:close/>
              </a:path>
            </a:pathLst>
          </a:custGeom>
          <a:solidFill>
            <a:srgbClr val="0D0D0D"/>
          </a:solidFill>
          <a:ln w="13546" cap="flat" cmpd="sng">
            <a:noFill/>
            <a:prstDash val="solid"/>
            <a:round/>
            <a:headEnd/>
            <a:tailEnd/>
          </a:ln>
          <a:effectLst>
            <a:outerShdw blurRad="50800" dist="38100" dir="2700000" algn="tl" rotWithShape="0">
              <a:prstClr val="black">
                <a:alpha val="40000"/>
              </a:prstClr>
            </a:outerShdw>
          </a:effectLst>
        </p:spPr>
        <p:txBody>
          <a:bodyPr lIns="72180" tIns="72180" rIns="72180" bIns="72180" anchor="ctr"/>
          <a:lstStyle/>
          <a:p>
            <a:pPr defTabSz="410355">
              <a:defRPr/>
            </a:pPr>
            <a:r>
              <a:rPr lang="en-US" dirty="0" smtClean="0">
                <a:solidFill>
                  <a:schemeClr val="bg1"/>
                </a:solidFill>
                <a:latin typeface="+mn-lt"/>
                <a:cs typeface="Helvetica" charset="0"/>
                <a:sym typeface="Helvetica" charset="0"/>
              </a:rPr>
              <a:t>    Exascale Initiative Funding</a:t>
            </a:r>
            <a:endParaRPr lang="en-US" sz="1600" dirty="0">
              <a:solidFill>
                <a:schemeClr val="bg1"/>
              </a:solidFill>
              <a:latin typeface="+mn-lt"/>
              <a:cs typeface="Helvetica"/>
            </a:endParaRPr>
          </a:p>
        </p:txBody>
      </p:sp>
      <p:sp>
        <p:nvSpPr>
          <p:cNvPr id="73" name="Rectangle 31"/>
          <p:cNvSpPr>
            <a:spLocks/>
          </p:cNvSpPr>
          <p:nvPr/>
        </p:nvSpPr>
        <p:spPr bwMode="auto">
          <a:xfrm flipH="1">
            <a:off x="2919228" y="3060349"/>
            <a:ext cx="5889794" cy="521208"/>
          </a:xfrm>
          <a:prstGeom prst="rect">
            <a:avLst/>
          </a:prstGeom>
          <a:ln>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lIns="72206" tIns="0" rIns="72206" bIns="0" anchor="ctr"/>
          <a:lstStyle/>
          <a:p>
            <a:pPr algn="ctr" defTabSz="410355">
              <a:defRPr/>
            </a:pPr>
            <a:r>
              <a:rPr lang="en-US" dirty="0" smtClean="0">
                <a:solidFill>
                  <a:schemeClr val="bg1"/>
                </a:solidFill>
                <a:cs typeface="Helvetica" charset="0"/>
                <a:sym typeface="Helvetica" charset="0"/>
              </a:rPr>
              <a:t>Systems Engineering and Integration</a:t>
            </a:r>
            <a:endParaRPr lang="en-US" dirty="0">
              <a:solidFill>
                <a:schemeClr val="bg1"/>
              </a:solidFill>
              <a:cs typeface="Helvetica Light" charset="0"/>
            </a:endParaRPr>
          </a:p>
        </p:txBody>
      </p:sp>
      <p:sp>
        <p:nvSpPr>
          <p:cNvPr id="74" name="Rectangle 31"/>
          <p:cNvSpPr>
            <a:spLocks/>
          </p:cNvSpPr>
          <p:nvPr/>
        </p:nvSpPr>
        <p:spPr bwMode="auto">
          <a:xfrm flipH="1">
            <a:off x="1257795" y="3060349"/>
            <a:ext cx="1574120" cy="521208"/>
          </a:xfrm>
          <a:prstGeom prst="rect">
            <a:avLst/>
          </a:prstGeom>
          <a:ln>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lIns="72248" tIns="0" rIns="72248" bIns="0" anchor="ctr"/>
          <a:lstStyle/>
          <a:p>
            <a:pPr algn="ctr" defTabSz="410355">
              <a:defRPr/>
            </a:pPr>
            <a:r>
              <a:rPr lang="en-US" dirty="0" smtClean="0">
                <a:solidFill>
                  <a:schemeClr val="bg1"/>
                </a:solidFill>
                <a:cs typeface="Helvetica" charset="0"/>
                <a:sym typeface="Helvetica" charset="0"/>
              </a:rPr>
              <a:t>Design Forward</a:t>
            </a:r>
            <a:endParaRPr lang="en-US" dirty="0">
              <a:solidFill>
                <a:schemeClr val="bg1"/>
              </a:solidFill>
              <a:cs typeface="Helvetica Light" charset="0"/>
            </a:endParaRPr>
          </a:p>
        </p:txBody>
      </p:sp>
      <p:sp>
        <p:nvSpPr>
          <p:cNvPr id="75" name="Rectangle 16"/>
          <p:cNvSpPr>
            <a:spLocks/>
          </p:cNvSpPr>
          <p:nvPr/>
        </p:nvSpPr>
        <p:spPr bwMode="auto">
          <a:xfrm>
            <a:off x="74984" y="1593423"/>
            <a:ext cx="6849691" cy="521208"/>
          </a:xfrm>
          <a:prstGeom prst="rect">
            <a:avLst/>
          </a:prstGeom>
          <a:ln>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72180" tIns="72180" rIns="72180" bIns="72180" anchor="ctr"/>
          <a:lstStyle/>
          <a:p>
            <a:pPr algn="ctr" defTabSz="450735"/>
            <a:r>
              <a:rPr lang="en-US" dirty="0" smtClean="0">
                <a:solidFill>
                  <a:schemeClr val="bg1"/>
                </a:solidFill>
                <a:cs typeface="Helvetica"/>
              </a:rPr>
              <a:t>Multi-Petaflops Systems Acquisitions</a:t>
            </a:r>
            <a:endParaRPr lang="en-US" dirty="0">
              <a:solidFill>
                <a:schemeClr val="bg1"/>
              </a:solidFill>
              <a:cs typeface="Helvetica"/>
            </a:endParaRPr>
          </a:p>
        </p:txBody>
      </p:sp>
      <p:sp>
        <p:nvSpPr>
          <p:cNvPr id="77" name="Rectangle 16"/>
          <p:cNvSpPr>
            <a:spLocks/>
          </p:cNvSpPr>
          <p:nvPr/>
        </p:nvSpPr>
        <p:spPr bwMode="auto">
          <a:xfrm>
            <a:off x="6991351" y="1593423"/>
            <a:ext cx="1874460" cy="521208"/>
          </a:xfrm>
          <a:prstGeom prst="rect">
            <a:avLst/>
          </a:prstGeom>
          <a:ln>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72180" tIns="72180" rIns="72180" bIns="72180" anchor="ctr"/>
          <a:lstStyle/>
          <a:p>
            <a:pPr algn="ctr" defTabSz="450735"/>
            <a:r>
              <a:rPr lang="en-US" dirty="0" smtClean="0">
                <a:solidFill>
                  <a:schemeClr val="bg1"/>
                </a:solidFill>
                <a:cs typeface="Helvetica"/>
              </a:rPr>
              <a:t>Exascale Systems Acquisitions</a:t>
            </a:r>
            <a:endParaRPr lang="en-US" dirty="0">
              <a:solidFill>
                <a:schemeClr val="bg1"/>
              </a:solidFill>
              <a:cs typeface="Helvetica"/>
            </a:endParaRPr>
          </a:p>
        </p:txBody>
      </p:sp>
      <p:sp>
        <p:nvSpPr>
          <p:cNvPr id="78" name="Rectangle 16"/>
          <p:cNvSpPr>
            <a:spLocks/>
          </p:cNvSpPr>
          <p:nvPr/>
        </p:nvSpPr>
        <p:spPr bwMode="auto">
          <a:xfrm>
            <a:off x="74984" y="2329595"/>
            <a:ext cx="2708380" cy="521208"/>
          </a:xfrm>
          <a:prstGeom prst="rect">
            <a:avLst/>
          </a:prstGeom>
          <a:ln>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72180" tIns="72180" rIns="72180" bIns="72180" anchor="ctr"/>
          <a:lstStyle/>
          <a:p>
            <a:pPr algn="ctr" defTabSz="450735"/>
            <a:r>
              <a:rPr lang="en-US" dirty="0" smtClean="0">
                <a:solidFill>
                  <a:schemeClr val="bg1"/>
                </a:solidFill>
                <a:cs typeface="Helvetica"/>
              </a:rPr>
              <a:t>Applications Co-Design</a:t>
            </a:r>
            <a:endParaRPr lang="en-US" dirty="0">
              <a:solidFill>
                <a:schemeClr val="bg1"/>
              </a:solidFill>
              <a:cs typeface="Helvetica"/>
            </a:endParaRPr>
          </a:p>
        </p:txBody>
      </p:sp>
      <p:sp>
        <p:nvSpPr>
          <p:cNvPr id="79" name="Rectangle 16"/>
          <p:cNvSpPr>
            <a:spLocks/>
          </p:cNvSpPr>
          <p:nvPr/>
        </p:nvSpPr>
        <p:spPr bwMode="auto">
          <a:xfrm>
            <a:off x="2840554" y="2329595"/>
            <a:ext cx="5956887" cy="521208"/>
          </a:xfrm>
          <a:prstGeom prst="rect">
            <a:avLst/>
          </a:prstGeom>
          <a:ln>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72180" tIns="72180" rIns="72180" bIns="72180" anchor="ctr"/>
          <a:lstStyle/>
          <a:p>
            <a:pPr algn="ctr" defTabSz="450735"/>
            <a:r>
              <a:rPr lang="en-US" dirty="0" smtClean="0">
                <a:solidFill>
                  <a:schemeClr val="bg1"/>
                </a:solidFill>
                <a:cs typeface="Helvetica"/>
              </a:rPr>
              <a:t>Exascale Applications Development Activities</a:t>
            </a:r>
            <a:endParaRPr lang="en-US" dirty="0">
              <a:solidFill>
                <a:schemeClr val="bg1"/>
              </a:solidFill>
              <a:cs typeface="Helvetica"/>
            </a:endParaRPr>
          </a:p>
        </p:txBody>
      </p:sp>
      <p:sp>
        <p:nvSpPr>
          <p:cNvPr id="93" name="Rectangle 43"/>
          <p:cNvSpPr>
            <a:spLocks/>
          </p:cNvSpPr>
          <p:nvPr/>
        </p:nvSpPr>
        <p:spPr bwMode="auto">
          <a:xfrm>
            <a:off x="8052367" y="5898769"/>
            <a:ext cx="582612" cy="315913"/>
          </a:xfrm>
          <a:prstGeom prst="rect">
            <a:avLst/>
          </a:prstGeom>
          <a:noFill/>
          <a:ln>
            <a:noFill/>
          </a:ln>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50750" rIns="45720" bIns="50750"/>
          <a:lstStyle/>
          <a:p>
            <a:pPr algn="ctr" defTabSz="456071">
              <a:defRPr/>
            </a:pPr>
            <a:r>
              <a:rPr lang="en-US" sz="1600" dirty="0" smtClean="0">
                <a:latin typeface="+mn-lt"/>
                <a:cs typeface="Helvetica" charset="0"/>
                <a:sym typeface="Helvetica" charset="0"/>
              </a:rPr>
              <a:t>2024</a:t>
            </a:r>
            <a:endParaRPr lang="en-US" sz="2400" dirty="0">
              <a:latin typeface="+mn-lt"/>
              <a:cs typeface="Helvetica Light" charset="0"/>
            </a:endParaRPr>
          </a:p>
        </p:txBody>
      </p:sp>
      <p:sp>
        <p:nvSpPr>
          <p:cNvPr id="44" name="Title 43"/>
          <p:cNvSpPr>
            <a:spLocks noGrp="1"/>
          </p:cNvSpPr>
          <p:nvPr>
            <p:ph type="title"/>
          </p:nvPr>
        </p:nvSpPr>
        <p:spPr/>
        <p:txBody>
          <a:bodyPr/>
          <a:lstStyle/>
          <a:p>
            <a:r>
              <a:rPr lang="en-US" sz="2800" i="0" dirty="0" smtClean="0">
                <a:effectLst>
                  <a:outerShdw blurRad="38100" dist="38100" dir="2700000" algn="tl">
                    <a:srgbClr val="000000">
                      <a:alpha val="43137"/>
                    </a:srgbClr>
                  </a:outerShdw>
                </a:effectLst>
              </a:rPr>
              <a:t>Timeline for Context</a:t>
            </a:r>
            <a:endParaRPr lang="en-US" sz="2800" i="0" dirty="0">
              <a:effectLst>
                <a:outerShdw blurRad="38100" dist="38100" dir="2700000" algn="tl">
                  <a:srgbClr val="000000">
                    <a:alpha val="43137"/>
                  </a:srgbClr>
                </a:outerShdw>
              </a:effectLst>
            </a:endParaRPr>
          </a:p>
        </p:txBody>
      </p:sp>
      <p:sp>
        <p:nvSpPr>
          <p:cNvPr id="48" name="Slide Number Placeholder 47"/>
          <p:cNvSpPr>
            <a:spLocks noGrp="1"/>
          </p:cNvSpPr>
          <p:nvPr>
            <p:ph type="sldNum" sz="quarter" idx="10"/>
          </p:nvPr>
        </p:nvSpPr>
        <p:spPr/>
        <p:txBody>
          <a:bodyPr/>
          <a:lstStyle/>
          <a:p>
            <a:pPr>
              <a:defRPr/>
            </a:pPr>
            <a:fld id="{0E35970C-66DA-42B4-8591-6E363A3B576E}" type="slidenum">
              <a:rPr lang="en-US" smtClean="0"/>
              <a:pPr>
                <a:defRPr/>
              </a:pPr>
              <a:t>17</a:t>
            </a:fld>
            <a:endParaRPr lang="en-US" dirty="0"/>
          </a:p>
        </p:txBody>
      </p:sp>
      <p:sp>
        <p:nvSpPr>
          <p:cNvPr id="49" name="Footer Placeholder 48"/>
          <p:cNvSpPr>
            <a:spLocks noGrp="1"/>
          </p:cNvSpPr>
          <p:nvPr>
            <p:ph type="ftr" sz="quarter" idx="11"/>
          </p:nvPr>
        </p:nvSpPr>
        <p:spPr/>
        <p:txBody>
          <a:bodyPr/>
          <a:lstStyle/>
          <a:p>
            <a:pPr>
              <a:defRPr/>
            </a:pPr>
            <a:r>
              <a:rPr lang="en-US" smtClean="0"/>
              <a:t>ASCAC March 5, 2013</a:t>
            </a:r>
            <a:endParaRPr lang="en-US" dirty="0"/>
          </a:p>
        </p:txBody>
      </p:sp>
    </p:spTree>
    <p:extLst>
      <p:ext uri="{BB962C8B-B14F-4D97-AF65-F5344CB8AC3E}">
        <p14:creationId xmlns:p14="http://schemas.microsoft.com/office/powerpoint/2010/main" xmlns="" val="4276926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32271"/>
            <a:ext cx="5891059" cy="5259388"/>
          </a:xfrm>
        </p:spPr>
        <p:txBody>
          <a:bodyPr/>
          <a:lstStyle/>
          <a:p>
            <a:r>
              <a:rPr lang="en-US" sz="1800" dirty="0" smtClean="0"/>
              <a:t>In October, 2012, each Exascale Co-Design Center presented a 3-hr </a:t>
            </a:r>
            <a:r>
              <a:rPr lang="en-US" sz="1800" dirty="0"/>
              <a:t>long </a:t>
            </a:r>
            <a:r>
              <a:rPr lang="en-US" sz="1800" dirty="0" smtClean="0"/>
              <a:t>deep </a:t>
            </a:r>
            <a:r>
              <a:rPr lang="en-US" sz="1800" dirty="0"/>
              <a:t>dive on </a:t>
            </a:r>
            <a:r>
              <a:rPr lang="en-US" sz="1800" dirty="0" smtClean="0"/>
              <a:t>the Center’s physics problems, models </a:t>
            </a:r>
            <a:r>
              <a:rPr lang="en-US" sz="1800" dirty="0"/>
              <a:t>(i.e., </a:t>
            </a:r>
            <a:r>
              <a:rPr lang="en-US" sz="1800" dirty="0" smtClean="0"/>
              <a:t>equations), the equations being solved, and the overall workflow, including the development of  “proxy apps”</a:t>
            </a:r>
          </a:p>
          <a:p>
            <a:r>
              <a:rPr lang="en-US" sz="1800" dirty="0" smtClean="0"/>
              <a:t>These high-profile sessions were well attended; anecdotal evidence suggested that many researchers were interested in learning more about the co-design projects afterwards</a:t>
            </a:r>
          </a:p>
          <a:p>
            <a:pPr lvl="1"/>
            <a:r>
              <a:rPr lang="en-US" sz="1800" dirty="0" smtClean="0"/>
              <a:t>Increased requests for presentations &amp;  co-design centers websites visits</a:t>
            </a:r>
          </a:p>
          <a:p>
            <a:r>
              <a:rPr lang="en-US" sz="1800" dirty="0" smtClean="0"/>
              <a:t>Most important: Because it was held during the Exascale PIs meeting, the Fast Forward memory, processors, and storage vendors were present – the beginning </a:t>
            </a:r>
            <a:r>
              <a:rPr lang="en-US" sz="1800" dirty="0"/>
              <a:t>of </a:t>
            </a:r>
            <a:r>
              <a:rPr lang="en-US" sz="1800" dirty="0" smtClean="0"/>
              <a:t>their technical engagements with the Co-Design Centers</a:t>
            </a:r>
            <a:endParaRPr lang="en-US" sz="1800" dirty="0"/>
          </a:p>
        </p:txBody>
      </p:sp>
      <p:sp>
        <p:nvSpPr>
          <p:cNvPr id="2" name="Title 1"/>
          <p:cNvSpPr>
            <a:spLocks noGrp="1"/>
          </p:cNvSpPr>
          <p:nvPr>
            <p:ph type="title"/>
          </p:nvPr>
        </p:nvSpPr>
        <p:spPr/>
        <p:txBody>
          <a:bodyPr/>
          <a:lstStyle/>
          <a:p>
            <a:r>
              <a:rPr lang="en-US" sz="3200" dirty="0" smtClean="0"/>
              <a:t>Co-Design Deep Dives  </a:t>
            </a:r>
            <a:endParaRPr lang="en-US" sz="3200"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18</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pic>
        <p:nvPicPr>
          <p:cNvPr id="6" name="Picture 8"/>
          <p:cNvPicPr>
            <a:picLocks noChangeAspect="1" noChangeArrowheads="1"/>
          </p:cNvPicPr>
          <p:nvPr/>
        </p:nvPicPr>
        <p:blipFill>
          <a:blip r:embed="rId2" cstate="print"/>
          <a:srcRect/>
          <a:stretch>
            <a:fillRect/>
          </a:stretch>
        </p:blipFill>
        <p:spPr bwMode="auto">
          <a:xfrm>
            <a:off x="6921911" y="898697"/>
            <a:ext cx="1694802" cy="1524953"/>
          </a:xfrm>
          <a:prstGeom prst="rect">
            <a:avLst/>
          </a:prstGeom>
          <a:noFill/>
          <a:ln w="9525">
            <a:noFill/>
            <a:miter lim="800000"/>
            <a:headEnd/>
            <a:tailEnd/>
          </a:ln>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02634" y="2625213"/>
            <a:ext cx="2246397" cy="123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4381" y="4034852"/>
            <a:ext cx="1831975" cy="2020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438925" y="6375080"/>
            <a:ext cx="1988750" cy="369332"/>
          </a:xfrm>
          <a:prstGeom prst="rect">
            <a:avLst/>
          </a:prstGeom>
          <a:solidFill>
            <a:srgbClr val="FFFF00"/>
          </a:solidFill>
        </p:spPr>
        <p:txBody>
          <a:bodyPr wrap="none" rtlCol="0">
            <a:spAutoFit/>
          </a:bodyPr>
          <a:lstStyle/>
          <a:p>
            <a:r>
              <a:rPr lang="en-US" dirty="0" smtClean="0"/>
              <a:t>Jackie Chen Talk</a:t>
            </a:r>
            <a:endParaRPr lang="en-US" dirty="0"/>
          </a:p>
        </p:txBody>
      </p:sp>
    </p:spTree>
    <p:extLst>
      <p:ext uri="{BB962C8B-B14F-4D97-AF65-F5344CB8AC3E}">
        <p14:creationId xmlns:p14="http://schemas.microsoft.com/office/powerpoint/2010/main" xmlns="" val="228874356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92" y="15463"/>
            <a:ext cx="8013939" cy="723900"/>
          </a:xfrm>
        </p:spPr>
        <p:txBody>
          <a:bodyPr/>
          <a:lstStyle/>
          <a:p>
            <a:r>
              <a:rPr lang="en-US" sz="3200" dirty="0" smtClean="0"/>
              <a:t>Proxy Apps help answer co-design questions</a:t>
            </a:r>
            <a:endParaRPr lang="en-US" sz="3200" dirty="0"/>
          </a:p>
        </p:txBody>
      </p:sp>
      <p:sp>
        <p:nvSpPr>
          <p:cNvPr id="3" name="Content Placeholder 2"/>
          <p:cNvSpPr>
            <a:spLocks noGrp="1"/>
          </p:cNvSpPr>
          <p:nvPr>
            <p:ph idx="1"/>
          </p:nvPr>
        </p:nvSpPr>
        <p:spPr>
          <a:xfrm>
            <a:off x="457200" y="790768"/>
            <a:ext cx="8382000" cy="5126966"/>
          </a:xfrm>
        </p:spPr>
        <p:txBody>
          <a:bodyPr/>
          <a:lstStyle/>
          <a:p>
            <a:pPr>
              <a:spcBef>
                <a:spcPts val="600"/>
              </a:spcBef>
            </a:pPr>
            <a:r>
              <a:rPr lang="en-US" sz="1800" dirty="0" smtClean="0"/>
              <a:t>Some </a:t>
            </a:r>
            <a:r>
              <a:rPr lang="en-US" sz="1800" dirty="0"/>
              <a:t>co-design </a:t>
            </a:r>
            <a:r>
              <a:rPr lang="en-US" sz="1800" dirty="0" smtClean="0"/>
              <a:t>questions from hardware architects, computer scientists, and algorithms researchers will need to be answered by co-design centers.  For example,</a:t>
            </a:r>
            <a:endParaRPr lang="en-US" sz="1800" dirty="0"/>
          </a:p>
          <a:p>
            <a:pPr lvl="1">
              <a:spcBef>
                <a:spcPts val="600"/>
              </a:spcBef>
              <a:buFont typeface="Arial" pitchFamily="34" charset="0"/>
              <a:buChar char="•"/>
            </a:pPr>
            <a:r>
              <a:rPr lang="en-US" sz="1800" dirty="0"/>
              <a:t>What is the balance between serial and parallel parts of algorithms?</a:t>
            </a:r>
          </a:p>
          <a:p>
            <a:pPr lvl="1">
              <a:spcBef>
                <a:spcPts val="600"/>
              </a:spcBef>
              <a:buFont typeface="Arial" pitchFamily="34" charset="0"/>
              <a:buChar char="•"/>
            </a:pPr>
            <a:r>
              <a:rPr lang="en-US" sz="1800" dirty="0"/>
              <a:t>How important is cache </a:t>
            </a:r>
            <a:r>
              <a:rPr lang="en-US" sz="1800" dirty="0" smtClean="0"/>
              <a:t>coherence </a:t>
            </a:r>
            <a:r>
              <a:rPr lang="en-US" sz="1800" dirty="0"/>
              <a:t>if it costs significant additional </a:t>
            </a:r>
            <a:r>
              <a:rPr lang="en-US" sz="1800" dirty="0" smtClean="0"/>
              <a:t>power?</a:t>
            </a:r>
            <a:endParaRPr lang="en-US" sz="1800" dirty="0"/>
          </a:p>
          <a:p>
            <a:pPr lvl="1">
              <a:spcBef>
                <a:spcPts val="600"/>
              </a:spcBef>
              <a:buFont typeface="Arial" pitchFamily="34" charset="0"/>
              <a:buChar char="•"/>
            </a:pPr>
            <a:r>
              <a:rPr lang="en-US" sz="1800" dirty="0" smtClean="0"/>
              <a:t>If the programming model is “MPI+X”, what is “X”?</a:t>
            </a:r>
          </a:p>
          <a:p>
            <a:pPr lvl="1">
              <a:spcBef>
                <a:spcPts val="600"/>
              </a:spcBef>
              <a:buFont typeface="Arial" pitchFamily="34" charset="0"/>
              <a:buChar char="•"/>
            </a:pPr>
            <a:r>
              <a:rPr lang="en-US" sz="1800" dirty="0" smtClean="0"/>
              <a:t>Are </a:t>
            </a:r>
            <a:r>
              <a:rPr lang="en-US" sz="1800" dirty="0"/>
              <a:t>apps more amenable to many small cores or heterogeneous nodes?</a:t>
            </a:r>
          </a:p>
          <a:p>
            <a:pPr lvl="1">
              <a:spcBef>
                <a:spcPts val="600"/>
              </a:spcBef>
              <a:buFont typeface="Arial" pitchFamily="34" charset="0"/>
              <a:buChar char="•"/>
            </a:pPr>
            <a:r>
              <a:rPr lang="en-US" sz="1800" dirty="0"/>
              <a:t>How much data must be moved (what are the required “speeds and feeds”), both intra- and inter-node (e.g. requirements on interconnect bandwidth)?</a:t>
            </a:r>
          </a:p>
          <a:p>
            <a:pPr lvl="1">
              <a:spcBef>
                <a:spcPts val="600"/>
              </a:spcBef>
              <a:buFont typeface="Arial" pitchFamily="34" charset="0"/>
              <a:buChar char="•"/>
            </a:pPr>
            <a:r>
              <a:rPr lang="en-US" sz="1800" dirty="0" smtClean="0"/>
              <a:t>What is the relative importance of very </a:t>
            </a:r>
            <a:r>
              <a:rPr lang="en-US" sz="1800" dirty="0"/>
              <a:t>low-latency small messages vs. higher bandwidth, higher latency operations</a:t>
            </a:r>
            <a:r>
              <a:rPr lang="en-US" sz="1800" dirty="0" smtClean="0"/>
              <a:t>?</a:t>
            </a:r>
            <a:endParaRPr lang="en-US" sz="1800" dirty="0"/>
          </a:p>
          <a:p>
            <a:pPr lvl="1">
              <a:spcBef>
                <a:spcPts val="600"/>
              </a:spcBef>
              <a:buFont typeface="Arial" pitchFamily="34" charset="0"/>
              <a:buChar char="•"/>
            </a:pPr>
            <a:r>
              <a:rPr lang="en-US" sz="1800" dirty="0"/>
              <a:t>Are there algorithms that emphasize fine grain parallelism (strong scaling</a:t>
            </a:r>
            <a:r>
              <a:rPr lang="en-US" sz="1800" dirty="0" smtClean="0"/>
              <a:t>)?</a:t>
            </a:r>
          </a:p>
          <a:p>
            <a:pPr>
              <a:spcBef>
                <a:spcPts val="600"/>
              </a:spcBef>
            </a:pPr>
            <a:r>
              <a:rPr lang="en-US" sz="1800" dirty="0" smtClean="0"/>
              <a:t>We tried to convey the </a:t>
            </a:r>
            <a:r>
              <a:rPr lang="en-US" sz="1800" i="1" dirty="0" smtClean="0"/>
              <a:t>collaborative</a:t>
            </a:r>
            <a:r>
              <a:rPr lang="en-US" sz="1800" dirty="0" smtClean="0"/>
              <a:t> nature of these proxy apps, that is, they must be custom-made for each question and they are not “off-the-shelf”.</a:t>
            </a:r>
          </a:p>
          <a:p>
            <a:pPr marL="0" indent="0">
              <a:spcBef>
                <a:spcPts val="600"/>
              </a:spcBef>
              <a:buNone/>
            </a:pPr>
            <a:endParaRPr lang="en-US" dirty="0"/>
          </a:p>
          <a:p>
            <a:pPr>
              <a:spcBef>
                <a:spcPts val="600"/>
              </a:spcBef>
            </a:pPr>
            <a:endParaRPr lang="en-US" sz="2400"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19</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357544856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oup 147"/>
          <p:cNvGraphicFramePr>
            <a:graphicFrameLocks noGrp="1"/>
          </p:cNvGraphicFramePr>
          <p:nvPr>
            <p:ph idx="1"/>
            <p:extLst>
              <p:ext uri="{D42A27DB-BD31-4B8C-83A1-F6EECF244321}">
                <p14:modId xmlns:p14="http://schemas.microsoft.com/office/powerpoint/2010/main" xmlns="" val="3343396297"/>
              </p:ext>
            </p:extLst>
          </p:nvPr>
        </p:nvGraphicFramePr>
        <p:xfrm>
          <a:off x="352425" y="866775"/>
          <a:ext cx="8410576" cy="1219042"/>
        </p:xfrm>
        <a:graphic>
          <a:graphicData uri="http://schemas.openxmlformats.org/drawingml/2006/table">
            <a:tbl>
              <a:tblPr/>
              <a:tblGrid>
                <a:gridCol w="5190527"/>
                <a:gridCol w="1047718"/>
                <a:gridCol w="1028493"/>
                <a:gridCol w="1143838"/>
              </a:tblGrid>
              <a:tr h="304642">
                <a:tc>
                  <a:txBody>
                    <a:bodyPr/>
                    <a:lstStyle/>
                    <a:p>
                      <a:pPr marL="0" marR="0" lvl="0" indent="0" algn="l" defTabSz="914400" rtl="0" eaLnBrk="0" fontAlgn="base" latinLnBrk="0" hangingPunct="0">
                        <a:lnSpc>
                          <a:spcPct val="85000"/>
                        </a:lnSpc>
                        <a:spcBef>
                          <a:spcPct val="20000"/>
                        </a:spcBef>
                        <a:spcAft>
                          <a:spcPct val="0"/>
                        </a:spcAft>
                        <a:buClrTx/>
                        <a:buSzTx/>
                        <a:buFont typeface="Wingdings" pitchFamily="2" charset="2"/>
                        <a:buNone/>
                        <a:tabLst/>
                      </a:pPr>
                      <a:endParaRPr kumimoji="0" lang="en-US" sz="1200" b="0" i="0" u="none" strike="noStrike" cap="none" normalizeH="0" baseline="0" dirty="0" smtClean="0">
                        <a:ln>
                          <a:noFill/>
                        </a:ln>
                        <a:solidFill>
                          <a:schemeClr val="bg2"/>
                        </a:solidFill>
                        <a:effectLst/>
                        <a:latin typeface="Times New Roman" pitchFamily="18" charset="0"/>
                      </a:endParaRPr>
                    </a:p>
                  </a:txBody>
                  <a:tcPr marL="99681" marR="99681" horzOverflow="overflow">
                    <a:lnL cap="flat">
                      <a:noFill/>
                    </a:lnL>
                    <a:lnR>
                      <a:noFill/>
                    </a:lnR>
                    <a:lnT cap="flat">
                      <a:noFill/>
                    </a:lnT>
                    <a:lnB>
                      <a:noFill/>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(dollars in thousands)</a:t>
                      </a:r>
                      <a:endParaRPr kumimoji="0" lang="en-US" sz="1200" b="0" i="0" u="none" strike="noStrike" cap="none" normalizeH="0" baseline="0" dirty="0" smtClean="0">
                        <a:ln>
                          <a:noFill/>
                        </a:ln>
                        <a:solidFill>
                          <a:schemeClr val="tx1"/>
                        </a:solidFill>
                        <a:effectLst/>
                        <a:latin typeface="Times New Roman" pitchFamily="18" charset="0"/>
                      </a:endParaRPr>
                    </a:p>
                  </a:txBody>
                  <a:tcPr marL="99681" marR="99681" anchor="b" horzOverflow="overflow">
                    <a:lnL>
                      <a:noFill/>
                    </a:lnL>
                    <a:lnR w="12700" cap="flat" cmpd="sng" algn="ctr">
                      <a:no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50354">
                <a:tc>
                  <a:txBody>
                    <a:bodyPr/>
                    <a:lstStyle/>
                    <a:p>
                      <a:pPr marL="0" marR="0" lvl="0" indent="0" algn="l" defTabSz="914400" rtl="0" eaLnBrk="0" fontAlgn="base" latinLnBrk="0" hangingPunct="0">
                        <a:lnSpc>
                          <a:spcPct val="85000"/>
                        </a:lnSpc>
                        <a:spcBef>
                          <a:spcPct val="20000"/>
                        </a:spcBef>
                        <a:spcAft>
                          <a:spcPct val="0"/>
                        </a:spcAft>
                        <a:buClrTx/>
                        <a:buSzTx/>
                        <a:buFont typeface="Wingdings" pitchFamily="2" charset="2"/>
                        <a:buNone/>
                        <a:tabLst/>
                      </a:pPr>
                      <a:endParaRPr kumimoji="0" lang="en-US" sz="1200" b="0" i="0" u="none" strike="noStrike" cap="none" normalizeH="0" baseline="0" dirty="0" smtClean="0">
                        <a:ln>
                          <a:noFill/>
                        </a:ln>
                        <a:solidFill>
                          <a:schemeClr val="bg2"/>
                        </a:solidFill>
                        <a:effectLst/>
                        <a:latin typeface="Times New Roman" pitchFamily="18" charset="0"/>
                      </a:endParaRPr>
                    </a:p>
                  </a:txBody>
                  <a:tcPr marL="99681" marR="99681"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FY 2012 Enacted</a:t>
                      </a:r>
                      <a:endParaRPr kumimoji="0" lang="en-US" sz="1200" b="0" i="0" u="none" strike="noStrike" cap="none" normalizeH="0" baseline="0" dirty="0" smtClean="0">
                        <a:ln>
                          <a:noFill/>
                        </a:ln>
                        <a:solidFill>
                          <a:schemeClr val="tx1"/>
                        </a:solidFill>
                        <a:effectLst/>
                        <a:latin typeface="Times New Roman" pitchFamily="18" charset="0"/>
                      </a:endParaRPr>
                    </a:p>
                  </a:txBody>
                  <a:tcPr marL="99681" marR="9968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FY 2013 CR Annualized</a:t>
                      </a:r>
                      <a:endParaRPr kumimoji="0" lang="en-US" sz="1200" b="0" i="0" u="none" strike="noStrike" cap="none" normalizeH="0" baseline="0" dirty="0" smtClean="0">
                        <a:ln>
                          <a:noFill/>
                        </a:ln>
                        <a:solidFill>
                          <a:schemeClr val="tx1"/>
                        </a:solidFill>
                        <a:effectLst/>
                        <a:latin typeface="Times New Roman" pitchFamily="18" charset="0"/>
                      </a:endParaRPr>
                    </a:p>
                  </a:txBody>
                  <a:tcPr marL="99681" marR="9968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rPr>
                        <a:t>FY2013 with Sequestration</a:t>
                      </a:r>
                    </a:p>
                  </a:txBody>
                  <a:tcPr marL="99681" marR="9968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021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3600450" algn="l"/>
                        </a:tabLst>
                        <a:defRPr/>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Advanced Scientific Computing Research</a:t>
                      </a:r>
                      <a:endParaRPr kumimoji="0" lang="en-US"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6004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9681" marR="99681" horzOverflow="overflow">
                    <a:lnL cap="flat">
                      <a:noFill/>
                    </a:lnL>
                    <a:lnR>
                      <a:noFill/>
                    </a:lnR>
                    <a:lnT>
                      <a:noFill/>
                    </a:lnT>
                    <a:lnB cap="flat">
                      <a:noFill/>
                    </a:lnB>
                    <a:lnTlToBr>
                      <a:noFill/>
                    </a:lnTlToBr>
                    <a:lnBlToTr>
                      <a:noFill/>
                    </a:lnBlToTr>
                    <a:noFill/>
                  </a:tcPr>
                </a:tc>
                <a:tc>
                  <a:txBody>
                    <a:bodyPr/>
                    <a:lstStyle/>
                    <a:p>
                      <a:pPr algn="ctr" fontAlgn="b"/>
                      <a:r>
                        <a:rPr lang="en-US" sz="1200" b="0" i="0" u="none" strike="noStrike" dirty="0" smtClean="0">
                          <a:latin typeface="Times New Roman" pitchFamily="18" charset="0"/>
                          <a:cs typeface="Times New Roman" pitchFamily="18" charset="0"/>
                        </a:rPr>
                        <a:t>440,868</a:t>
                      </a:r>
                      <a:r>
                        <a:rPr lang="en-US" sz="1200" b="0" i="0" u="none" strike="noStrike" baseline="30000" dirty="0" smtClean="0">
                          <a:latin typeface="Times New Roman" pitchFamily="18" charset="0"/>
                          <a:cs typeface="Times New Roman" pitchFamily="18" charset="0"/>
                        </a:rPr>
                        <a:t> a</a:t>
                      </a:r>
                      <a:endParaRPr lang="en-US" sz="1200" b="0" i="0" u="none" strike="noStrike" baseline="30000" dirty="0">
                        <a:latin typeface="Times New Roman" pitchFamily="18" charset="0"/>
                        <a:cs typeface="Times New Roman"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algn="ctr" fontAlgn="b"/>
                      <a:r>
                        <a:rPr lang="en-US" sz="1200" b="0" i="0" u="none" strike="noStrike" dirty="0" smtClean="0">
                          <a:latin typeface="Times New Roman" pitchFamily="18" charset="0"/>
                          <a:cs typeface="Times New Roman" pitchFamily="18" charset="0"/>
                        </a:rPr>
                        <a:t>443,566 </a:t>
                      </a:r>
                      <a:endParaRPr lang="en-US" sz="1200" b="0" i="0" u="none" strike="noStrike" dirty="0">
                        <a:latin typeface="Times New Roman" pitchFamily="18" charset="0"/>
                        <a:cs typeface="Times New Roman"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algn="ctr" fontAlgn="b"/>
                      <a:r>
                        <a:rPr lang="en-US" sz="1200" b="0" i="0" u="none" strike="noStrike" dirty="0" smtClean="0">
                          <a:latin typeface="Times New Roman" pitchFamily="18" charset="0"/>
                          <a:cs typeface="Times New Roman" pitchFamily="18" charset="0"/>
                        </a:rPr>
                        <a:t>418,163 </a:t>
                      </a:r>
                      <a:endParaRPr lang="en-US" sz="1200" b="0" i="0" u="none" strike="noStrike" dirty="0">
                        <a:latin typeface="Times New Roman" pitchFamily="18" charset="0"/>
                        <a:cs typeface="Times New Roman"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
        <p:nvSpPr>
          <p:cNvPr id="31745" name="Rectangle 363"/>
          <p:cNvSpPr>
            <a:spLocks noGrp="1" noChangeArrowheads="1"/>
          </p:cNvSpPr>
          <p:nvPr>
            <p:ph type="title"/>
          </p:nvPr>
        </p:nvSpPr>
        <p:spPr bwMode="auto">
          <a:xfrm>
            <a:off x="7144" y="104775"/>
            <a:ext cx="9144000" cy="609600"/>
          </a:xfrm>
          <a:ln>
            <a:miter lim="800000"/>
            <a:headEnd/>
            <a:tailEnd/>
          </a:ln>
        </p:spPr>
        <p:txBody>
          <a:bodyPr vert="horz" wrap="square" lIns="91440" tIns="45720" rIns="91440" bIns="45720" numCol="1" anchor="t" anchorCtr="0" compatLnSpc="1">
            <a:prstTxWarp prst="textNoShape">
              <a:avLst/>
            </a:prstTxWarp>
          </a:bodyPr>
          <a:lstStyle/>
          <a:p>
            <a:pPr>
              <a:defRPr/>
            </a:pPr>
            <a:r>
              <a:rPr lang="en-US" sz="3200" i="1" dirty="0" smtClean="0">
                <a:solidFill>
                  <a:srgbClr val="367317"/>
                </a:solidFill>
                <a:effectLst>
                  <a:outerShdw blurRad="38100" dist="38100" dir="2700000" algn="tl">
                    <a:srgbClr val="000000">
                      <a:alpha val="43137"/>
                    </a:srgbClr>
                  </a:outerShdw>
                </a:effectLst>
                <a:latin typeface="+mn-lt"/>
              </a:rPr>
              <a:t>ASCR Budget Overview</a:t>
            </a:r>
          </a:p>
        </p:txBody>
      </p:sp>
      <p:sp>
        <p:nvSpPr>
          <p:cNvPr id="4" name="Slide Number Placeholder 3"/>
          <p:cNvSpPr>
            <a:spLocks noGrp="1"/>
          </p:cNvSpPr>
          <p:nvPr>
            <p:ph type="sldNum" sz="quarter" idx="10"/>
          </p:nvPr>
        </p:nvSpPr>
        <p:spPr/>
        <p:txBody>
          <a:bodyPr/>
          <a:lstStyle/>
          <a:p>
            <a:pPr>
              <a:defRPr/>
            </a:pPr>
            <a:fld id="{1E29AFE1-3263-4D00-98EC-F5FEBA61B1DF}" type="slidenum">
              <a:rPr lang="en-US" smtClean="0"/>
              <a:pPr>
                <a:defRPr/>
              </a:pPr>
              <a:t>2</a:t>
            </a:fld>
            <a:endParaRPr lang="en-US" dirty="0"/>
          </a:p>
        </p:txBody>
      </p:sp>
      <p:sp>
        <p:nvSpPr>
          <p:cNvPr id="25" name="Footer Placeholder 5"/>
          <p:cNvSpPr>
            <a:spLocks noGrp="1"/>
          </p:cNvSpPr>
          <p:nvPr>
            <p:ph type="ftr" sz="quarter" idx="11"/>
          </p:nvPr>
        </p:nvSpPr>
        <p:spPr/>
        <p:txBody>
          <a:bodyPr/>
          <a:lstStyle/>
          <a:p>
            <a:r>
              <a:rPr lang="en-US" smtClean="0"/>
              <a:t>ASCAC March 5, 2013</a:t>
            </a:r>
            <a:endParaRPr lang="en-US" dirty="0"/>
          </a:p>
        </p:txBody>
      </p:sp>
      <p:sp>
        <p:nvSpPr>
          <p:cNvPr id="5" name="TextBox 4"/>
          <p:cNvSpPr txBox="1"/>
          <p:nvPr/>
        </p:nvSpPr>
        <p:spPr>
          <a:xfrm>
            <a:off x="269081" y="5403101"/>
            <a:ext cx="8396288" cy="584775"/>
          </a:xfrm>
          <a:prstGeom prst="rect">
            <a:avLst/>
          </a:prstGeom>
          <a:solidFill>
            <a:schemeClr val="accent3">
              <a:lumMod val="75000"/>
            </a:schemeClr>
          </a:solidFill>
        </p:spPr>
        <p:txBody>
          <a:bodyPr wrap="square" rtlCol="0">
            <a:spAutoFit/>
          </a:bodyPr>
          <a:lstStyle/>
          <a:p>
            <a:r>
              <a:rPr lang="en-US" sz="1600" dirty="0"/>
              <a:t>T</a:t>
            </a:r>
            <a:r>
              <a:rPr lang="en-US" sz="1600" dirty="0" smtClean="0"/>
              <a:t>he Office of Science amount </a:t>
            </a:r>
            <a:r>
              <a:rPr lang="en-US" sz="1600" dirty="0"/>
              <a:t>for the sequestration is $245M. This is a 5% reduction to the annualized CR level of $</a:t>
            </a:r>
            <a:r>
              <a:rPr lang="en-US" sz="1600" dirty="0" smtClean="0"/>
              <a:t>4,904M.</a:t>
            </a:r>
            <a:endParaRPr lang="en-US" sz="1600" dirty="0"/>
          </a:p>
        </p:txBody>
      </p:sp>
      <p:sp>
        <p:nvSpPr>
          <p:cNvPr id="7" name="Rectangle 6"/>
          <p:cNvSpPr/>
          <p:nvPr/>
        </p:nvSpPr>
        <p:spPr>
          <a:xfrm>
            <a:off x="269081" y="2084815"/>
            <a:ext cx="8620126" cy="338554"/>
          </a:xfrm>
          <a:prstGeom prst="rect">
            <a:avLst/>
          </a:prstGeom>
        </p:spPr>
        <p:txBody>
          <a:bodyPr wrap="square">
            <a:spAutoFit/>
          </a:bodyPr>
          <a:lstStyle/>
          <a:p>
            <a:r>
              <a:rPr lang="en-US" sz="900" baseline="30000" dirty="0" smtClean="0"/>
              <a:t>a </a:t>
            </a:r>
            <a:r>
              <a:rPr lang="en-US" sz="800" dirty="0" smtClean="0"/>
              <a:t>FY</a:t>
            </a:r>
            <a:r>
              <a:rPr lang="en-US" sz="800" dirty="0"/>
              <a:t> 2012 Appropriation: SBIR $11,073,000 and STTR $1,491,000 (transferred out of ASCR in FY 2012 Current column)</a:t>
            </a:r>
          </a:p>
          <a:p>
            <a:pPr lvl="0"/>
            <a:r>
              <a:rPr lang="en-US" sz="800" dirty="0" smtClean="0"/>
              <a:t>The </a:t>
            </a:r>
            <a:r>
              <a:rPr lang="en-US" sz="800" dirty="0"/>
              <a:t>FY 2012 appropriation is reduced by $1,132,000 for the Advanced Scientific Computing Research share of the DOE-wide $73,300,000 rescission for contractor pay freeze savings. </a:t>
            </a:r>
            <a:r>
              <a:rPr lang="en-US" sz="800" dirty="0" smtClean="0"/>
              <a:t> </a:t>
            </a:r>
            <a:endParaRPr lang="en-US" sz="800" dirty="0"/>
          </a:p>
        </p:txBody>
      </p:sp>
      <p:sp>
        <p:nvSpPr>
          <p:cNvPr id="8" name="TextBox 7"/>
          <p:cNvSpPr txBox="1"/>
          <p:nvPr/>
        </p:nvSpPr>
        <p:spPr>
          <a:xfrm>
            <a:off x="402431" y="2548010"/>
            <a:ext cx="7820025" cy="2862322"/>
          </a:xfrm>
          <a:prstGeom prst="rect">
            <a:avLst/>
          </a:prstGeom>
          <a:noFill/>
        </p:spPr>
        <p:txBody>
          <a:bodyPr wrap="square" rtlCol="0">
            <a:spAutoFit/>
          </a:bodyPr>
          <a:lstStyle/>
          <a:p>
            <a:r>
              <a:rPr lang="en-US" dirty="0" smtClean="0"/>
              <a:t>Impacts of </a:t>
            </a:r>
          </a:p>
          <a:p>
            <a:pPr marL="285750" indent="-285750">
              <a:buFont typeface="Arial" pitchFamily="34" charset="0"/>
              <a:buChar char="•"/>
            </a:pPr>
            <a:r>
              <a:rPr lang="en-US" dirty="0" smtClean="0"/>
              <a:t>Continuing Resolution:</a:t>
            </a:r>
          </a:p>
          <a:p>
            <a:pPr marL="742950" lvl="1" indent="-285750">
              <a:buFont typeface="Arial" pitchFamily="34" charset="0"/>
              <a:buChar char="•"/>
            </a:pPr>
            <a:r>
              <a:rPr lang="en-US" dirty="0" smtClean="0"/>
              <a:t>No new starts</a:t>
            </a:r>
          </a:p>
          <a:p>
            <a:pPr marL="285750" indent="-285750">
              <a:buFont typeface="Arial" pitchFamily="34" charset="0"/>
              <a:buChar char="•"/>
            </a:pPr>
            <a:r>
              <a:rPr lang="en-US" dirty="0" smtClean="0"/>
              <a:t>Sequestration</a:t>
            </a:r>
          </a:p>
          <a:p>
            <a:pPr marL="742950" lvl="1" indent="-285750">
              <a:buFont typeface="Arial" pitchFamily="34" charset="0"/>
              <a:buChar char="•"/>
            </a:pPr>
            <a:r>
              <a:rPr lang="en-US" dirty="0" smtClean="0"/>
              <a:t>No funding for second  RFP for Fast forward (Design Forward)</a:t>
            </a:r>
          </a:p>
          <a:p>
            <a:pPr marL="742950" lvl="1" indent="-285750">
              <a:buFont typeface="Arial" pitchFamily="34" charset="0"/>
              <a:buChar char="•"/>
            </a:pPr>
            <a:r>
              <a:rPr lang="en-US" dirty="0" smtClean="0"/>
              <a:t>Delays in research funding to university grants, impacting as many as 60 graduate students</a:t>
            </a:r>
          </a:p>
          <a:p>
            <a:pPr marL="742950" lvl="1" indent="-285750">
              <a:buFont typeface="Arial" pitchFamily="34" charset="0"/>
              <a:buChar char="•"/>
            </a:pPr>
            <a:r>
              <a:rPr lang="en-US" dirty="0" smtClean="0"/>
              <a:t>No planning for power upgrades</a:t>
            </a:r>
          </a:p>
          <a:p>
            <a:pPr marL="285750" indent="-285750">
              <a:buFont typeface="Arial" pitchFamily="34" charset="0"/>
              <a:buChar char="•"/>
            </a:pPr>
            <a:endParaRPr lang="en-US" dirty="0"/>
          </a:p>
          <a:p>
            <a:endParaRPr lang="en-US" dirty="0"/>
          </a:p>
        </p:txBody>
      </p:sp>
    </p:spTree>
    <p:extLst>
      <p:ext uri="{BB962C8B-B14F-4D97-AF65-F5344CB8AC3E}">
        <p14:creationId xmlns:p14="http://schemas.microsoft.com/office/powerpoint/2010/main" xmlns="" val="382630114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866775"/>
            <a:ext cx="8410575" cy="2533650"/>
          </a:xfrm>
        </p:spPr>
        <p:txBody>
          <a:bodyPr>
            <a:normAutofit fontScale="62500" lnSpcReduction="20000"/>
          </a:bodyPr>
          <a:lstStyle/>
          <a:p>
            <a:pPr marL="0" indent="0">
              <a:buNone/>
            </a:pPr>
            <a:r>
              <a:rPr lang="en-US" sz="2900" b="1" dirty="0" smtClean="0"/>
              <a:t>Fast Forward</a:t>
            </a:r>
          </a:p>
          <a:p>
            <a:pPr lvl="1">
              <a:buFont typeface="Arial" pitchFamily="34" charset="0"/>
              <a:buChar char="•"/>
            </a:pPr>
            <a:r>
              <a:rPr lang="en-US" sz="2500" dirty="0" smtClean="0"/>
              <a:t>Jointly funded by DOE SC and NNSA, LLNL managed the RFP and contracting processes</a:t>
            </a:r>
          </a:p>
          <a:p>
            <a:pPr lvl="1">
              <a:buFont typeface="Arial" pitchFamily="34" charset="0"/>
              <a:buChar char="•"/>
            </a:pPr>
            <a:r>
              <a:rPr lang="en-US" sz="2500" dirty="0" smtClean="0"/>
              <a:t>Two-year contracts, started July 1, 2012</a:t>
            </a:r>
          </a:p>
          <a:p>
            <a:pPr marL="0" indent="0">
              <a:spcBef>
                <a:spcPts val="1000"/>
              </a:spcBef>
              <a:buNone/>
            </a:pPr>
            <a:r>
              <a:rPr lang="en-US" sz="2900" b="1" dirty="0" smtClean="0"/>
              <a:t>Project </a:t>
            </a:r>
            <a:r>
              <a:rPr lang="en-US" sz="2900" b="1" dirty="0"/>
              <a:t>Goals &amp; Objectives </a:t>
            </a:r>
          </a:p>
          <a:p>
            <a:pPr lvl="1">
              <a:lnSpc>
                <a:spcPct val="120000"/>
              </a:lnSpc>
              <a:buFont typeface="Arial" pitchFamily="34" charset="0"/>
              <a:buChar char="•"/>
            </a:pPr>
            <a:r>
              <a:rPr lang="en-US" sz="2500" dirty="0"/>
              <a:t>Initiate partnerships with multiple companies to accelerate </a:t>
            </a:r>
            <a:r>
              <a:rPr lang="en-US" sz="2500" dirty="0" smtClean="0"/>
              <a:t>transition of innovative research of critical technologies, such as processor and memory architecture, into products needed </a:t>
            </a:r>
            <a:r>
              <a:rPr lang="en-US" sz="2500" dirty="0"/>
              <a:t>for extreme-scale </a:t>
            </a:r>
            <a:r>
              <a:rPr lang="en-US" sz="2600" dirty="0" smtClean="0"/>
              <a:t>computing</a:t>
            </a:r>
            <a:endParaRPr lang="en-US" sz="2600" dirty="0"/>
          </a:p>
          <a:p>
            <a:pPr lvl="1">
              <a:lnSpc>
                <a:spcPct val="120000"/>
              </a:lnSpc>
              <a:buFont typeface="Arial" pitchFamily="34" charset="0"/>
              <a:buChar char="•"/>
            </a:pPr>
            <a:r>
              <a:rPr lang="en-US" sz="2600" dirty="0" smtClean="0"/>
              <a:t>Fund </a:t>
            </a:r>
            <a:r>
              <a:rPr lang="en-US" sz="2600" dirty="0"/>
              <a:t>technologies targeted for productization in the 5–10 year </a:t>
            </a:r>
            <a:r>
              <a:rPr lang="en-US" sz="2600" dirty="0" smtClean="0"/>
              <a:t>timeframe</a:t>
            </a:r>
            <a:endParaRPr lang="en-US" sz="1600" dirty="0"/>
          </a:p>
        </p:txBody>
      </p:sp>
      <p:sp>
        <p:nvSpPr>
          <p:cNvPr id="3" name="Title 2"/>
          <p:cNvSpPr>
            <a:spLocks noGrp="1"/>
          </p:cNvSpPr>
          <p:nvPr>
            <p:ph type="title"/>
          </p:nvPr>
        </p:nvSpPr>
        <p:spPr/>
        <p:txBody>
          <a:bodyPr>
            <a:normAutofit/>
          </a:bodyPr>
          <a:lstStyle/>
          <a:p>
            <a:pPr defTabSz="896708" eaLnBrk="1" hangingPunct="1"/>
            <a:r>
              <a:rPr lang="en-US" sz="2800" dirty="0" smtClean="0">
                <a:latin typeface="Arial" pitchFamily="34" charset="0"/>
              </a:rPr>
              <a:t>Early Collaborations: Fast Forward Projects</a:t>
            </a:r>
            <a:endParaRPr lang="en-US" sz="2800" dirty="0">
              <a:latin typeface="Arial" pitchFamily="34" charset="0"/>
            </a:endParaRPr>
          </a:p>
        </p:txBody>
      </p:sp>
      <p:sp>
        <p:nvSpPr>
          <p:cNvPr id="7" name="Slide Number Placeholder 3"/>
          <p:cNvSpPr>
            <a:spLocks noGrp="1"/>
          </p:cNvSpPr>
          <p:nvPr>
            <p:ph type="sldNum" sz="quarter" idx="10"/>
          </p:nvPr>
        </p:nvSpPr>
        <p:spPr>
          <a:prstGeom prst="rect">
            <a:avLst/>
          </a:prstGeom>
        </p:spPr>
        <p:txBody>
          <a:bodyPr/>
          <a:lstStyle/>
          <a:p>
            <a:fld id="{8F7F0FD8-C4D8-4FC8-ACE5-C8022F3C3BAB}" type="slidenum">
              <a:rPr lang="en-US" smtClean="0"/>
              <a:pPr/>
              <a:t>20</a:t>
            </a:fld>
            <a:endParaRPr lang="en-US" dirty="0"/>
          </a:p>
        </p:txBody>
      </p:sp>
      <p:sp>
        <p:nvSpPr>
          <p:cNvPr id="8" name="Footer Placeholder 7"/>
          <p:cNvSpPr>
            <a:spLocks noGrp="1"/>
          </p:cNvSpPr>
          <p:nvPr>
            <p:ph type="ftr" sz="quarter" idx="11"/>
          </p:nvPr>
        </p:nvSpPr>
        <p:spPr/>
        <p:txBody>
          <a:bodyPr/>
          <a:lstStyle/>
          <a:p>
            <a:r>
              <a:rPr lang="en-US" smtClean="0"/>
              <a:t>ASCAC March 5, 2013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2243382881"/>
              </p:ext>
            </p:extLst>
          </p:nvPr>
        </p:nvGraphicFramePr>
        <p:xfrm>
          <a:off x="1714500" y="3540125"/>
          <a:ext cx="5715000" cy="2560320"/>
        </p:xfrm>
        <a:graphic>
          <a:graphicData uri="http://schemas.openxmlformats.org/drawingml/2006/table">
            <a:tbl>
              <a:tblPr firstRow="1" bandRow="1">
                <a:effectLst>
                  <a:outerShdw blurRad="50800" dist="38100" dir="2700000" algn="tl" rotWithShape="0">
                    <a:srgbClr val="000000">
                      <a:alpha val="43000"/>
                    </a:srgbClr>
                  </a:outerShdw>
                </a:effectLst>
                <a:tableStyleId>{5C22544A-7EE6-4342-B048-85BDC9FD1C3A}</a:tableStyleId>
              </a:tblPr>
              <a:tblGrid>
                <a:gridCol w="1981200"/>
                <a:gridCol w="2133600"/>
                <a:gridCol w="1600200"/>
              </a:tblGrid>
              <a:tr h="0">
                <a:tc>
                  <a:txBody>
                    <a:bodyPr/>
                    <a:lstStyle/>
                    <a:p>
                      <a:r>
                        <a:rPr lang="en-US" sz="1600" dirty="0" smtClean="0">
                          <a:solidFill>
                            <a:schemeClr val="tx1"/>
                          </a:solidFill>
                          <a:latin typeface="Helvetica"/>
                          <a:cs typeface="Helvetica"/>
                        </a:rPr>
                        <a:t>Vendor</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1600" dirty="0" smtClean="0">
                          <a:solidFill>
                            <a:schemeClr val="tx1"/>
                          </a:solidFill>
                          <a:latin typeface="Helvetica"/>
                          <a:cs typeface="Helvetica"/>
                        </a:rPr>
                        <a:t>SCOPE</a:t>
                      </a:r>
                      <a:endParaRPr lang="en-US" sz="1600" dirty="0">
                        <a:solidFill>
                          <a:schemeClr val="tx1"/>
                        </a:solidFill>
                        <a:latin typeface="Helvetica"/>
                        <a:cs typeface="Helvetica"/>
                      </a:endParaRPr>
                    </a:p>
                  </a:txBody>
                  <a:tcPr>
                    <a:lnT w="12700" cap="flat" cmpd="sng" algn="ctr">
                      <a:solidFill>
                        <a:scrgbClr r="0" g="0" b="0"/>
                      </a:solidFill>
                      <a:prstDash val="solid"/>
                      <a:round/>
                      <a:headEnd type="none" w="med" len="med"/>
                      <a:tailEnd type="none" w="med" len="med"/>
                    </a:lnT>
                  </a:tcPr>
                </a:tc>
                <a:tc>
                  <a:txBody>
                    <a:bodyPr/>
                    <a:lstStyle/>
                    <a:p>
                      <a:r>
                        <a:rPr lang="en-US" sz="1600" dirty="0" smtClean="0">
                          <a:solidFill>
                            <a:schemeClr val="tx1"/>
                          </a:solidFill>
                          <a:latin typeface="Helvetica"/>
                          <a:cs typeface="Helvetica"/>
                        </a:rPr>
                        <a:t>Value</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sz="1600" dirty="0" smtClean="0">
                          <a:solidFill>
                            <a:schemeClr val="tx1"/>
                          </a:solidFill>
                          <a:latin typeface="Helvetica"/>
                          <a:cs typeface="Helvetica"/>
                        </a:rPr>
                        <a:t>AMD</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r>
                        <a:rPr lang="en-US" sz="1600" dirty="0" smtClean="0">
                          <a:solidFill>
                            <a:schemeClr val="tx1"/>
                          </a:solidFill>
                          <a:latin typeface="Helvetica"/>
                          <a:cs typeface="Helvetica"/>
                        </a:rPr>
                        <a:t>Processor</a:t>
                      </a:r>
                      <a:r>
                        <a:rPr lang="en-US" sz="1600" baseline="0" dirty="0" smtClean="0">
                          <a:solidFill>
                            <a:schemeClr val="tx1"/>
                          </a:solidFill>
                          <a:latin typeface="Helvetica"/>
                          <a:cs typeface="Helvetica"/>
                        </a:rPr>
                        <a:t> / Memory</a:t>
                      </a:r>
                      <a:endParaRPr lang="en-US" sz="1600" dirty="0">
                        <a:solidFill>
                          <a:schemeClr val="tx1"/>
                        </a:solidFill>
                        <a:latin typeface="Helvetica"/>
                        <a:cs typeface="Helvetica"/>
                      </a:endParaRPr>
                    </a:p>
                  </a:txBody>
                  <a:tcPr/>
                </a:tc>
                <a:tc>
                  <a:txBody>
                    <a:bodyPr/>
                    <a:lstStyle/>
                    <a:p>
                      <a:pPr algn="r"/>
                      <a:r>
                        <a:rPr lang="en-US" sz="1600" dirty="0" smtClean="0">
                          <a:solidFill>
                            <a:schemeClr val="tx1"/>
                          </a:solidFill>
                          <a:latin typeface="Helvetica"/>
                          <a:cs typeface="Helvetica"/>
                        </a:rPr>
                        <a:t>$12,600,000</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tcPr>
                </a:tc>
              </a:tr>
              <a:tr h="370840">
                <a:tc>
                  <a:txBody>
                    <a:bodyPr/>
                    <a:lstStyle/>
                    <a:p>
                      <a:r>
                        <a:rPr lang="en-US" sz="1600" dirty="0" smtClean="0">
                          <a:solidFill>
                            <a:schemeClr val="tx1"/>
                          </a:solidFill>
                          <a:latin typeface="Helvetica"/>
                          <a:cs typeface="Helvetica"/>
                        </a:rPr>
                        <a:t>IBM</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r>
                        <a:rPr lang="en-US" sz="1600" dirty="0" smtClean="0">
                          <a:solidFill>
                            <a:schemeClr val="tx1"/>
                          </a:solidFill>
                          <a:latin typeface="Helvetica"/>
                          <a:cs typeface="Helvetica"/>
                        </a:rPr>
                        <a:t>Memory</a:t>
                      </a:r>
                      <a:endParaRPr lang="en-US" sz="1600" dirty="0">
                        <a:solidFill>
                          <a:schemeClr val="tx1"/>
                        </a:solidFill>
                        <a:latin typeface="Helvetica"/>
                        <a:cs typeface="Helvetica"/>
                      </a:endParaRPr>
                    </a:p>
                  </a:txBody>
                  <a:tcPr/>
                </a:tc>
                <a:tc>
                  <a:txBody>
                    <a:bodyPr/>
                    <a:lstStyle/>
                    <a:p>
                      <a:pPr algn="r"/>
                      <a:r>
                        <a:rPr lang="en-US" sz="1600" dirty="0" smtClean="0">
                          <a:solidFill>
                            <a:schemeClr val="tx1"/>
                          </a:solidFill>
                          <a:latin typeface="Helvetica"/>
                          <a:cs typeface="Helvetica"/>
                        </a:rPr>
                        <a:t>$10,476,714</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tcPr>
                </a:tc>
              </a:tr>
              <a:tr h="370840">
                <a:tc>
                  <a:txBody>
                    <a:bodyPr/>
                    <a:lstStyle/>
                    <a:p>
                      <a:r>
                        <a:rPr lang="en-US" sz="1600" dirty="0" smtClean="0">
                          <a:solidFill>
                            <a:schemeClr val="tx1"/>
                          </a:solidFill>
                          <a:latin typeface="Helvetica"/>
                          <a:cs typeface="Helvetica"/>
                        </a:rPr>
                        <a:t>Intel</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r>
                        <a:rPr lang="en-US" sz="1600" dirty="0" smtClean="0">
                          <a:solidFill>
                            <a:schemeClr val="tx1"/>
                          </a:solidFill>
                          <a:latin typeface="Helvetica"/>
                          <a:cs typeface="Helvetica"/>
                        </a:rPr>
                        <a:t>Processor / Memory</a:t>
                      </a:r>
                      <a:endParaRPr lang="en-US" sz="1600" dirty="0">
                        <a:solidFill>
                          <a:schemeClr val="tx1"/>
                        </a:solidFill>
                        <a:latin typeface="Helvetica"/>
                        <a:cs typeface="Helvetica"/>
                      </a:endParaRPr>
                    </a:p>
                  </a:txBody>
                  <a:tcPr/>
                </a:tc>
                <a:tc>
                  <a:txBody>
                    <a:bodyPr/>
                    <a:lstStyle/>
                    <a:p>
                      <a:pPr algn="r"/>
                      <a:r>
                        <a:rPr lang="en-US" sz="1600" dirty="0" smtClean="0">
                          <a:solidFill>
                            <a:schemeClr val="tx1"/>
                          </a:solidFill>
                          <a:latin typeface="Helvetica"/>
                          <a:cs typeface="Helvetica"/>
                        </a:rPr>
                        <a:t>$18,963,437</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tcPr>
                </a:tc>
              </a:tr>
              <a:tr h="370840">
                <a:tc>
                  <a:txBody>
                    <a:bodyPr/>
                    <a:lstStyle/>
                    <a:p>
                      <a:r>
                        <a:rPr lang="en-US" sz="1600" dirty="0" smtClean="0">
                          <a:solidFill>
                            <a:schemeClr val="tx1"/>
                          </a:solidFill>
                          <a:latin typeface="Helvetica"/>
                          <a:cs typeface="Helvetica"/>
                        </a:rPr>
                        <a:t>NVIDIA</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r>
                        <a:rPr lang="en-US" sz="1600" dirty="0" smtClean="0">
                          <a:solidFill>
                            <a:schemeClr val="tx1"/>
                          </a:solidFill>
                          <a:latin typeface="Helvetica"/>
                          <a:cs typeface="Helvetica"/>
                        </a:rPr>
                        <a:t>Processor</a:t>
                      </a:r>
                      <a:endParaRPr lang="en-US" sz="1600" dirty="0">
                        <a:solidFill>
                          <a:schemeClr val="tx1"/>
                        </a:solidFill>
                        <a:latin typeface="Helvetica"/>
                        <a:cs typeface="Helvetica"/>
                      </a:endParaRPr>
                    </a:p>
                  </a:txBody>
                  <a:tcPr/>
                </a:tc>
                <a:tc>
                  <a:txBody>
                    <a:bodyPr/>
                    <a:lstStyle/>
                    <a:p>
                      <a:pPr algn="r"/>
                      <a:r>
                        <a:rPr lang="en-US" sz="1600" dirty="0" smtClean="0">
                          <a:solidFill>
                            <a:schemeClr val="tx1"/>
                          </a:solidFill>
                          <a:latin typeface="Helvetica"/>
                          <a:cs typeface="Helvetica"/>
                        </a:rPr>
                        <a:t>$12,398,893</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tcPr>
                </a:tc>
              </a:tr>
              <a:tr h="370840">
                <a:tc>
                  <a:txBody>
                    <a:bodyPr/>
                    <a:lstStyle/>
                    <a:p>
                      <a:r>
                        <a:rPr lang="en-US" sz="1600" dirty="0" smtClean="0">
                          <a:solidFill>
                            <a:schemeClr val="tx1"/>
                          </a:solidFill>
                          <a:latin typeface="Helvetica"/>
                          <a:cs typeface="Helvetica"/>
                        </a:rPr>
                        <a:t>WhamCloud</a:t>
                      </a:r>
                      <a:r>
                        <a:rPr lang="en-US" sz="1600" baseline="0" dirty="0" smtClean="0">
                          <a:solidFill>
                            <a:schemeClr val="tx1"/>
                          </a:solidFill>
                          <a:latin typeface="Helvetica"/>
                          <a:cs typeface="Helvetica"/>
                        </a:rPr>
                        <a:t> (Intel)</a:t>
                      </a:r>
                      <a:endParaRPr lang="en-US" sz="160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r>
                        <a:rPr lang="en-US" sz="1600" dirty="0" smtClean="0">
                          <a:solidFill>
                            <a:schemeClr val="tx1"/>
                          </a:solidFill>
                          <a:latin typeface="Helvetica"/>
                          <a:cs typeface="Helvetica"/>
                        </a:rPr>
                        <a:t>Storage &amp; I/O</a:t>
                      </a:r>
                      <a:endParaRPr lang="en-US" sz="1600" dirty="0">
                        <a:solidFill>
                          <a:schemeClr val="tx1"/>
                        </a:solidFill>
                        <a:latin typeface="Helvetica"/>
                        <a:cs typeface="Helvetica"/>
                      </a:endParaRPr>
                    </a:p>
                  </a:txBody>
                  <a:tcPr/>
                </a:tc>
                <a:tc>
                  <a:txBody>
                    <a:bodyPr/>
                    <a:lstStyle/>
                    <a:p>
                      <a:pPr algn="r"/>
                      <a:r>
                        <a:rPr lang="en-US" sz="1600" dirty="0" smtClean="0">
                          <a:solidFill>
                            <a:schemeClr val="tx1"/>
                          </a:solidFill>
                          <a:latin typeface="Helvetica"/>
                          <a:cs typeface="Helvetica"/>
                        </a:rPr>
                        <a:t>$7,996,053</a:t>
                      </a:r>
                      <a:endParaRPr lang="en-US" sz="1600"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tcPr>
                </a:tc>
              </a:tr>
              <a:tr h="370840">
                <a:tc>
                  <a:txBody>
                    <a:bodyPr/>
                    <a:lstStyle/>
                    <a:p>
                      <a:r>
                        <a:rPr lang="en-US" sz="1600" b="1" dirty="0" smtClean="0">
                          <a:solidFill>
                            <a:schemeClr val="tx1"/>
                          </a:solidFill>
                          <a:latin typeface="Helvetica"/>
                          <a:cs typeface="Helvetica"/>
                        </a:rPr>
                        <a:t>Total</a:t>
                      </a:r>
                      <a:endParaRPr lang="en-US" sz="1600" b="1"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endParaRPr lang="en-US" sz="1600" dirty="0">
                        <a:solidFill>
                          <a:schemeClr val="tx1"/>
                        </a:solidFill>
                        <a:latin typeface="Helvetica"/>
                        <a:cs typeface="Helvetica"/>
                      </a:endParaRPr>
                    </a:p>
                  </a:txBody>
                  <a:tcPr>
                    <a:lnB w="12700" cap="flat" cmpd="sng" algn="ctr">
                      <a:solidFill>
                        <a:scrgbClr r="0" g="0" b="0"/>
                      </a:solidFill>
                      <a:prstDash val="solid"/>
                      <a:round/>
                      <a:headEnd type="none" w="med" len="med"/>
                      <a:tailEnd type="none" w="med" len="med"/>
                    </a:lnB>
                  </a:tcPr>
                </a:tc>
                <a:tc>
                  <a:txBody>
                    <a:bodyPr/>
                    <a:lstStyle/>
                    <a:p>
                      <a:pPr algn="r"/>
                      <a:r>
                        <a:rPr lang="en-US" sz="1600" b="1" dirty="0" smtClean="0">
                          <a:solidFill>
                            <a:schemeClr val="tx1"/>
                          </a:solidFill>
                          <a:latin typeface="Helvetica"/>
                          <a:cs typeface="Helvetica"/>
                        </a:rPr>
                        <a:t>$62,435,097</a:t>
                      </a:r>
                      <a:endParaRPr lang="en-US" sz="1600" b="1" dirty="0">
                        <a:solidFill>
                          <a:schemeClr val="tx1"/>
                        </a:solidFill>
                        <a:latin typeface="Helvetica"/>
                        <a:cs typeface="Helvetica"/>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9765136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normAutofit/>
          </a:bodyPr>
          <a:lstStyle/>
          <a:p>
            <a:r>
              <a:rPr lang="en-US" b="0" dirty="0" smtClean="0"/>
              <a:t>Design Forward RFP will be issued by LBNL on behalf of </a:t>
            </a:r>
            <a:r>
              <a:rPr lang="en-US" b="0" dirty="0"/>
              <a:t>ANL, LANL, LBNL, LLNL, ORNL, PNNL and SNL</a:t>
            </a:r>
          </a:p>
          <a:p>
            <a:pPr marL="0" indent="0">
              <a:buNone/>
            </a:pPr>
            <a:endParaRPr lang="en-US" b="0" dirty="0" smtClean="0"/>
          </a:p>
          <a:p>
            <a:r>
              <a:rPr lang="en-US" b="0" dirty="0" smtClean="0"/>
              <a:t>Design Forward Technology Focus Areas:</a:t>
            </a:r>
            <a:endParaRPr lang="en-US" b="0" dirty="0"/>
          </a:p>
          <a:p>
            <a:pPr lvl="1">
              <a:buFont typeface="Arial" pitchFamily="34" charset="0"/>
              <a:buChar char="•"/>
            </a:pPr>
            <a:r>
              <a:rPr lang="en-US" sz="2100" dirty="0" smtClean="0"/>
              <a:t>Interconnect Networks: </a:t>
            </a:r>
            <a:r>
              <a:rPr lang="en-US" sz="2100" dirty="0"/>
              <a:t>L</a:t>
            </a:r>
            <a:r>
              <a:rPr lang="en-US" sz="2100" dirty="0" smtClean="0"/>
              <a:t>ed by  SNL and LBNL</a:t>
            </a:r>
            <a:endParaRPr lang="en-US" sz="2100" dirty="0"/>
          </a:p>
          <a:p>
            <a:pPr lvl="2">
              <a:buFont typeface="Arial" pitchFamily="34" charset="0"/>
              <a:buChar char="–"/>
            </a:pPr>
            <a:endParaRPr lang="en-US" sz="900" dirty="0" smtClean="0"/>
          </a:p>
          <a:p>
            <a:pPr lvl="1">
              <a:buFont typeface="Arial" pitchFamily="34" charset="0"/>
              <a:buChar char="•"/>
            </a:pPr>
            <a:r>
              <a:rPr lang="en-US" sz="2100" dirty="0" smtClean="0"/>
              <a:t>System design and integration: Led by ORNL and LLNL</a:t>
            </a:r>
          </a:p>
          <a:p>
            <a:pPr marL="914400" lvl="2" indent="0">
              <a:buNone/>
            </a:pPr>
            <a:endParaRPr lang="en-US" sz="1900" dirty="0" smtClean="0"/>
          </a:p>
        </p:txBody>
      </p:sp>
      <p:sp>
        <p:nvSpPr>
          <p:cNvPr id="6" name="Title 5"/>
          <p:cNvSpPr>
            <a:spLocks noGrp="1"/>
          </p:cNvSpPr>
          <p:nvPr>
            <p:ph type="title"/>
          </p:nvPr>
        </p:nvSpPr>
        <p:spPr/>
        <p:txBody>
          <a:bodyPr>
            <a:normAutofit/>
          </a:bodyPr>
          <a:lstStyle/>
          <a:p>
            <a:r>
              <a:rPr lang="en-US" sz="2800" dirty="0" smtClean="0">
                <a:solidFill>
                  <a:srgbClr val="007A49"/>
                </a:solidFill>
                <a:latin typeface="Arial" pitchFamily="34" charset="0"/>
              </a:rPr>
              <a:t>Fast Forward Part 2: Design Forward</a:t>
            </a:r>
            <a:endParaRPr lang="en-US" sz="2800" dirty="0">
              <a:solidFill>
                <a:srgbClr val="007A49"/>
              </a:solidFill>
              <a:latin typeface="Arial" pitchFamily="34" charset="0"/>
            </a:endParaRPr>
          </a:p>
        </p:txBody>
      </p:sp>
      <p:sp>
        <p:nvSpPr>
          <p:cNvPr id="5" name="Slide Number Placeholder 4"/>
          <p:cNvSpPr>
            <a:spLocks noGrp="1"/>
          </p:cNvSpPr>
          <p:nvPr>
            <p:ph type="sldNum" sz="quarter" idx="10"/>
          </p:nvPr>
        </p:nvSpPr>
        <p:spPr/>
        <p:txBody>
          <a:bodyPr/>
          <a:lstStyle/>
          <a:p>
            <a:fld id="{C41FD94A-3280-6B4A-962C-1D6736B77269}" type="slidenum">
              <a:rPr lang="en-US" smtClean="0"/>
              <a:pPr/>
              <a:t>21</a:t>
            </a:fld>
            <a:endParaRPr lang="en-US" dirty="0"/>
          </a:p>
        </p:txBody>
      </p:sp>
      <p:sp>
        <p:nvSpPr>
          <p:cNvPr id="7" name="Footer Placeholder 6"/>
          <p:cNvSpPr>
            <a:spLocks noGrp="1"/>
          </p:cNvSpPr>
          <p:nvPr>
            <p:ph type="ftr" sz="quarter" idx="11"/>
          </p:nvPr>
        </p:nvSpPr>
        <p:spPr/>
        <p:txBody>
          <a:bodyPr/>
          <a:lstStyle/>
          <a:p>
            <a:r>
              <a:rPr lang="en-US" smtClean="0"/>
              <a:t>ASCAC March 5, 2013</a:t>
            </a:r>
            <a:endParaRPr lang="en-US" dirty="0"/>
          </a:p>
        </p:txBody>
      </p:sp>
      <p:sp>
        <p:nvSpPr>
          <p:cNvPr id="3" name="TextBox 2"/>
          <p:cNvSpPr txBox="1"/>
          <p:nvPr/>
        </p:nvSpPr>
        <p:spPr>
          <a:xfrm>
            <a:off x="1114425" y="4991100"/>
            <a:ext cx="6810375" cy="646331"/>
          </a:xfrm>
          <a:prstGeom prst="rect">
            <a:avLst/>
          </a:prstGeom>
          <a:noFill/>
        </p:spPr>
        <p:txBody>
          <a:bodyPr wrap="square" rtlCol="0">
            <a:spAutoFit/>
          </a:bodyPr>
          <a:lstStyle/>
          <a:p>
            <a:r>
              <a:rPr lang="en-US" i="1" dirty="0">
                <a:solidFill>
                  <a:srgbClr val="FF0000"/>
                </a:solidFill>
              </a:rPr>
              <a:t>At this time, the Design Forward RFP has not been released</a:t>
            </a:r>
          </a:p>
          <a:p>
            <a:endParaRPr lang="en-US" dirty="0"/>
          </a:p>
        </p:txBody>
      </p:sp>
    </p:spTree>
    <p:extLst>
      <p:ext uri="{BB962C8B-B14F-4D97-AF65-F5344CB8AC3E}">
        <p14:creationId xmlns:p14="http://schemas.microsoft.com/office/powerpoint/2010/main" xmlns="" val="260188435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Path Towards Exascale: </a:t>
            </a:r>
            <a:br>
              <a:rPr lang="en-US" sz="2400" dirty="0" smtClean="0"/>
            </a:br>
            <a:r>
              <a:rPr lang="en-US" sz="2400" dirty="0" smtClean="0"/>
              <a:t>The X-Stack Programming Environment Program</a:t>
            </a:r>
            <a:endParaRPr lang="en-US" sz="2400" dirty="0"/>
          </a:p>
        </p:txBody>
      </p:sp>
      <p:sp>
        <p:nvSpPr>
          <p:cNvPr id="2" name="Content Placeholder 1"/>
          <p:cNvSpPr>
            <a:spLocks noGrp="1"/>
          </p:cNvSpPr>
          <p:nvPr>
            <p:ph sz="half" idx="1"/>
          </p:nvPr>
        </p:nvSpPr>
        <p:spPr>
          <a:xfrm>
            <a:off x="355600" y="811180"/>
            <a:ext cx="4406900" cy="3097103"/>
          </a:xfrm>
        </p:spPr>
        <p:txBody>
          <a:bodyPr>
            <a:normAutofit fontScale="92500" lnSpcReduction="20000"/>
          </a:bodyPr>
          <a:lstStyle/>
          <a:p>
            <a:pPr marL="0" indent="0">
              <a:lnSpc>
                <a:spcPct val="120000"/>
              </a:lnSpc>
              <a:spcBef>
                <a:spcPts val="0"/>
              </a:spcBef>
              <a:buNone/>
            </a:pPr>
            <a:r>
              <a:rPr lang="en-US" sz="2400" dirty="0" smtClean="0">
                <a:solidFill>
                  <a:srgbClr val="106636"/>
                </a:solidFill>
              </a:rPr>
              <a:t>Goals and Objectives </a:t>
            </a:r>
          </a:p>
          <a:p>
            <a:pPr lvl="1">
              <a:lnSpc>
                <a:spcPct val="120000"/>
              </a:lnSpc>
              <a:spcBef>
                <a:spcPts val="0"/>
              </a:spcBef>
            </a:pPr>
            <a:r>
              <a:rPr lang="en-US" sz="1700" dirty="0" smtClean="0"/>
              <a:t>Address fundamental Exascale software challenges</a:t>
            </a:r>
            <a:endParaRPr lang="en-US" sz="1700" dirty="0" smtClean="0">
              <a:solidFill>
                <a:srgbClr val="000000"/>
              </a:solidFill>
            </a:endParaRPr>
          </a:p>
          <a:p>
            <a:pPr lvl="1">
              <a:lnSpc>
                <a:spcPct val="120000"/>
              </a:lnSpc>
              <a:spcBef>
                <a:spcPts val="0"/>
              </a:spcBef>
            </a:pPr>
            <a:r>
              <a:rPr lang="en-US" sz="1700" dirty="0" smtClean="0"/>
              <a:t>Create complete solutions that are portable across multiple future machine generations</a:t>
            </a:r>
          </a:p>
          <a:p>
            <a:pPr lvl="1">
              <a:lnSpc>
                <a:spcPct val="120000"/>
              </a:lnSpc>
              <a:spcBef>
                <a:spcPts val="0"/>
              </a:spcBef>
            </a:pPr>
            <a:r>
              <a:rPr lang="en-US" sz="1700" dirty="0" smtClean="0"/>
              <a:t>Define a transition path for existing scientific applications</a:t>
            </a:r>
            <a:endParaRPr lang="en-US" sz="1700" dirty="0" smtClean="0">
              <a:solidFill>
                <a:srgbClr val="000000"/>
              </a:solidFill>
            </a:endParaRPr>
          </a:p>
          <a:p>
            <a:pPr lvl="1">
              <a:lnSpc>
                <a:spcPct val="120000"/>
              </a:lnSpc>
              <a:spcBef>
                <a:spcPts val="0"/>
              </a:spcBef>
            </a:pPr>
            <a:r>
              <a:rPr lang="en-US" sz="1700" dirty="0" smtClean="0">
                <a:solidFill>
                  <a:srgbClr val="000000"/>
                </a:solidFill>
              </a:rPr>
              <a:t>Initiate Exascale community prior to establishment of long-term Exascale program</a:t>
            </a:r>
          </a:p>
        </p:txBody>
      </p:sp>
      <p:sp>
        <p:nvSpPr>
          <p:cNvPr id="26" name="Content Placeholder 25"/>
          <p:cNvSpPr>
            <a:spLocks noGrp="1"/>
          </p:cNvSpPr>
          <p:nvPr>
            <p:ph sz="half" idx="2"/>
          </p:nvPr>
        </p:nvSpPr>
        <p:spPr>
          <a:xfrm>
            <a:off x="4800600" y="916864"/>
            <a:ext cx="4114800" cy="4114800"/>
          </a:xfrm>
        </p:spPr>
        <p:txBody>
          <a:bodyPr>
            <a:normAutofit fontScale="92500" lnSpcReduction="20000"/>
          </a:bodyPr>
          <a:lstStyle/>
          <a:p>
            <a:pPr marL="0" indent="0" algn="ctr">
              <a:buNone/>
            </a:pPr>
            <a:r>
              <a:rPr lang="en-US" sz="2400" dirty="0" smtClean="0"/>
              <a:t>Key Program Elements</a:t>
            </a:r>
            <a:endParaRPr lang="en-US" sz="2400" dirty="0"/>
          </a:p>
        </p:txBody>
      </p:sp>
      <p:sp>
        <p:nvSpPr>
          <p:cNvPr id="4" name="Slide Number Placeholder 3"/>
          <p:cNvSpPr>
            <a:spLocks noGrp="1"/>
          </p:cNvSpPr>
          <p:nvPr>
            <p:ph type="sldNum" sz="quarter" idx="4294967295"/>
          </p:nvPr>
        </p:nvSpPr>
        <p:spPr>
          <a:xfrm>
            <a:off x="8414464" y="6351654"/>
            <a:ext cx="381000" cy="365125"/>
          </a:xfrm>
          <a:prstGeom prst="rect">
            <a:avLst/>
          </a:prstGeom>
        </p:spPr>
        <p:txBody>
          <a:bodyPr/>
          <a:lstStyle/>
          <a:p>
            <a:fld id="{8F7F0FD8-C4D8-4FC8-ACE5-C8022F3C3BAB}" type="slidenum">
              <a:rPr lang="en-US" smtClean="0"/>
              <a:pPr/>
              <a:t>22</a:t>
            </a:fld>
            <a:endParaRPr lang="en-US" dirty="0"/>
          </a:p>
        </p:txBody>
      </p:sp>
      <p:sp>
        <p:nvSpPr>
          <p:cNvPr id="17" name="TextBox 16"/>
          <p:cNvSpPr txBox="1"/>
          <p:nvPr/>
        </p:nvSpPr>
        <p:spPr>
          <a:xfrm>
            <a:off x="4277013" y="5871496"/>
            <a:ext cx="4896464" cy="400110"/>
          </a:xfrm>
          <a:prstGeom prst="rect">
            <a:avLst/>
          </a:prstGeom>
          <a:noFill/>
        </p:spPr>
        <p:txBody>
          <a:bodyPr wrap="square" rtlCol="0">
            <a:spAutoFit/>
          </a:bodyPr>
          <a:lstStyle/>
          <a:p>
            <a:r>
              <a:rPr lang="en-GB" sz="1000" dirty="0" smtClean="0"/>
              <a:t>All M.C. Escher works © 2010 The M.C. Escher Company - the Netherlands. All rights reserved. Used by permission. </a:t>
            </a:r>
            <a:r>
              <a:rPr lang="en-GB" sz="1000" u="sng" dirty="0" smtClean="0">
                <a:hlinkClick r:id="rId3"/>
              </a:rPr>
              <a:t>www.mcescher.com</a:t>
            </a:r>
            <a:endParaRPr lang="en-US" sz="1000" dirty="0"/>
          </a:p>
        </p:txBody>
      </p:sp>
      <p:pic>
        <p:nvPicPr>
          <p:cNvPr id="9" name="Picture 8" descr="Escher gravity.jpg"/>
          <p:cNvPicPr>
            <a:picLocks noChangeAspect="1"/>
          </p:cNvPicPr>
          <p:nvPr/>
        </p:nvPicPr>
        <p:blipFill>
          <a:blip r:embed="rId4" cstate="print"/>
          <a:stretch>
            <a:fillRect/>
          </a:stretch>
        </p:blipFill>
        <p:spPr>
          <a:xfrm>
            <a:off x="6088624" y="1415468"/>
            <a:ext cx="1644894" cy="1644894"/>
          </a:xfrm>
          <a:prstGeom prst="rect">
            <a:avLst/>
          </a:prstGeom>
        </p:spPr>
      </p:pic>
      <p:sp>
        <p:nvSpPr>
          <p:cNvPr id="5" name="TextBox 4"/>
          <p:cNvSpPr txBox="1"/>
          <p:nvPr/>
        </p:nvSpPr>
        <p:spPr>
          <a:xfrm>
            <a:off x="5801032" y="3077736"/>
            <a:ext cx="2546555" cy="523220"/>
          </a:xfrm>
          <a:prstGeom prst="rect">
            <a:avLst/>
          </a:prstGeom>
          <a:noFill/>
        </p:spPr>
        <p:txBody>
          <a:bodyPr wrap="square" rtlCol="0">
            <a:spAutoFit/>
          </a:bodyPr>
          <a:lstStyle/>
          <a:p>
            <a:r>
              <a:rPr lang="en-US" sz="1400" b="1" dirty="0">
                <a:solidFill>
                  <a:srgbClr val="000000"/>
                </a:solidFill>
              </a:rPr>
              <a:t>M</a:t>
            </a:r>
            <a:r>
              <a:rPr lang="en-US" sz="1400" b="1" dirty="0" smtClean="0">
                <a:solidFill>
                  <a:srgbClr val="000000"/>
                </a:solidFill>
              </a:rPr>
              <a:t>anage </a:t>
            </a:r>
            <a:r>
              <a:rPr lang="en-US" sz="1400" b="1" dirty="0">
                <a:solidFill>
                  <a:srgbClr val="000000"/>
                </a:solidFill>
              </a:rPr>
              <a:t>parallelism and data </a:t>
            </a:r>
            <a:r>
              <a:rPr lang="en-US" sz="1400" b="1" dirty="0" smtClean="0">
                <a:solidFill>
                  <a:srgbClr val="000000"/>
                </a:solidFill>
              </a:rPr>
              <a:t>movement</a:t>
            </a:r>
            <a:endParaRPr lang="en-US" sz="1400" b="1" dirty="0">
              <a:solidFill>
                <a:srgbClr val="000000"/>
              </a:solidFill>
            </a:endParaRPr>
          </a:p>
        </p:txBody>
      </p:sp>
      <p:pic>
        <p:nvPicPr>
          <p:cNvPr id="13" name="Picture 12" descr="800px-Marathon_Runners.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582562" y="3854450"/>
            <a:ext cx="2104690" cy="1402250"/>
          </a:xfrm>
          <a:prstGeom prst="rect">
            <a:avLst/>
          </a:prstGeom>
        </p:spPr>
      </p:pic>
      <p:sp>
        <p:nvSpPr>
          <p:cNvPr id="14" name="TextBox 13"/>
          <p:cNvSpPr txBox="1"/>
          <p:nvPr/>
        </p:nvSpPr>
        <p:spPr>
          <a:xfrm>
            <a:off x="356420" y="5348955"/>
            <a:ext cx="2667000" cy="523220"/>
          </a:xfrm>
          <a:prstGeom prst="rect">
            <a:avLst/>
          </a:prstGeom>
          <a:noFill/>
        </p:spPr>
        <p:txBody>
          <a:bodyPr wrap="square" rtlCol="0">
            <a:spAutoFit/>
          </a:bodyPr>
          <a:lstStyle/>
          <a:p>
            <a:r>
              <a:rPr lang="en-US" sz="1400" b="1" dirty="0" smtClean="0">
                <a:solidFill>
                  <a:srgbClr val="000000"/>
                </a:solidFill>
              </a:rPr>
              <a:t>Dynamic, Adaptive Runtime Systems</a:t>
            </a:r>
            <a:endParaRPr lang="en-US" sz="1400" b="1" dirty="0">
              <a:solidFill>
                <a:srgbClr val="000000"/>
              </a:solidFill>
            </a:endParaRPr>
          </a:p>
        </p:txBody>
      </p:sp>
      <p:sp>
        <p:nvSpPr>
          <p:cNvPr id="15" name="TextBox 14"/>
          <p:cNvSpPr txBox="1"/>
          <p:nvPr/>
        </p:nvSpPr>
        <p:spPr>
          <a:xfrm>
            <a:off x="2998839" y="5347288"/>
            <a:ext cx="2851355" cy="523220"/>
          </a:xfrm>
          <a:prstGeom prst="rect">
            <a:avLst/>
          </a:prstGeom>
          <a:noFill/>
        </p:spPr>
        <p:txBody>
          <a:bodyPr wrap="square" rtlCol="0">
            <a:spAutoFit/>
          </a:bodyPr>
          <a:lstStyle/>
          <a:p>
            <a:r>
              <a:rPr lang="en-US" sz="1400" b="1" dirty="0" smtClean="0">
                <a:solidFill>
                  <a:srgbClr val="000000"/>
                </a:solidFill>
              </a:rPr>
              <a:t>Manage </a:t>
            </a:r>
            <a:r>
              <a:rPr lang="en-US" sz="1400" b="1" dirty="0">
                <a:solidFill>
                  <a:srgbClr val="000000"/>
                </a:solidFill>
              </a:rPr>
              <a:t>locality and </a:t>
            </a:r>
            <a:r>
              <a:rPr lang="en-US" sz="1400" b="1" dirty="0" smtClean="0">
                <a:solidFill>
                  <a:srgbClr val="000000"/>
                </a:solidFill>
              </a:rPr>
              <a:t>minimize  </a:t>
            </a:r>
            <a:r>
              <a:rPr lang="en-US" sz="1400" b="1" dirty="0">
                <a:solidFill>
                  <a:srgbClr val="000000"/>
                </a:solidFill>
              </a:rPr>
              <a:t>energy </a:t>
            </a:r>
            <a:r>
              <a:rPr lang="en-US" sz="1400" b="1" dirty="0" smtClean="0">
                <a:solidFill>
                  <a:srgbClr val="000000"/>
                </a:solidFill>
              </a:rPr>
              <a:t>consumption</a:t>
            </a:r>
            <a:endParaRPr lang="en-US" sz="1400" b="1" dirty="0">
              <a:solidFill>
                <a:srgbClr val="000000"/>
              </a:solidFill>
            </a:endParaRPr>
          </a:p>
        </p:txBody>
      </p:sp>
      <p:pic>
        <p:nvPicPr>
          <p:cNvPr id="16" name="Picture 15" descr="800px-Energy_Arc_(central_electrode_of_a_Plasma_Lamp).jp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308552" y="3854450"/>
            <a:ext cx="1869299" cy="1401974"/>
          </a:xfrm>
          <a:prstGeom prst="rect">
            <a:avLst/>
          </a:prstGeom>
        </p:spPr>
      </p:pic>
      <p:grpSp>
        <p:nvGrpSpPr>
          <p:cNvPr id="10" name="Group 9"/>
          <p:cNvGrpSpPr/>
          <p:nvPr/>
        </p:nvGrpSpPr>
        <p:grpSpPr>
          <a:xfrm>
            <a:off x="6127074" y="3854450"/>
            <a:ext cx="2132885" cy="1548349"/>
            <a:chOff x="5601415" y="1571557"/>
            <a:chExt cx="2370537" cy="2091938"/>
          </a:xfrm>
        </p:grpSpPr>
        <p:pic>
          <p:nvPicPr>
            <p:cNvPr id="11" name="Picture 10"/>
            <p:cNvPicPr>
              <a:picLocks noChangeAspect="1"/>
            </p:cNvPicPr>
            <p:nvPr/>
          </p:nvPicPr>
          <p:blipFill>
            <a:blip r:embed="rId7" cstate="print"/>
            <a:stretch>
              <a:fillRect/>
            </a:stretch>
          </p:blipFill>
          <p:spPr>
            <a:xfrm>
              <a:off x="5601415" y="1571557"/>
              <a:ext cx="2124191" cy="1876494"/>
            </a:xfrm>
            <a:prstGeom prst="rect">
              <a:avLst/>
            </a:prstGeom>
          </p:spPr>
        </p:pic>
        <p:sp>
          <p:nvSpPr>
            <p:cNvPr id="12" name="TextBox 11"/>
            <p:cNvSpPr txBox="1"/>
            <p:nvPr/>
          </p:nvSpPr>
          <p:spPr>
            <a:xfrm>
              <a:off x="5601415" y="3448051"/>
              <a:ext cx="2370537" cy="215444"/>
            </a:xfrm>
            <a:prstGeom prst="rect">
              <a:avLst/>
            </a:prstGeom>
            <a:solidFill>
              <a:schemeClr val="bg1"/>
            </a:solidFill>
            <a:ln>
              <a:noFill/>
            </a:ln>
          </p:spPr>
          <p:txBody>
            <a:bodyPr wrap="square" rtlCol="0">
              <a:spAutoFit/>
            </a:bodyPr>
            <a:lstStyle/>
            <a:p>
              <a:endParaRPr lang="en-US" sz="800" dirty="0"/>
            </a:p>
          </p:txBody>
        </p:sp>
      </p:grpSp>
      <p:sp>
        <p:nvSpPr>
          <p:cNvPr id="21" name="TextBox 20"/>
          <p:cNvSpPr txBox="1"/>
          <p:nvPr/>
        </p:nvSpPr>
        <p:spPr>
          <a:xfrm>
            <a:off x="5673213" y="5347288"/>
            <a:ext cx="3057833" cy="523220"/>
          </a:xfrm>
          <a:prstGeom prst="rect">
            <a:avLst/>
          </a:prstGeom>
          <a:noFill/>
        </p:spPr>
        <p:txBody>
          <a:bodyPr wrap="square" rtlCol="0">
            <a:spAutoFit/>
          </a:bodyPr>
          <a:lstStyle/>
          <a:p>
            <a:r>
              <a:rPr lang="en-US" sz="1400" b="1" dirty="0" smtClean="0">
                <a:solidFill>
                  <a:srgbClr val="000000"/>
                </a:solidFill>
              </a:rPr>
              <a:t>Interoperability </a:t>
            </a:r>
            <a:r>
              <a:rPr lang="en-US" sz="1400" b="1" dirty="0">
                <a:solidFill>
                  <a:srgbClr val="000000"/>
                </a:solidFill>
              </a:rPr>
              <a:t>across different HPC languages and interfaces</a:t>
            </a:r>
            <a:endParaRPr lang="en-US" sz="1400" b="1" dirty="0"/>
          </a:p>
        </p:txBody>
      </p:sp>
      <p:sp>
        <p:nvSpPr>
          <p:cNvPr id="18" name="Footer Placeholder 17"/>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3040267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X-Stack Portfolio</a:t>
            </a:r>
            <a:endParaRPr lang="en-US" sz="3200" dirty="0"/>
          </a:p>
        </p:txBody>
      </p:sp>
      <p:sp>
        <p:nvSpPr>
          <p:cNvPr id="15" name="Slide Number Placeholder 3"/>
          <p:cNvSpPr>
            <a:spLocks noGrp="1"/>
          </p:cNvSpPr>
          <p:nvPr>
            <p:ph type="sldNum" sz="quarter" idx="11"/>
          </p:nvPr>
        </p:nvSpPr>
        <p:spPr/>
        <p:txBody>
          <a:bodyPr/>
          <a:lstStyle/>
          <a:p>
            <a:fld id="{8F7F0FD8-C4D8-4FC8-ACE5-C8022F3C3BAB}" type="slidenum">
              <a:rPr lang="en-US" smtClean="0"/>
              <a:pPr/>
              <a:t>23</a:t>
            </a:fld>
            <a:endParaRPr lang="en-US" dirty="0"/>
          </a:p>
        </p:txBody>
      </p:sp>
      <p:sp>
        <p:nvSpPr>
          <p:cNvPr id="5" name="Content Placeholder 4"/>
          <p:cNvSpPr>
            <a:spLocks noGrp="1"/>
          </p:cNvSpPr>
          <p:nvPr>
            <p:ph sz="half" idx="4294967295"/>
          </p:nvPr>
        </p:nvSpPr>
        <p:spPr>
          <a:xfrm>
            <a:off x="495300" y="810394"/>
            <a:ext cx="3848100" cy="5200650"/>
          </a:xfrm>
        </p:spPr>
        <p:txBody>
          <a:bodyPr>
            <a:noAutofit/>
          </a:bodyPr>
          <a:lstStyle/>
          <a:p>
            <a:pPr>
              <a:lnSpc>
                <a:spcPct val="200000"/>
              </a:lnSpc>
              <a:spcBef>
                <a:spcPts val="400"/>
              </a:spcBef>
            </a:pPr>
            <a:r>
              <a:rPr lang="en-US" sz="1600" b="1" dirty="0" smtClean="0"/>
              <a:t>DEGAS </a:t>
            </a:r>
            <a:r>
              <a:rPr lang="en-US" sz="1600" dirty="0" smtClean="0"/>
              <a:t>(Kathy Yelick)</a:t>
            </a:r>
            <a:endParaRPr lang="en-US" sz="1600" b="1" dirty="0" smtClean="0"/>
          </a:p>
          <a:p>
            <a:pPr marL="457200" lvl="1" indent="0">
              <a:spcBef>
                <a:spcPts val="400"/>
              </a:spcBef>
              <a:buNone/>
            </a:pPr>
            <a:r>
              <a:rPr lang="en-US" sz="1400" dirty="0" smtClean="0"/>
              <a:t>Hierarchical and resilient programming models, compilers and runtime support.</a:t>
            </a:r>
          </a:p>
          <a:p>
            <a:pPr>
              <a:lnSpc>
                <a:spcPct val="200000"/>
              </a:lnSpc>
            </a:pPr>
            <a:r>
              <a:rPr lang="en-US" sz="1600" b="1" dirty="0" smtClean="0"/>
              <a:t>Traleika </a:t>
            </a:r>
            <a:r>
              <a:rPr lang="en-US" sz="1600" dirty="0" smtClean="0"/>
              <a:t>(Shekhar Borkar)</a:t>
            </a:r>
            <a:endParaRPr lang="en-US" sz="1600" b="1" dirty="0" smtClean="0"/>
          </a:p>
          <a:p>
            <a:pPr marL="457200" lvl="1" indent="0">
              <a:buNone/>
            </a:pPr>
            <a:r>
              <a:rPr lang="en-US" sz="1400" dirty="0"/>
              <a:t>Exascale programming system, execution model and runtime, applications, and architecture explorations, with open and shared simulation infrastructure.</a:t>
            </a:r>
          </a:p>
          <a:p>
            <a:pPr>
              <a:lnSpc>
                <a:spcPct val="200000"/>
              </a:lnSpc>
              <a:spcBef>
                <a:spcPts val="0"/>
              </a:spcBef>
            </a:pPr>
            <a:r>
              <a:rPr lang="en-US" sz="1600" b="1" dirty="0" smtClean="0"/>
              <a:t>D-TEC </a:t>
            </a:r>
            <a:r>
              <a:rPr lang="en-US" sz="1600" dirty="0" smtClean="0"/>
              <a:t>(Dan Quinlan)</a:t>
            </a:r>
          </a:p>
          <a:p>
            <a:pPr marL="457200" lvl="1" indent="0">
              <a:spcBef>
                <a:spcPts val="0"/>
              </a:spcBef>
              <a:buNone/>
            </a:pPr>
            <a:r>
              <a:rPr lang="en-US" sz="1400" dirty="0" smtClean="0"/>
              <a:t>Complete software stack solution,  from DSLs to optimized runtime systems code.</a:t>
            </a:r>
          </a:p>
          <a:p>
            <a:pPr>
              <a:lnSpc>
                <a:spcPct val="200000"/>
              </a:lnSpc>
            </a:pPr>
            <a:r>
              <a:rPr lang="en-US" sz="1600" b="1" dirty="0" smtClean="0"/>
              <a:t>XPRESS </a:t>
            </a:r>
            <a:r>
              <a:rPr lang="en-US" sz="1600" dirty="0" smtClean="0"/>
              <a:t>(Ron Brightwell)</a:t>
            </a:r>
            <a:endParaRPr lang="en-US" sz="1600" b="1" dirty="0" smtClean="0"/>
          </a:p>
          <a:p>
            <a:pPr marL="457200" lvl="1" indent="0">
              <a:buNone/>
            </a:pPr>
            <a:r>
              <a:rPr lang="en-US" sz="1400" dirty="0" smtClean="0"/>
              <a:t>Software architecture and interfaces that exploit the ParalleX execution model, prototyping several of its key components.</a:t>
            </a:r>
            <a:endParaRPr lang="en-US" sz="1400" dirty="0" smtClean="0">
              <a:effectLst/>
            </a:endParaRPr>
          </a:p>
          <a:p>
            <a:pPr lvl="1"/>
            <a:endParaRPr lang="en-US" sz="1400" dirty="0" smtClean="0"/>
          </a:p>
        </p:txBody>
      </p:sp>
      <p:sp>
        <p:nvSpPr>
          <p:cNvPr id="2" name="Content Placeholder 1"/>
          <p:cNvSpPr>
            <a:spLocks noGrp="1"/>
          </p:cNvSpPr>
          <p:nvPr>
            <p:ph sz="half" idx="4294967295"/>
          </p:nvPr>
        </p:nvSpPr>
        <p:spPr>
          <a:xfrm>
            <a:off x="5318125" y="693994"/>
            <a:ext cx="3825875" cy="5741988"/>
          </a:xfrm>
        </p:spPr>
        <p:txBody>
          <a:bodyPr>
            <a:noAutofit/>
          </a:bodyPr>
          <a:lstStyle/>
          <a:p>
            <a:pPr>
              <a:lnSpc>
                <a:spcPct val="150000"/>
              </a:lnSpc>
              <a:spcBef>
                <a:spcPts val="400"/>
              </a:spcBef>
            </a:pPr>
            <a:r>
              <a:rPr lang="en-US" sz="1600" b="1" dirty="0" smtClean="0"/>
              <a:t>DynAX </a:t>
            </a:r>
            <a:r>
              <a:rPr lang="en-US" sz="1600" dirty="0" smtClean="0"/>
              <a:t>(Rishi Khan)</a:t>
            </a:r>
          </a:p>
          <a:p>
            <a:pPr marL="457200" lvl="1" indent="0">
              <a:spcBef>
                <a:spcPts val="400"/>
              </a:spcBef>
              <a:buNone/>
            </a:pPr>
            <a:r>
              <a:rPr lang="en-US" sz="1400" dirty="0" smtClean="0"/>
              <a:t>Novel programming models, dynamic adaptive execution models and runtime systems.</a:t>
            </a:r>
          </a:p>
          <a:p>
            <a:pPr>
              <a:lnSpc>
                <a:spcPct val="150000"/>
              </a:lnSpc>
              <a:spcBef>
                <a:spcPts val="400"/>
              </a:spcBef>
            </a:pPr>
            <a:r>
              <a:rPr lang="en-US" sz="1600" b="1" dirty="0" smtClean="0"/>
              <a:t>X-Tune </a:t>
            </a:r>
            <a:r>
              <a:rPr lang="en-US" sz="1600" dirty="0" smtClean="0"/>
              <a:t>(Mary Hall)</a:t>
            </a:r>
          </a:p>
          <a:p>
            <a:pPr marL="457200" lvl="1" indent="0">
              <a:spcBef>
                <a:spcPts val="400"/>
              </a:spcBef>
              <a:buNone/>
            </a:pPr>
            <a:r>
              <a:rPr lang="en-US" sz="1400" dirty="0" smtClean="0"/>
              <a:t>Unified autotuning framework that integrates programmer-directed and compiler-directed autotuning.</a:t>
            </a:r>
          </a:p>
          <a:p>
            <a:pPr>
              <a:lnSpc>
                <a:spcPct val="150000"/>
              </a:lnSpc>
              <a:spcBef>
                <a:spcPts val="400"/>
              </a:spcBef>
            </a:pPr>
            <a:r>
              <a:rPr lang="en-US" sz="1600" b="1" dirty="0" smtClean="0"/>
              <a:t>GVR</a:t>
            </a:r>
            <a:r>
              <a:rPr lang="en-US" sz="1600" b="1" dirty="0"/>
              <a:t> </a:t>
            </a:r>
            <a:r>
              <a:rPr lang="en-US" sz="1600" dirty="0" smtClean="0"/>
              <a:t>(Andrew Chien)</a:t>
            </a:r>
          </a:p>
          <a:p>
            <a:pPr marL="457200" lvl="1" indent="0">
              <a:spcBef>
                <a:spcPts val="400"/>
              </a:spcBef>
              <a:buNone/>
            </a:pPr>
            <a:r>
              <a:rPr lang="en-US" sz="1400" dirty="0" smtClean="0"/>
              <a:t>Global view data model for architecture support for resilience.</a:t>
            </a:r>
          </a:p>
          <a:p>
            <a:pPr fontAlgn="t">
              <a:lnSpc>
                <a:spcPct val="150000"/>
              </a:lnSpc>
              <a:spcBef>
                <a:spcPts val="400"/>
              </a:spcBef>
            </a:pPr>
            <a:r>
              <a:rPr lang="en-US" sz="1600" b="1" dirty="0" smtClean="0"/>
              <a:t>CORVETTE </a:t>
            </a:r>
            <a:r>
              <a:rPr lang="en-US" sz="1600" dirty="0" smtClean="0"/>
              <a:t>(Koushik Sen)</a:t>
            </a:r>
            <a:endParaRPr lang="en-US" sz="1600" dirty="0"/>
          </a:p>
          <a:p>
            <a:pPr marL="457200" lvl="1" indent="0" fontAlgn="t">
              <a:spcBef>
                <a:spcPts val="400"/>
              </a:spcBef>
              <a:buNone/>
            </a:pPr>
            <a:r>
              <a:rPr lang="en-US" sz="1400" dirty="0" smtClean="0"/>
              <a:t>Automated bug finding methods to eliminate non- determinism in program execution  </a:t>
            </a:r>
            <a:r>
              <a:rPr lang="en-US" sz="1000" dirty="0" smtClean="0"/>
              <a:t>.</a:t>
            </a:r>
          </a:p>
          <a:p>
            <a:pPr fontAlgn="t">
              <a:lnSpc>
                <a:spcPct val="150000"/>
              </a:lnSpc>
              <a:spcBef>
                <a:spcPts val="400"/>
              </a:spcBef>
            </a:pPr>
            <a:r>
              <a:rPr lang="en-US" sz="1600" b="1" dirty="0" smtClean="0"/>
              <a:t>SLEEC </a:t>
            </a:r>
            <a:r>
              <a:rPr lang="en-US" sz="1600" dirty="0" smtClean="0"/>
              <a:t>(Milind Kulkarni)</a:t>
            </a:r>
            <a:endParaRPr lang="en-US" sz="1600" b="1" dirty="0" smtClean="0"/>
          </a:p>
          <a:p>
            <a:pPr marL="457200" lvl="1" indent="0" fontAlgn="t">
              <a:spcBef>
                <a:spcPts val="400"/>
              </a:spcBef>
              <a:buNone/>
            </a:pPr>
            <a:r>
              <a:rPr lang="en-US" sz="1400" dirty="0" smtClean="0"/>
              <a:t>Semantics-aware, extensible optimizing compiler that treats compilation as an optimization problem. </a:t>
            </a:r>
          </a:p>
        </p:txBody>
      </p:sp>
      <p:pic>
        <p:nvPicPr>
          <p:cNvPr id="7" name="Picture 6"/>
          <p:cNvPicPr>
            <a:picLocks noChangeAspect="1"/>
          </p:cNvPicPr>
          <p:nvPr/>
        </p:nvPicPr>
        <p:blipFill>
          <a:blip r:embed="rId3" cstate="print"/>
          <a:stretch>
            <a:fillRect/>
          </a:stretch>
        </p:blipFill>
        <p:spPr>
          <a:xfrm>
            <a:off x="0" y="2236838"/>
            <a:ext cx="752974" cy="541774"/>
          </a:xfrm>
          <a:prstGeom prst="rect">
            <a:avLst/>
          </a:prstGeom>
        </p:spPr>
      </p:pic>
      <p:pic>
        <p:nvPicPr>
          <p:cNvPr id="8" name="Picture 7" descr="image_preview.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0" y="3640802"/>
            <a:ext cx="782149" cy="804049"/>
          </a:xfrm>
          <a:prstGeom prst="rect">
            <a:avLst/>
          </a:prstGeom>
        </p:spPr>
      </p:pic>
      <p:pic>
        <p:nvPicPr>
          <p:cNvPr id="9" name="Picture 8" descr="images.jpe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0" y="1051836"/>
            <a:ext cx="819510" cy="698101"/>
          </a:xfrm>
          <a:prstGeom prst="rect">
            <a:avLst/>
          </a:prstGeom>
        </p:spPr>
      </p:pic>
      <p:pic>
        <p:nvPicPr>
          <p:cNvPr id="12" name="Picture 11" descr="images-1.jpe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0" y="4787867"/>
            <a:ext cx="821521" cy="817080"/>
          </a:xfrm>
          <a:prstGeom prst="rect">
            <a:avLst/>
          </a:prstGeom>
        </p:spPr>
      </p:pic>
      <p:pic>
        <p:nvPicPr>
          <p:cNvPr id="14" name="Picture 13" descr="15535c7709aa64c3451110f5311d0b87.png"/>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4585101" y="847266"/>
            <a:ext cx="1002959" cy="755562"/>
          </a:xfrm>
          <a:prstGeom prst="rect">
            <a:avLst/>
          </a:prstGeom>
          <a:solidFill>
            <a:schemeClr val="bg1"/>
          </a:solidFill>
        </p:spPr>
      </p:pic>
      <p:pic>
        <p:nvPicPr>
          <p:cNvPr id="19" name="Picture 18" descr="Ulogo_100px.pn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4670774" y="1874915"/>
            <a:ext cx="1047926" cy="816252"/>
          </a:xfrm>
          <a:prstGeom prst="rect">
            <a:avLst/>
          </a:prstGeom>
          <a:solidFill>
            <a:schemeClr val="bg1"/>
          </a:solidFill>
        </p:spPr>
      </p:pic>
      <p:pic>
        <p:nvPicPr>
          <p:cNvPr id="20" name="Picture 19" descr="images-4.jpeg"/>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4610905" y="2915264"/>
            <a:ext cx="1030011" cy="902236"/>
          </a:xfrm>
          <a:prstGeom prst="rect">
            <a:avLst/>
          </a:prstGeom>
          <a:solidFill>
            <a:schemeClr val="bg1"/>
          </a:solidFill>
        </p:spPr>
      </p:pic>
      <p:pic>
        <p:nvPicPr>
          <p:cNvPr id="21" name="Picture 20" descr="pur.jpeg"/>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4630993" y="4705822"/>
            <a:ext cx="1088154" cy="1088154"/>
          </a:xfrm>
          <a:prstGeom prst="rect">
            <a:avLst/>
          </a:prstGeom>
        </p:spPr>
      </p:pic>
      <p:pic>
        <p:nvPicPr>
          <p:cNvPr id="22" name="Picture 21" descr="BerkLogo.gif"/>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4834437" y="3915697"/>
            <a:ext cx="838584" cy="669190"/>
          </a:xfrm>
          <a:prstGeom prst="rect">
            <a:avLst/>
          </a:prstGeom>
          <a:solidFill>
            <a:schemeClr val="bg1"/>
          </a:solidFill>
        </p:spPr>
      </p:pic>
      <p:sp>
        <p:nvSpPr>
          <p:cNvPr id="17" name="Footer Placeholder 16"/>
          <p:cNvSpPr>
            <a:spLocks noGrp="1"/>
          </p:cNvSpPr>
          <p:nvPr>
            <p:ph type="ftr" sz="quarter" idx="10"/>
          </p:nvPr>
        </p:nvSpPr>
        <p:spPr/>
        <p:txBody>
          <a:bodyPr/>
          <a:lstStyle/>
          <a:p>
            <a:pPr>
              <a:defRPr/>
            </a:pPr>
            <a:r>
              <a:rPr lang="en-US" smtClean="0"/>
              <a:t>ASCAC March 5, 2013</a:t>
            </a:r>
            <a:endParaRPr lang="en-US"/>
          </a:p>
        </p:txBody>
      </p:sp>
    </p:spTree>
    <p:extLst>
      <p:ext uri="{BB962C8B-B14F-4D97-AF65-F5344CB8AC3E}">
        <p14:creationId xmlns:p14="http://schemas.microsoft.com/office/powerpoint/2010/main" xmlns="" val="2700104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Exascale</a:t>
            </a:r>
            <a:r>
              <a:rPr lang="en-US" dirty="0" smtClean="0"/>
              <a:t> Research Conference October 2012</a:t>
            </a:r>
            <a:endParaRPr lang="en-US" dirty="0"/>
          </a:p>
        </p:txBody>
      </p:sp>
      <p:sp>
        <p:nvSpPr>
          <p:cNvPr id="3" name="Content Placeholder 2"/>
          <p:cNvSpPr>
            <a:spLocks noGrp="1"/>
          </p:cNvSpPr>
          <p:nvPr>
            <p:ph idx="1"/>
          </p:nvPr>
        </p:nvSpPr>
        <p:spPr/>
        <p:txBody>
          <a:bodyPr>
            <a:normAutofit/>
          </a:bodyPr>
          <a:lstStyle/>
          <a:p>
            <a:r>
              <a:rPr lang="en-US" dirty="0" smtClean="0"/>
              <a:t>Participants </a:t>
            </a:r>
            <a:r>
              <a:rPr lang="en-US" dirty="0"/>
              <a:t>gain a greater understanding of the technical progress and directions of ASCR Computer Science projects funded as a result of 2010 Funding Opportunity Announcements (FOAs), and newly awarded </a:t>
            </a:r>
            <a:r>
              <a:rPr lang="en-US" dirty="0" err="1"/>
              <a:t>exascale</a:t>
            </a:r>
            <a:r>
              <a:rPr lang="en-US" dirty="0"/>
              <a:t> research projects are introduced to the DOE </a:t>
            </a:r>
            <a:r>
              <a:rPr lang="en-US" dirty="0" err="1"/>
              <a:t>exascale</a:t>
            </a:r>
            <a:r>
              <a:rPr lang="en-US" dirty="0"/>
              <a:t> community.</a:t>
            </a:r>
          </a:p>
          <a:p>
            <a:r>
              <a:rPr lang="en-US" dirty="0"/>
              <a:t>In-depth discussions on technical issues associated with proxy applications help participants gain better understanding of issues surrounding </a:t>
            </a:r>
            <a:r>
              <a:rPr lang="en-US" dirty="0" err="1"/>
              <a:t>exascale</a:t>
            </a:r>
            <a:r>
              <a:rPr lang="en-US" dirty="0"/>
              <a:t> co-design.</a:t>
            </a:r>
          </a:p>
          <a:p>
            <a:r>
              <a:rPr lang="en-US" dirty="0"/>
              <a:t>Opportunities for collaboration, leveraging of work, and new research directions are identified</a:t>
            </a:r>
            <a:r>
              <a:rPr lang="en-US" dirty="0" smtClean="0"/>
              <a:t>.</a:t>
            </a:r>
          </a:p>
          <a:p>
            <a:endParaRPr lang="en-US" dirty="0"/>
          </a:p>
          <a:p>
            <a:pPr marL="0" indent="0">
              <a:buNone/>
            </a:pPr>
            <a:endParaRPr lang="en-US" dirty="0" smtClean="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24</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70847672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Exascale</a:t>
            </a:r>
            <a:r>
              <a:rPr lang="en-US" dirty="0" smtClean="0"/>
              <a:t> Research Conference </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7970" y="1076780"/>
            <a:ext cx="3215888" cy="1704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5563" y="3481187"/>
            <a:ext cx="3918437" cy="22577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690091" y="2781755"/>
            <a:ext cx="2832807" cy="307777"/>
          </a:xfrm>
          <a:prstGeom prst="rect">
            <a:avLst/>
          </a:prstGeom>
        </p:spPr>
        <p:txBody>
          <a:bodyPr wrap="square">
            <a:spAutoFit/>
          </a:bodyPr>
          <a:lstStyle/>
          <a:p>
            <a:r>
              <a:rPr lang="en-US" sz="1400" dirty="0" smtClean="0"/>
              <a:t>Attendees by organizational type</a:t>
            </a:r>
          </a:p>
        </p:txBody>
      </p:sp>
      <p:sp>
        <p:nvSpPr>
          <p:cNvPr id="5" name="Rectangle 4"/>
          <p:cNvSpPr/>
          <p:nvPr/>
        </p:nvSpPr>
        <p:spPr>
          <a:xfrm>
            <a:off x="5811396" y="5744490"/>
            <a:ext cx="2542619" cy="307777"/>
          </a:xfrm>
          <a:prstGeom prst="rect">
            <a:avLst/>
          </a:prstGeom>
        </p:spPr>
        <p:txBody>
          <a:bodyPr wrap="none">
            <a:spAutoFit/>
          </a:bodyPr>
          <a:lstStyle/>
          <a:p>
            <a:r>
              <a:rPr lang="en-US" sz="1400" dirty="0" smtClean="0"/>
              <a:t>Attendees by program affiliation</a:t>
            </a:r>
            <a:endParaRPr lang="en-US" sz="1400" dirty="0"/>
          </a:p>
        </p:txBody>
      </p:sp>
      <p:sp>
        <p:nvSpPr>
          <p:cNvPr id="3" name="Content Placeholder 2"/>
          <p:cNvSpPr>
            <a:spLocks noGrp="1"/>
          </p:cNvSpPr>
          <p:nvPr>
            <p:ph idx="1"/>
          </p:nvPr>
        </p:nvSpPr>
        <p:spPr>
          <a:xfrm>
            <a:off x="352426" y="866775"/>
            <a:ext cx="4754412" cy="5259388"/>
          </a:xfrm>
        </p:spPr>
        <p:txBody>
          <a:bodyPr>
            <a:normAutofit fontScale="85000" lnSpcReduction="20000"/>
          </a:bodyPr>
          <a:lstStyle/>
          <a:p>
            <a:pPr marL="0" lvl="0" indent="0">
              <a:buNone/>
            </a:pPr>
            <a:r>
              <a:rPr lang="en-US" dirty="0" smtClean="0"/>
              <a:t>Total attendees: 209</a:t>
            </a:r>
          </a:p>
          <a:p>
            <a:pPr lvl="0"/>
            <a:endParaRPr lang="en-US" dirty="0"/>
          </a:p>
          <a:p>
            <a:pPr marL="0" lvl="0" indent="0">
              <a:buNone/>
            </a:pPr>
            <a:r>
              <a:rPr lang="en-US" dirty="0" smtClean="0"/>
              <a:t>Technical Content</a:t>
            </a:r>
          </a:p>
          <a:p>
            <a:pPr lvl="0"/>
            <a:r>
              <a:rPr lang="en-US" dirty="0" smtClean="0"/>
              <a:t>Posters </a:t>
            </a:r>
            <a:r>
              <a:rPr lang="en-US" dirty="0"/>
              <a:t>presented: 60</a:t>
            </a:r>
          </a:p>
          <a:p>
            <a:pPr lvl="0"/>
            <a:r>
              <a:rPr lang="en-US" dirty="0"/>
              <a:t>T</a:t>
            </a:r>
            <a:r>
              <a:rPr lang="en-US" dirty="0" smtClean="0"/>
              <a:t>echnical </a:t>
            </a:r>
            <a:r>
              <a:rPr lang="en-US" dirty="0"/>
              <a:t>presentations: </a:t>
            </a:r>
          </a:p>
          <a:p>
            <a:pPr lvl="1"/>
            <a:r>
              <a:rPr lang="en-US" dirty="0"/>
              <a:t>43 technical talks</a:t>
            </a:r>
          </a:p>
          <a:p>
            <a:pPr lvl="1"/>
            <a:r>
              <a:rPr lang="en-US" dirty="0"/>
              <a:t>42 working session position talks </a:t>
            </a:r>
          </a:p>
          <a:p>
            <a:pPr lvl="1"/>
            <a:r>
              <a:rPr lang="en-US" dirty="0"/>
              <a:t>15 co-design deep dive talks </a:t>
            </a:r>
          </a:p>
          <a:p>
            <a:pPr lvl="1"/>
            <a:r>
              <a:rPr lang="en-US" dirty="0"/>
              <a:t>13 plenary talks</a:t>
            </a:r>
          </a:p>
          <a:p>
            <a:pPr lvl="0"/>
            <a:r>
              <a:rPr lang="en-US" dirty="0"/>
              <a:t>W</a:t>
            </a:r>
            <a:r>
              <a:rPr lang="en-US" dirty="0" smtClean="0"/>
              <a:t>orking </a:t>
            </a:r>
            <a:r>
              <a:rPr lang="en-US" dirty="0"/>
              <a:t>sessions: </a:t>
            </a:r>
          </a:p>
          <a:p>
            <a:pPr lvl="1"/>
            <a:r>
              <a:rPr lang="en-US" dirty="0"/>
              <a:t>12 technical talk sessions </a:t>
            </a:r>
          </a:p>
          <a:p>
            <a:pPr lvl="1"/>
            <a:r>
              <a:rPr lang="en-US" dirty="0"/>
              <a:t>14 working sessions </a:t>
            </a:r>
          </a:p>
          <a:p>
            <a:pPr lvl="1"/>
            <a:r>
              <a:rPr lang="en-US" dirty="0"/>
              <a:t>3 co-design deep </a:t>
            </a:r>
            <a:r>
              <a:rPr lang="en-US" dirty="0" smtClean="0"/>
              <a:t>dives</a:t>
            </a:r>
          </a:p>
          <a:p>
            <a:pPr lvl="1"/>
            <a:endParaRPr lang="en-US" dirty="0"/>
          </a:p>
          <a:p>
            <a:r>
              <a:rPr lang="en-US" dirty="0" smtClean="0"/>
              <a:t>Website contains all technical materials:</a:t>
            </a:r>
          </a:p>
          <a:p>
            <a:pPr lvl="1"/>
            <a:r>
              <a:rPr lang="en-US" sz="2700" dirty="0" smtClean="0">
                <a:hlinkClick r:id="rId5"/>
              </a:rPr>
              <a:t>http://exascaleresearch.labworks.org/oct2012/</a:t>
            </a:r>
            <a:endParaRPr lang="en-US" sz="2700" dirty="0" smtClean="0"/>
          </a:p>
          <a:p>
            <a:endParaRPr lang="en-US" sz="2900" dirty="0"/>
          </a:p>
          <a:p>
            <a:endParaRPr lang="en-US" dirty="0" smtClean="0"/>
          </a:p>
          <a:p>
            <a:endParaRPr lang="en-US" dirty="0"/>
          </a:p>
          <a:p>
            <a:endParaRPr lang="en-US" dirty="0" smtClean="0"/>
          </a:p>
        </p:txBody>
      </p:sp>
      <p:sp>
        <p:nvSpPr>
          <p:cNvPr id="8" name="Slide Number Placeholder 7"/>
          <p:cNvSpPr>
            <a:spLocks noGrp="1"/>
          </p:cNvSpPr>
          <p:nvPr>
            <p:ph type="sldNum" sz="quarter" idx="10"/>
          </p:nvPr>
        </p:nvSpPr>
        <p:spPr/>
        <p:txBody>
          <a:bodyPr/>
          <a:lstStyle/>
          <a:p>
            <a:pPr>
              <a:defRPr/>
            </a:pPr>
            <a:fld id="{0E35970C-66DA-42B4-8591-6E363A3B576E}" type="slidenum">
              <a:rPr lang="en-US" smtClean="0"/>
              <a:pPr>
                <a:defRPr/>
              </a:pPr>
              <a:t>25</a:t>
            </a:fld>
            <a:endParaRPr lang="en-US"/>
          </a:p>
        </p:txBody>
      </p:sp>
      <p:sp>
        <p:nvSpPr>
          <p:cNvPr id="9" name="Footer Placeholder 8"/>
          <p:cNvSpPr>
            <a:spLocks noGrp="1"/>
          </p:cNvSpPr>
          <p:nvPr>
            <p:ph type="ftr" sz="quarter" idx="11"/>
          </p:nvPr>
        </p:nvSpPr>
        <p:spPr>
          <a:xfrm>
            <a:off x="3163529" y="6346516"/>
            <a:ext cx="5334000" cy="365125"/>
          </a:xfrm>
        </p:spPr>
        <p:txBody>
          <a:bodyPr/>
          <a:lstStyle/>
          <a:p>
            <a:r>
              <a:rPr lang="en-US" smtClean="0"/>
              <a:t>ASCAC March 5, 2013</a:t>
            </a:r>
            <a:endParaRPr lang="en-US" dirty="0"/>
          </a:p>
        </p:txBody>
      </p:sp>
    </p:spTree>
    <p:extLst>
      <p:ext uri="{BB962C8B-B14F-4D97-AF65-F5344CB8AC3E}">
        <p14:creationId xmlns:p14="http://schemas.microsoft.com/office/powerpoint/2010/main" xmlns="" val="160397984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43314"/>
            <a:ext cx="8915400" cy="5410200"/>
          </a:xfrm>
        </p:spPr>
        <p:txBody>
          <a:bodyPr>
            <a:noAutofit/>
          </a:bodyPr>
          <a:lstStyle/>
          <a:p>
            <a:pPr>
              <a:spcBef>
                <a:spcPts val="0"/>
              </a:spcBef>
            </a:pPr>
            <a:r>
              <a:rPr lang="en-US" sz="1400" dirty="0" smtClean="0"/>
              <a:t>Past PI Meetings</a:t>
            </a:r>
          </a:p>
          <a:p>
            <a:pPr lvl="1">
              <a:spcBef>
                <a:spcPts val="0"/>
              </a:spcBef>
              <a:buFont typeface="Arial" pitchFamily="34" charset="0"/>
              <a:buChar char="•"/>
            </a:pPr>
            <a:r>
              <a:rPr lang="en-US" sz="1400" dirty="0" err="1" smtClean="0"/>
              <a:t>SciDAC</a:t>
            </a:r>
            <a:r>
              <a:rPr lang="en-US" sz="1400" dirty="0" smtClean="0"/>
              <a:t> PI Meeting, Rockville MD, </a:t>
            </a:r>
            <a:r>
              <a:rPr lang="en-US" sz="1400" dirty="0"/>
              <a:t>September 10-12, 2012</a:t>
            </a:r>
            <a:endParaRPr lang="en-US" sz="1400" dirty="0" smtClean="0"/>
          </a:p>
          <a:p>
            <a:pPr lvl="1">
              <a:spcBef>
                <a:spcPts val="0"/>
              </a:spcBef>
              <a:buFont typeface="Arial" pitchFamily="34" charset="0"/>
              <a:buChar char="•"/>
            </a:pPr>
            <a:r>
              <a:rPr lang="en-US" sz="1400" dirty="0" smtClean="0"/>
              <a:t>Exascale PI Meeting,, Arlington, VA, </a:t>
            </a:r>
            <a:r>
              <a:rPr lang="en-US" sz="1400" dirty="0"/>
              <a:t>October 1-3, </a:t>
            </a:r>
            <a:r>
              <a:rPr lang="en-US" sz="1400" dirty="0" smtClean="0"/>
              <a:t>2012</a:t>
            </a:r>
          </a:p>
          <a:p>
            <a:pPr marL="457200" lvl="1" indent="0">
              <a:spcBef>
                <a:spcPts val="0"/>
              </a:spcBef>
            </a:pPr>
            <a:endParaRPr lang="en-US" sz="1400" dirty="0" smtClean="0"/>
          </a:p>
          <a:p>
            <a:pPr>
              <a:spcBef>
                <a:spcPts val="0"/>
              </a:spcBef>
            </a:pPr>
            <a:r>
              <a:rPr lang="en-US" sz="1400" dirty="0"/>
              <a:t>Past Workshops</a:t>
            </a:r>
          </a:p>
          <a:p>
            <a:pPr lvl="1">
              <a:spcBef>
                <a:spcPts val="0"/>
              </a:spcBef>
              <a:buFont typeface="Arial" pitchFamily="34" charset="0"/>
              <a:buChar char="•"/>
            </a:pPr>
            <a:r>
              <a:rPr lang="en-US" sz="1400" dirty="0" err="1"/>
              <a:t>Exascale</a:t>
            </a:r>
            <a:r>
              <a:rPr lang="en-US" sz="1400" dirty="0"/>
              <a:t> Operating Systems and Runtime Software Workshop, Washington D.C., October 4-5, 2012</a:t>
            </a:r>
          </a:p>
          <a:p>
            <a:pPr lvl="1">
              <a:spcBef>
                <a:spcPts val="0"/>
              </a:spcBef>
              <a:buFont typeface="Arial" pitchFamily="34" charset="0"/>
              <a:buChar char="•"/>
            </a:pPr>
            <a:r>
              <a:rPr lang="en-US" sz="1400" dirty="0"/>
              <a:t>Data Summit, Rockville Hilton, Rockville, MD, January 8-9, 2013</a:t>
            </a:r>
          </a:p>
          <a:p>
            <a:pPr lvl="1">
              <a:spcBef>
                <a:spcPts val="0"/>
              </a:spcBef>
              <a:buFont typeface="Arial" pitchFamily="34" charset="0"/>
              <a:buChar char="•"/>
            </a:pPr>
            <a:r>
              <a:rPr lang="en-US" sz="1400" dirty="0" err="1"/>
              <a:t>Exascale</a:t>
            </a:r>
            <a:r>
              <a:rPr lang="en-US" sz="1400" dirty="0"/>
              <a:t> Ecosystem Coordination Meeting, LLNL, February 11-15, 2013</a:t>
            </a:r>
          </a:p>
          <a:p>
            <a:pPr lvl="1">
              <a:spcBef>
                <a:spcPts val="0"/>
              </a:spcBef>
              <a:buFont typeface="Arial" pitchFamily="34" charset="0"/>
              <a:buChar char="•"/>
            </a:pPr>
            <a:r>
              <a:rPr lang="en-US" sz="1400" dirty="0"/>
              <a:t>Extreme Scale Application Software Productivity Summit, DOE Headquarters, Germantown, MD, February </a:t>
            </a:r>
            <a:r>
              <a:rPr lang="en-US" sz="1400" dirty="0" smtClean="0"/>
              <a:t>28,2013</a:t>
            </a:r>
          </a:p>
          <a:p>
            <a:pPr marL="457200" lvl="1" indent="0">
              <a:spcBef>
                <a:spcPts val="0"/>
              </a:spcBef>
            </a:pPr>
            <a:endParaRPr lang="en-US" sz="1400" dirty="0" smtClean="0"/>
          </a:p>
          <a:p>
            <a:pPr>
              <a:spcBef>
                <a:spcPts val="0"/>
              </a:spcBef>
              <a:buFont typeface="Arial" pitchFamily="34" charset="0"/>
              <a:buChar char="•"/>
            </a:pPr>
            <a:r>
              <a:rPr lang="en-US" sz="1400" dirty="0" smtClean="0"/>
              <a:t>Planned PI Meetings</a:t>
            </a:r>
          </a:p>
          <a:p>
            <a:pPr lvl="1">
              <a:spcBef>
                <a:spcPts val="0"/>
              </a:spcBef>
              <a:buFont typeface="Arial" pitchFamily="34" charset="0"/>
              <a:buChar char="•"/>
            </a:pPr>
            <a:r>
              <a:rPr lang="en-US" sz="1400" dirty="0" smtClean="0">
                <a:solidFill>
                  <a:schemeClr val="tx1"/>
                </a:solidFill>
              </a:rPr>
              <a:t>Next Generation of Networking Systems </a:t>
            </a:r>
            <a:r>
              <a:rPr lang="en-US" sz="1400" dirty="0">
                <a:solidFill>
                  <a:schemeClr val="tx1"/>
                </a:solidFill>
              </a:rPr>
              <a:t>PI </a:t>
            </a:r>
            <a:r>
              <a:rPr lang="en-US" sz="1400" dirty="0" smtClean="0">
                <a:solidFill>
                  <a:schemeClr val="tx1"/>
                </a:solidFill>
              </a:rPr>
              <a:t>meeting, Berkeley, California, to be held </a:t>
            </a:r>
            <a:r>
              <a:rPr lang="en-US" sz="1400" dirty="0">
                <a:solidFill>
                  <a:schemeClr val="tx1"/>
                </a:solidFill>
              </a:rPr>
              <a:t>March 18-20 </a:t>
            </a:r>
            <a:r>
              <a:rPr lang="en-US" sz="1400" dirty="0" smtClean="0">
                <a:solidFill>
                  <a:schemeClr val="tx1"/>
                </a:solidFill>
              </a:rPr>
              <a:t>.</a:t>
            </a:r>
            <a:r>
              <a:rPr lang="en-US" sz="1400" dirty="0">
                <a:solidFill>
                  <a:schemeClr val="tx1"/>
                </a:solidFill>
              </a:rPr>
              <a:t>  </a:t>
            </a:r>
            <a:endParaRPr lang="en-US" sz="1400" dirty="0" smtClean="0"/>
          </a:p>
          <a:p>
            <a:pPr lvl="1">
              <a:spcBef>
                <a:spcPts val="0"/>
              </a:spcBef>
              <a:buFont typeface="Arial" pitchFamily="34" charset="0"/>
              <a:buChar char="•"/>
            </a:pPr>
            <a:r>
              <a:rPr lang="en-US" sz="1400" dirty="0" smtClean="0"/>
              <a:t>X-Stack </a:t>
            </a:r>
            <a:r>
              <a:rPr lang="en-US" sz="1400" dirty="0"/>
              <a:t>PI and </a:t>
            </a:r>
            <a:r>
              <a:rPr lang="en-US" sz="1400" dirty="0" smtClean="0"/>
              <a:t>Coordination meeting, LBNL, Berkeley California, to be held March </a:t>
            </a:r>
            <a:r>
              <a:rPr lang="en-US" sz="1400" dirty="0"/>
              <a:t>20-22 </a:t>
            </a:r>
            <a:endParaRPr lang="en-US" sz="1400" dirty="0" smtClean="0"/>
          </a:p>
          <a:p>
            <a:pPr lvl="1">
              <a:spcBef>
                <a:spcPts val="0"/>
              </a:spcBef>
              <a:buFont typeface="Arial" pitchFamily="34" charset="0"/>
              <a:buChar char="•"/>
            </a:pPr>
            <a:r>
              <a:rPr lang="en-US" sz="1400" dirty="0" err="1" smtClean="0"/>
              <a:t>SciDAC</a:t>
            </a:r>
            <a:r>
              <a:rPr lang="en-US" sz="1400" dirty="0" smtClean="0"/>
              <a:t> PI Meeting, Rockville Hilton, Rockville MD,  July 22-26, 2013</a:t>
            </a:r>
          </a:p>
          <a:p>
            <a:pPr lvl="1">
              <a:spcBef>
                <a:spcPts val="0"/>
              </a:spcBef>
              <a:buFont typeface="Arial" pitchFamily="34" charset="0"/>
              <a:buChar char="•"/>
            </a:pPr>
            <a:r>
              <a:rPr lang="en-US" sz="1400" dirty="0" smtClean="0"/>
              <a:t>Math PI Meeting, Albuquerque, NM, August 6-8, 2013</a:t>
            </a:r>
          </a:p>
          <a:p>
            <a:pPr marL="0" indent="0">
              <a:spcBef>
                <a:spcPts val="0"/>
              </a:spcBef>
              <a:buNone/>
            </a:pPr>
            <a:endParaRPr lang="en-US" sz="1400" dirty="0"/>
          </a:p>
          <a:p>
            <a:pPr marL="457200" lvl="1" indent="0">
              <a:spcBef>
                <a:spcPts val="0"/>
              </a:spcBef>
            </a:pPr>
            <a:endParaRPr lang="en-US" sz="1400" dirty="0" smtClean="0"/>
          </a:p>
          <a:p>
            <a:pPr>
              <a:spcBef>
                <a:spcPts val="0"/>
              </a:spcBef>
              <a:buFont typeface="Arial" pitchFamily="34" charset="0"/>
              <a:buChar char="•"/>
            </a:pPr>
            <a:r>
              <a:rPr lang="en-US" sz="1400" dirty="0" smtClean="0"/>
              <a:t>Planned Workshops and Reviews</a:t>
            </a:r>
          </a:p>
          <a:p>
            <a:pPr lvl="1">
              <a:spcBef>
                <a:spcPts val="0"/>
              </a:spcBef>
              <a:buFont typeface="Arial" pitchFamily="34" charset="0"/>
              <a:buChar char="•"/>
            </a:pPr>
            <a:r>
              <a:rPr lang="en-US" sz="1400" dirty="0">
                <a:solidFill>
                  <a:schemeClr val="tx1"/>
                </a:solidFill>
              </a:rPr>
              <a:t>Execution Models Program Review , Rockville Hilton, Rockville, MD, to be held April 3  </a:t>
            </a:r>
            <a:endParaRPr lang="en-US" sz="1400" dirty="0" smtClean="0"/>
          </a:p>
          <a:p>
            <a:pPr lvl="1">
              <a:spcBef>
                <a:spcPts val="0"/>
              </a:spcBef>
              <a:buFont typeface="Arial" pitchFamily="34" charset="0"/>
              <a:buChar char="•"/>
            </a:pPr>
            <a:r>
              <a:rPr lang="en-US" sz="1400" dirty="0" smtClean="0"/>
              <a:t>Modeling and </a:t>
            </a:r>
            <a:r>
              <a:rPr lang="en-US" sz="1400" dirty="0"/>
              <a:t>Simulation of Exascale Systems </a:t>
            </a:r>
            <a:r>
              <a:rPr lang="en-US" sz="1400" dirty="0" smtClean="0"/>
              <a:t>and </a:t>
            </a:r>
            <a:r>
              <a:rPr lang="en-US" sz="1400" dirty="0"/>
              <a:t>Applications, University of Washington, Seattle, </a:t>
            </a:r>
            <a:r>
              <a:rPr lang="en-US" sz="1400" dirty="0" smtClean="0"/>
              <a:t>to be held August </a:t>
            </a:r>
            <a:r>
              <a:rPr lang="en-US" sz="1400" dirty="0"/>
              <a:t>15-16</a:t>
            </a:r>
            <a:r>
              <a:rPr lang="en-US" sz="1400" dirty="0" smtClean="0"/>
              <a:t>.</a:t>
            </a:r>
          </a:p>
          <a:p>
            <a:pPr lvl="1">
              <a:spcBef>
                <a:spcPts val="0"/>
              </a:spcBef>
              <a:buFont typeface="Arial" pitchFamily="34" charset="0"/>
              <a:buChar char="•"/>
            </a:pPr>
            <a:r>
              <a:rPr lang="en-US" sz="1400" dirty="0"/>
              <a:t>Applied Math Research for </a:t>
            </a:r>
            <a:r>
              <a:rPr lang="en-US" sz="1400" dirty="0" err="1"/>
              <a:t>Exascale</a:t>
            </a:r>
            <a:r>
              <a:rPr lang="en-US" sz="1400" dirty="0"/>
              <a:t> </a:t>
            </a:r>
            <a:r>
              <a:rPr lang="en-US" sz="1400" dirty="0" smtClean="0"/>
              <a:t>Computing workshop, AGU, Washington D.C. </a:t>
            </a:r>
            <a:r>
              <a:rPr lang="en-US" sz="1400" dirty="0"/>
              <a:t>to be held August 21-22, </a:t>
            </a:r>
            <a:r>
              <a:rPr lang="en-US" sz="1400" dirty="0" smtClean="0"/>
              <a:t>2013</a:t>
            </a:r>
          </a:p>
          <a:p>
            <a:pPr marL="457200" lvl="1" indent="0">
              <a:spcBef>
                <a:spcPts val="0"/>
              </a:spcBef>
            </a:pPr>
            <a:r>
              <a:rPr lang="en-US" sz="1400" dirty="0" smtClean="0"/>
              <a:t>	</a:t>
            </a:r>
          </a:p>
          <a:p>
            <a:pPr>
              <a:spcBef>
                <a:spcPts val="0"/>
              </a:spcBef>
            </a:pPr>
            <a:endParaRPr lang="en-US" sz="1200" dirty="0" smtClean="0"/>
          </a:p>
          <a:p>
            <a:pPr lvl="1">
              <a:spcBef>
                <a:spcPts val="0"/>
              </a:spcBef>
              <a:buNone/>
            </a:pPr>
            <a:endParaRPr lang="en-US" sz="1050" dirty="0" smtClean="0">
              <a:solidFill>
                <a:srgbClr val="FF0000"/>
              </a:solidFill>
            </a:endParaRPr>
          </a:p>
        </p:txBody>
      </p:sp>
      <p:sp>
        <p:nvSpPr>
          <p:cNvPr id="3" name="Title 2"/>
          <p:cNvSpPr>
            <a:spLocks noGrp="1"/>
          </p:cNvSpPr>
          <p:nvPr>
            <p:ph type="title"/>
          </p:nvPr>
        </p:nvSpPr>
        <p:spPr>
          <a:xfrm>
            <a:off x="0" y="0"/>
            <a:ext cx="9144000" cy="685800"/>
          </a:xfrm>
        </p:spPr>
        <p:txBody>
          <a:bodyPr/>
          <a:lstStyle/>
          <a:p>
            <a:r>
              <a:rPr lang="en-US" dirty="0" smtClean="0"/>
              <a:t>Workshops and Meetings</a:t>
            </a:r>
            <a:endParaRPr lang="en-US" dirty="0"/>
          </a:p>
        </p:txBody>
      </p:sp>
      <p:sp>
        <p:nvSpPr>
          <p:cNvPr id="4" name="Slide Number Placeholder 3"/>
          <p:cNvSpPr>
            <a:spLocks noGrp="1"/>
          </p:cNvSpPr>
          <p:nvPr>
            <p:ph type="sldNum" sz="quarter" idx="4294967295"/>
          </p:nvPr>
        </p:nvSpPr>
        <p:spPr>
          <a:xfrm>
            <a:off x="8413750" y="6356351"/>
            <a:ext cx="381000" cy="365125"/>
          </a:xfrm>
          <a:prstGeom prst="rect">
            <a:avLst/>
          </a:prstGeom>
        </p:spPr>
        <p:txBody>
          <a:bodyPr/>
          <a:lstStyle/>
          <a:p>
            <a:pPr algn="r" fontAlgn="auto">
              <a:spcBef>
                <a:spcPts val="0"/>
              </a:spcBef>
              <a:spcAft>
                <a:spcPts val="0"/>
              </a:spcAft>
              <a:defRPr/>
            </a:pPr>
            <a:fld id="{8F7F0FD8-C4D8-4FC8-ACE5-C8022F3C3BAB}" type="slidenum">
              <a:rPr lang="en-US" sz="1200" dirty="0" smtClean="0">
                <a:solidFill>
                  <a:srgbClr val="106636"/>
                </a:solidFill>
                <a:latin typeface="Arial" pitchFamily="34" charset="0"/>
                <a:cs typeface="Arial" pitchFamily="34" charset="0"/>
              </a:rPr>
              <a:pPr algn="r" fontAlgn="auto">
                <a:spcBef>
                  <a:spcPts val="0"/>
                </a:spcBef>
                <a:spcAft>
                  <a:spcPts val="0"/>
                </a:spcAft>
                <a:defRPr/>
              </a:pPr>
              <a:t>26</a:t>
            </a:fld>
            <a:endParaRPr lang="en-US" sz="1200" dirty="0" smtClean="0">
              <a:solidFill>
                <a:srgbClr val="106636"/>
              </a:solidFill>
              <a:latin typeface="Arial" pitchFamily="34" charset="0"/>
              <a:cs typeface="Arial" pitchFamily="34" charset="0"/>
            </a:endParaRPr>
          </a:p>
        </p:txBody>
      </p:sp>
      <p:sp>
        <p:nvSpPr>
          <p:cNvPr id="5" name="Footer Placeholder 4"/>
          <p:cNvSpPr>
            <a:spLocks noGrp="1"/>
          </p:cNvSpPr>
          <p:nvPr>
            <p:ph type="ftr" sz="quarter" idx="4294967295"/>
          </p:nvPr>
        </p:nvSpPr>
        <p:spPr>
          <a:xfrm>
            <a:off x="3124200" y="6356351"/>
            <a:ext cx="5334000" cy="365125"/>
          </a:xfrm>
          <a:prstGeom prst="rect">
            <a:avLst/>
          </a:prstGeom>
        </p:spPr>
        <p:txBody>
          <a:bodyPr/>
          <a:lstStyle/>
          <a:p>
            <a:pPr algn="r" fontAlgn="auto">
              <a:spcBef>
                <a:spcPts val="0"/>
              </a:spcBef>
              <a:spcAft>
                <a:spcPts val="0"/>
              </a:spcAft>
              <a:defRPr/>
            </a:pPr>
            <a:r>
              <a:rPr lang="en-US" sz="1200" smtClean="0">
                <a:solidFill>
                  <a:srgbClr val="106636"/>
                </a:solidFill>
                <a:latin typeface="Arial" pitchFamily="34" charset="0"/>
                <a:cs typeface="Arial" pitchFamily="34" charset="0"/>
              </a:rPr>
              <a:t>ASCAC March 5, 2013</a:t>
            </a:r>
            <a:endParaRPr lang="en-US" sz="1200" dirty="0" smtClean="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346662401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Applied Math:  RX-Solvers Synopsis</a:t>
            </a:r>
            <a:endParaRPr lang="en-US" dirty="0"/>
          </a:p>
        </p:txBody>
      </p:sp>
      <p:sp>
        <p:nvSpPr>
          <p:cNvPr id="3" name="Content Placeholder 2"/>
          <p:cNvSpPr>
            <a:spLocks noGrp="1"/>
          </p:cNvSpPr>
          <p:nvPr>
            <p:ph idx="1"/>
          </p:nvPr>
        </p:nvSpPr>
        <p:spPr>
          <a:xfrm>
            <a:off x="219075" y="819150"/>
            <a:ext cx="8763000" cy="5410200"/>
          </a:xfrm>
        </p:spPr>
        <p:txBody>
          <a:bodyPr/>
          <a:lstStyle/>
          <a:p>
            <a:pPr marL="0" indent="0">
              <a:buNone/>
            </a:pPr>
            <a:r>
              <a:rPr lang="en-US" dirty="0" smtClean="0"/>
              <a:t> </a:t>
            </a:r>
            <a:r>
              <a:rPr lang="en-US" sz="1800" dirty="0" smtClean="0"/>
              <a:t>“</a:t>
            </a:r>
            <a:r>
              <a:rPr lang="en-US" sz="1800" i="1" dirty="0" smtClean="0"/>
              <a:t>Advanced Scientific Computing Research (ASCR), Office of Science (SC), US Department of Energy (DOE), invites applications for basic research in Resilient Extreme-Scale Solvers (“RX-Solvers”) that demonstrably advances the state of science and practice for scalable, resilient, extreme-scale numerical algorithms, to enable scientific discovery on the supercomputers expected to come online in the next 5-10 years and lay the foundation for research in numerical algorithms for extreme-scale scientific computing.”</a:t>
            </a:r>
            <a:r>
              <a:rPr lang="en-US" sz="1800" dirty="0" smtClean="0"/>
              <a:t> </a:t>
            </a:r>
          </a:p>
          <a:p>
            <a:endParaRPr lang="en-US" sz="1800" dirty="0" smtClean="0"/>
          </a:p>
          <a:p>
            <a:r>
              <a:rPr lang="en-US" sz="1800" dirty="0" smtClean="0"/>
              <a:t>Issued: 8 June 2012; closed: 13 August 2012</a:t>
            </a:r>
          </a:p>
          <a:p>
            <a:r>
              <a:rPr lang="en-US" sz="1800" dirty="0"/>
              <a:t>Three required elements:</a:t>
            </a:r>
          </a:p>
          <a:p>
            <a:pPr lvl="1">
              <a:buFont typeface="Wingdings" pitchFamily="2" charset="2"/>
              <a:buChar char="§"/>
            </a:pPr>
            <a:r>
              <a:rPr lang="en-US" sz="1800" b="1" dirty="0"/>
              <a:t>Advances in solvers</a:t>
            </a:r>
          </a:p>
          <a:p>
            <a:pPr lvl="1">
              <a:buFont typeface="Wingdings" pitchFamily="2" charset="2"/>
              <a:buChar char="§"/>
            </a:pPr>
            <a:r>
              <a:rPr lang="en-US" sz="1800" b="1" dirty="0"/>
              <a:t>Fault tolerance and resilience at the algorithmic level </a:t>
            </a:r>
          </a:p>
          <a:p>
            <a:pPr lvl="1">
              <a:buFont typeface="Wingdings" pitchFamily="2" charset="2"/>
              <a:buChar char="§"/>
            </a:pPr>
            <a:r>
              <a:rPr lang="en-US" sz="1800" b="1" dirty="0"/>
              <a:t>Performance of proposed algorithms (i.e., with </a:t>
            </a:r>
            <a:r>
              <a:rPr lang="en-US" sz="1800" b="1" i="1" dirty="0"/>
              <a:t>metrics</a:t>
            </a:r>
            <a:r>
              <a:rPr lang="en-US" sz="1800" b="1" dirty="0" smtClean="0"/>
              <a:t>)</a:t>
            </a:r>
            <a:endParaRPr lang="en-US" sz="1800" dirty="0"/>
          </a:p>
          <a:p>
            <a:pPr>
              <a:spcBef>
                <a:spcPct val="0"/>
              </a:spcBef>
            </a:pPr>
            <a:r>
              <a:rPr lang="en-US" sz="1800" dirty="0">
                <a:solidFill>
                  <a:srgbClr val="000000"/>
                </a:solidFill>
              </a:rPr>
              <a:t>Announcement: </a:t>
            </a:r>
            <a:r>
              <a:rPr lang="en-US" sz="1800" dirty="0">
                <a:solidFill>
                  <a:srgbClr val="000000"/>
                </a:solidFill>
                <a:hlinkClick r:id="rId3"/>
              </a:rPr>
              <a:t>http://science.doe.gov/grants/pdf/SC_FOA_0000742.pdf</a:t>
            </a:r>
            <a:r>
              <a:rPr lang="en-US" sz="1800" dirty="0">
                <a:solidFill>
                  <a:srgbClr val="000000"/>
                </a:solidFill>
              </a:rPr>
              <a:t> </a:t>
            </a:r>
          </a:p>
          <a:p>
            <a:r>
              <a:rPr lang="en-US" sz="1800" dirty="0" smtClean="0"/>
              <a:t>Total funds available:$4.5M per year for up to three years</a:t>
            </a:r>
          </a:p>
          <a:p>
            <a:r>
              <a:rPr lang="en-US" sz="1800" dirty="0" smtClean="0"/>
              <a:t>18 proposed projects received (~48 proposals total); all have been reviewed by mail</a:t>
            </a:r>
          </a:p>
          <a:p>
            <a:pPr>
              <a:spcBef>
                <a:spcPct val="0"/>
              </a:spcBef>
            </a:pPr>
            <a:endParaRPr lang="en-US" dirty="0">
              <a:solidFill>
                <a:srgbClr val="000000"/>
              </a:solidFill>
            </a:endParaRPr>
          </a:p>
          <a:p>
            <a:pPr marL="0" indent="0">
              <a:buNone/>
            </a:pPr>
            <a:endParaRPr lang="en-US" dirty="0"/>
          </a:p>
        </p:txBody>
      </p:sp>
      <p:sp>
        <p:nvSpPr>
          <p:cNvPr id="4" name="Footer Placeholder 3"/>
          <p:cNvSpPr>
            <a:spLocks noGrp="1"/>
          </p:cNvSpPr>
          <p:nvPr>
            <p:ph type="ftr" sz="quarter" idx="11"/>
          </p:nvPr>
        </p:nvSpPr>
        <p:spPr/>
        <p:txBody>
          <a:bodyPr/>
          <a:lstStyle/>
          <a:p>
            <a:r>
              <a:rPr lang="en-US" smtClean="0"/>
              <a:t>ASCAC March 5, 2013</a:t>
            </a:r>
            <a:endParaRPr lang="en-US" dirty="0"/>
          </a:p>
        </p:txBody>
      </p:sp>
      <p:sp>
        <p:nvSpPr>
          <p:cNvPr id="5" name="Slide Number Placeholder 4"/>
          <p:cNvSpPr>
            <a:spLocks noGrp="1"/>
          </p:cNvSpPr>
          <p:nvPr>
            <p:ph type="sldNum" sz="quarter" idx="10"/>
          </p:nvPr>
        </p:nvSpPr>
        <p:spPr/>
        <p:txBody>
          <a:bodyPr/>
          <a:lstStyle/>
          <a:p>
            <a:pPr>
              <a:defRPr/>
            </a:pPr>
            <a:fld id="{0E35970C-66DA-42B4-8591-6E363A3B576E}" type="slidenum">
              <a:rPr lang="en-US" smtClean="0"/>
              <a:pPr>
                <a:defRPr/>
              </a:pPr>
              <a:t>27</a:t>
            </a:fld>
            <a:endParaRPr lang="en-US"/>
          </a:p>
        </p:txBody>
      </p:sp>
    </p:spTree>
    <p:extLst>
      <p:ext uri="{BB962C8B-B14F-4D97-AF65-F5344CB8AC3E}">
        <p14:creationId xmlns:p14="http://schemas.microsoft.com/office/powerpoint/2010/main" xmlns="" val="425320815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211"/>
            <a:ext cx="8229600" cy="666951"/>
          </a:xfrm>
        </p:spPr>
        <p:txBody>
          <a:bodyPr/>
          <a:lstStyle/>
          <a:p>
            <a:r>
              <a:rPr lang="en-US" dirty="0" smtClean="0"/>
              <a:t>Math COV Status Update</a:t>
            </a:r>
            <a:endParaRPr lang="en-US" dirty="0"/>
          </a:p>
        </p:txBody>
      </p:sp>
      <p:sp>
        <p:nvSpPr>
          <p:cNvPr id="5" name="Content Placeholder 4"/>
          <p:cNvSpPr>
            <a:spLocks noGrp="1"/>
          </p:cNvSpPr>
          <p:nvPr>
            <p:ph idx="1"/>
          </p:nvPr>
        </p:nvSpPr>
        <p:spPr>
          <a:xfrm>
            <a:off x="457200" y="1085611"/>
            <a:ext cx="8355634" cy="4936182"/>
          </a:xfrm>
        </p:spPr>
        <p:txBody>
          <a:bodyPr>
            <a:noAutofit/>
          </a:bodyPr>
          <a:lstStyle/>
          <a:p>
            <a:r>
              <a:rPr lang="en-US" sz="2800" dirty="0" smtClean="0"/>
              <a:t>First meeting with ASCR PMs on Feb 19, 2013 to discuss charge and logistics</a:t>
            </a:r>
          </a:p>
          <a:p>
            <a:r>
              <a:rPr lang="en-US" sz="2800" dirty="0" smtClean="0"/>
              <a:t>Math programs undergoing review:</a:t>
            </a:r>
          </a:p>
          <a:p>
            <a:pPr lvl="1"/>
            <a:r>
              <a:rPr lang="en-US" dirty="0" smtClean="0"/>
              <a:t>Uncertainty Quantification, FY10</a:t>
            </a:r>
          </a:p>
          <a:p>
            <a:pPr lvl="1"/>
            <a:r>
              <a:rPr lang="en-US" dirty="0" smtClean="0"/>
              <a:t>Mathematical Multifaceted Integrated Capability </a:t>
            </a:r>
            <a:r>
              <a:rPr lang="en-US" smtClean="0"/>
              <a:t>Centers (MMICCs</a:t>
            </a:r>
            <a:r>
              <a:rPr lang="en-US" dirty="0" smtClean="0"/>
              <a:t>), FY12</a:t>
            </a:r>
          </a:p>
          <a:p>
            <a:pPr lvl="1"/>
            <a:r>
              <a:rPr lang="en-US" dirty="0" smtClean="0"/>
              <a:t>Lab programs, FY11-FY12</a:t>
            </a:r>
          </a:p>
          <a:p>
            <a:r>
              <a:rPr lang="en-US" sz="2800" dirty="0" smtClean="0"/>
              <a:t>Committee recruitment underway</a:t>
            </a:r>
          </a:p>
          <a:p>
            <a:r>
              <a:rPr lang="en-US" sz="2800" dirty="0" smtClean="0"/>
              <a:t>Expected COV meeting June 2013</a:t>
            </a:r>
          </a:p>
          <a:p>
            <a:r>
              <a:rPr lang="en-US" sz="2800" dirty="0" smtClean="0"/>
              <a:t>Final report due late August 2013</a:t>
            </a:r>
            <a:endParaRPr lang="en-US" sz="2800" dirty="0"/>
          </a:p>
        </p:txBody>
      </p:sp>
      <p:sp>
        <p:nvSpPr>
          <p:cNvPr id="6" name="Slide Number Placeholder 5"/>
          <p:cNvSpPr>
            <a:spLocks noGrp="1"/>
          </p:cNvSpPr>
          <p:nvPr>
            <p:ph type="sldNum" sz="quarter" idx="10"/>
          </p:nvPr>
        </p:nvSpPr>
        <p:spPr/>
        <p:txBody>
          <a:bodyPr/>
          <a:lstStyle/>
          <a:p>
            <a:pPr>
              <a:defRPr/>
            </a:pPr>
            <a:fld id="{0E35970C-66DA-42B4-8591-6E363A3B576E}" type="slidenum">
              <a:rPr lang="en-US" smtClean="0"/>
              <a:pPr>
                <a:defRPr/>
              </a:pPr>
              <a:t>28</a:t>
            </a:fld>
            <a:endParaRPr lang="en-US"/>
          </a:p>
        </p:txBody>
      </p:sp>
      <p:sp>
        <p:nvSpPr>
          <p:cNvPr id="7" name="Footer Placeholder 6"/>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40026309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71524"/>
            <a:ext cx="4438649" cy="1876425"/>
          </a:xfrm>
          <a:ln>
            <a:solidFill>
              <a:schemeClr val="tx1"/>
            </a:solidFill>
          </a:ln>
        </p:spPr>
        <p:txBody>
          <a:bodyPr/>
          <a:lstStyle/>
          <a:p>
            <a:pPr marL="0" indent="0">
              <a:buNone/>
            </a:pPr>
            <a:r>
              <a:rPr lang="en-US" sz="1600" dirty="0" smtClean="0">
                <a:solidFill>
                  <a:schemeClr val="tx1"/>
                </a:solidFill>
              </a:rPr>
              <a:t>FY13 is 4th year of this University &amp; DOE Laboratory funding opportunity:</a:t>
            </a:r>
          </a:p>
          <a:p>
            <a:r>
              <a:rPr lang="en-US" sz="1600" b="0" dirty="0" smtClean="0">
                <a:solidFill>
                  <a:schemeClr val="tx1"/>
                </a:solidFill>
              </a:rPr>
              <a:t>Posted on July 20, 2012</a:t>
            </a:r>
          </a:p>
          <a:p>
            <a:r>
              <a:rPr lang="en-US" sz="1600" b="0" dirty="0" smtClean="0">
                <a:solidFill>
                  <a:schemeClr val="tx1"/>
                </a:solidFill>
              </a:rPr>
              <a:t>Pre-applications due Sept 6</a:t>
            </a:r>
          </a:p>
          <a:p>
            <a:r>
              <a:rPr lang="en-US" sz="1600" b="0" dirty="0" smtClean="0">
                <a:solidFill>
                  <a:schemeClr val="tx1"/>
                </a:solidFill>
              </a:rPr>
              <a:t>Encourage applications by Oct </a:t>
            </a:r>
            <a:r>
              <a:rPr lang="en-US" sz="1600" b="0" dirty="0">
                <a:solidFill>
                  <a:schemeClr val="tx1"/>
                </a:solidFill>
              </a:rPr>
              <a:t>4</a:t>
            </a:r>
            <a:endParaRPr lang="en-US" sz="1600" b="0" dirty="0" smtClean="0">
              <a:solidFill>
                <a:schemeClr val="tx1"/>
              </a:solidFill>
            </a:endParaRPr>
          </a:p>
          <a:p>
            <a:r>
              <a:rPr lang="en-US" sz="1600" b="0" dirty="0" smtClean="0">
                <a:solidFill>
                  <a:schemeClr val="tx1"/>
                </a:solidFill>
              </a:rPr>
              <a:t>Full applications due Nov 26</a:t>
            </a:r>
          </a:p>
          <a:p>
            <a:endParaRPr lang="en-US" sz="800" b="0" dirty="0" smtClean="0">
              <a:solidFill>
                <a:schemeClr val="tx1"/>
              </a:solidFill>
            </a:endParaRPr>
          </a:p>
          <a:p>
            <a:pPr marL="0" indent="0"/>
            <a:endParaRPr lang="en-US" sz="1600" b="0" dirty="0" smtClean="0">
              <a:solidFill>
                <a:schemeClr val="tx1"/>
              </a:solidFill>
            </a:endParaRPr>
          </a:p>
          <a:p>
            <a:endParaRPr lang="en-US" sz="1000" dirty="0" smtClean="0">
              <a:solidFill>
                <a:schemeClr val="tx1"/>
              </a:solidFill>
            </a:endParaRPr>
          </a:p>
          <a:p>
            <a:pPr marL="0" indent="0">
              <a:buNone/>
            </a:pPr>
            <a:endParaRPr lang="en-US" sz="800" dirty="0" smtClean="0">
              <a:solidFill>
                <a:schemeClr val="tx1"/>
              </a:solidFill>
              <a:hlinkClick r:id="rId2"/>
            </a:endParaRPr>
          </a:p>
          <a:p>
            <a:pPr marL="0" indent="0">
              <a:buNone/>
            </a:pPr>
            <a:endParaRPr lang="en-US" sz="1800" dirty="0"/>
          </a:p>
        </p:txBody>
      </p:sp>
      <p:sp>
        <p:nvSpPr>
          <p:cNvPr id="6" name="Title 5"/>
          <p:cNvSpPr>
            <a:spLocks noGrp="1"/>
          </p:cNvSpPr>
          <p:nvPr>
            <p:ph type="title"/>
          </p:nvPr>
        </p:nvSpPr>
        <p:spPr>
          <a:xfrm>
            <a:off x="0" y="-219075"/>
            <a:ext cx="9144000" cy="990599"/>
          </a:xfrm>
        </p:spPr>
        <p:txBody>
          <a:bodyPr>
            <a:noAutofit/>
          </a:bodyPr>
          <a:lstStyle/>
          <a:p>
            <a:r>
              <a:rPr lang="en-US" sz="2400" b="1" dirty="0" smtClean="0">
                <a:effectLst/>
                <a:latin typeface="Arial" pitchFamily="34" charset="0"/>
              </a:rPr>
              <a:t>DOE Office of Science </a:t>
            </a:r>
            <a:br>
              <a:rPr lang="en-US" sz="2400" b="1" dirty="0" smtClean="0">
                <a:effectLst/>
                <a:latin typeface="Arial" pitchFamily="34" charset="0"/>
              </a:rPr>
            </a:br>
            <a:r>
              <a:rPr lang="en-US" sz="2400" b="1" dirty="0" smtClean="0">
                <a:effectLst/>
                <a:latin typeface="Arial" pitchFamily="34" charset="0"/>
              </a:rPr>
              <a:t>Early Career Research Program</a:t>
            </a:r>
            <a:endParaRPr lang="en-US" sz="2400" b="1" dirty="0">
              <a:effectLst/>
              <a:latin typeface="Arial" pitchFamily="34" charset="0"/>
            </a:endParaRPr>
          </a:p>
        </p:txBody>
      </p:sp>
      <p:sp>
        <p:nvSpPr>
          <p:cNvPr id="4" name="Slide Number Placeholder 3"/>
          <p:cNvSpPr>
            <a:spLocks noGrp="1"/>
          </p:cNvSpPr>
          <p:nvPr>
            <p:ph type="sldNum" sz="quarter" idx="10"/>
          </p:nvPr>
        </p:nvSpPr>
        <p:spPr>
          <a:prstGeom prst="rect">
            <a:avLst/>
          </a:prstGeom>
        </p:spPr>
        <p:txBody>
          <a:bodyPr/>
          <a:lstStyle/>
          <a:p>
            <a:pPr>
              <a:defRPr/>
            </a:pPr>
            <a:fld id="{56F4B2E3-7CDC-4972-8D42-2D141A8D5E9A}" type="slidenum">
              <a:rPr lang="en-US" smtClean="0"/>
              <a:pPr>
                <a:defRPr/>
              </a:pPr>
              <a:t>29</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sp>
        <p:nvSpPr>
          <p:cNvPr id="11" name="Content Placeholder 10"/>
          <p:cNvSpPr>
            <a:spLocks noGrp="1"/>
          </p:cNvSpPr>
          <p:nvPr>
            <p:ph sz="half" idx="4294967295"/>
          </p:nvPr>
        </p:nvSpPr>
        <p:spPr>
          <a:xfrm>
            <a:off x="0" y="2641600"/>
            <a:ext cx="9144000" cy="3598863"/>
          </a:xfrm>
          <a:ln>
            <a:solidFill>
              <a:schemeClr val="tx1"/>
            </a:solidFill>
          </a:ln>
        </p:spPr>
        <p:txBody>
          <a:bodyPr/>
          <a:lstStyle/>
          <a:p>
            <a:pPr marL="0" indent="0">
              <a:buNone/>
            </a:pPr>
            <a:r>
              <a:rPr lang="en-US" sz="1600" b="0" dirty="0" smtClean="0">
                <a:solidFill>
                  <a:schemeClr val="tx1"/>
                </a:solidFill>
              </a:rPr>
              <a:t>ASCR received 75 of ~770 Early Career applications submitted to the Office of Science</a:t>
            </a:r>
          </a:p>
          <a:p>
            <a:pPr marL="114300" indent="-114300">
              <a:buFont typeface="Arial" pitchFamily="34" charset="0"/>
              <a:buChar char="•"/>
            </a:pPr>
            <a:r>
              <a:rPr lang="en-US" sz="1400" b="0" dirty="0" smtClean="0">
                <a:solidFill>
                  <a:schemeClr val="tx1"/>
                </a:solidFill>
              </a:rPr>
              <a:t>Panel reviews held at Rockville Hilton on February 5-6, 2013</a:t>
            </a:r>
          </a:p>
          <a:p>
            <a:pPr marL="114300" indent="-114300">
              <a:buFont typeface="Arial" pitchFamily="34" charset="0"/>
              <a:buChar char="•"/>
            </a:pPr>
            <a:r>
              <a:rPr lang="en-US" sz="1400" b="0" dirty="0" smtClean="0">
                <a:solidFill>
                  <a:schemeClr val="tx1"/>
                </a:solidFill>
              </a:rPr>
              <a:t>54 applications reviewed by Applied Mathematics &amp; 21 applications reviewed by Computer Science</a:t>
            </a:r>
          </a:p>
          <a:p>
            <a:pPr marL="114300" indent="-114300">
              <a:buFont typeface="Arial" pitchFamily="34" charset="0"/>
              <a:buChar char="•"/>
            </a:pPr>
            <a:r>
              <a:rPr lang="en-US" sz="1400" b="0" dirty="0" smtClean="0">
                <a:solidFill>
                  <a:schemeClr val="tx1"/>
                </a:solidFill>
              </a:rPr>
              <a:t>ASCR anticipates making FY13 awards to 3 University PIs and 2 DOE Laboratory PIs</a:t>
            </a: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400" b="0" dirty="0" smtClean="0">
              <a:solidFill>
                <a:schemeClr val="tx1"/>
              </a:solidFill>
            </a:endParaRPr>
          </a:p>
          <a:p>
            <a:pPr marL="114300" indent="-114300">
              <a:buNone/>
            </a:pPr>
            <a:endParaRPr lang="en-US" sz="1600" b="0" dirty="0" smtClean="0">
              <a:solidFill>
                <a:schemeClr val="tx1"/>
              </a:solidFill>
            </a:endParaRPr>
          </a:p>
          <a:p>
            <a:pPr marL="114300" indent="-114300">
              <a:buNone/>
            </a:pPr>
            <a:endParaRPr lang="en-US" sz="1400" b="0" dirty="0" smtClean="0">
              <a:solidFill>
                <a:schemeClr val="tx1"/>
              </a:solidFill>
            </a:endParaRPr>
          </a:p>
          <a:p>
            <a:pPr marL="114300" indent="-114300">
              <a:buFont typeface="Arial" pitchFamily="34" charset="0"/>
              <a:buChar char="•"/>
            </a:pPr>
            <a:endParaRPr lang="en-US" sz="1400" b="0" dirty="0" smtClean="0">
              <a:solidFill>
                <a:schemeClr val="tx1"/>
              </a:solidFill>
            </a:endParaRPr>
          </a:p>
          <a:p>
            <a:pPr marL="114300" indent="-114300">
              <a:buFont typeface="Arial" pitchFamily="34" charset="0"/>
              <a:buChar char="•"/>
            </a:pPr>
            <a:endParaRPr lang="en-US" sz="1400" b="0" dirty="0" smtClean="0">
              <a:solidFill>
                <a:schemeClr val="tx1"/>
              </a:solidFill>
            </a:endParaRPr>
          </a:p>
          <a:p>
            <a:pPr marL="114300" indent="-114300">
              <a:buFont typeface="Arial" pitchFamily="34" charset="0"/>
              <a:buChar char="•"/>
            </a:pPr>
            <a:endParaRPr lang="en-US" sz="1400" b="0" dirty="0" smtClean="0">
              <a:solidFill>
                <a:schemeClr val="tx1"/>
              </a:solidFill>
            </a:endParaRPr>
          </a:p>
        </p:txBody>
      </p:sp>
      <p:sp>
        <p:nvSpPr>
          <p:cNvPr id="10" name="Content Placeholder 6"/>
          <p:cNvSpPr txBox="1">
            <a:spLocks/>
          </p:cNvSpPr>
          <p:nvPr/>
        </p:nvSpPr>
        <p:spPr bwMode="auto">
          <a:xfrm>
            <a:off x="4438649" y="771524"/>
            <a:ext cx="4705351" cy="187642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sz="1400" b="1" dirty="0" smtClean="0"/>
              <a:t>The Early Career program supports:</a:t>
            </a:r>
          </a:p>
          <a:p>
            <a:pPr marL="171450" indent="-171450">
              <a:buFont typeface="Arial" pitchFamily="34" charset="0"/>
              <a:buChar char="•"/>
            </a:pPr>
            <a:r>
              <a:rPr lang="en-US" sz="1600" dirty="0" smtClean="0"/>
              <a:t>Development of individual research programs of outstanding scientists early in their careers</a:t>
            </a:r>
          </a:p>
          <a:p>
            <a:pPr marL="171450" indent="-171450">
              <a:buFont typeface="Arial" pitchFamily="34" charset="0"/>
              <a:buChar char="•"/>
            </a:pPr>
            <a:r>
              <a:rPr lang="en-US" sz="1600" dirty="0" smtClean="0"/>
              <a:t>Stimulates research careers in the disciplines supported by the DOE</a:t>
            </a:r>
          </a:p>
          <a:p>
            <a:pPr marL="171450" indent="-171450"/>
            <a:endParaRPr lang="en-US" sz="1400" dirty="0" smtClean="0">
              <a:hlinkClick r:id="rId2"/>
            </a:endParaRPr>
          </a:p>
          <a:p>
            <a:pPr marL="171450" indent="-171450" algn="ctr"/>
            <a:r>
              <a:rPr lang="en-US" sz="1600" dirty="0" smtClean="0">
                <a:hlinkClick r:id="rId2"/>
              </a:rPr>
              <a:t>http://science.energy.gov/early-career</a:t>
            </a:r>
            <a:endParaRPr lang="en-US" sz="1600" dirty="0" smtClean="0"/>
          </a:p>
          <a:p>
            <a:pPr marL="171450" indent="-171450"/>
            <a:endParaRPr lang="en-US" sz="1400" dirty="0" smtClean="0"/>
          </a:p>
          <a:p>
            <a:pPr marL="114300" indent="-114300"/>
            <a:endParaRPr lang="en-US" sz="1400" dirty="0" smtClean="0"/>
          </a:p>
          <a:p>
            <a:pPr marL="114300" indent="-114300">
              <a:buFont typeface="Arial" pitchFamily="34" charset="0"/>
              <a:buChar char="•"/>
            </a:pPr>
            <a:endParaRPr lang="en-US" sz="1400" dirty="0" smtClean="0"/>
          </a:p>
          <a:p>
            <a:pPr marL="0" marR="0" lvl="0" indent="0"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defTabSz="914400" rtl="0" eaLnBrk="0" fontAlgn="base" latinLnBrk="0" hangingPunct="0">
              <a:lnSpc>
                <a:spcPct val="100000"/>
              </a:lnSpc>
              <a:spcBef>
                <a:spcPct val="20000"/>
              </a:spcBef>
              <a:spcAft>
                <a:spcPct val="0"/>
              </a:spcAft>
              <a:buClrTx/>
              <a:buSzTx/>
              <a:buFont typeface="Arial" charset="0"/>
              <a:buChar char="•"/>
              <a:tabLst/>
              <a:defRPr/>
            </a:pPr>
            <a:endParaRPr kumimoji="0" lang="en-US"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defTabSz="914400" rtl="0" eaLnBrk="0" fontAlgn="base" latinLnBrk="0" hangingPunct="0">
              <a:lnSpc>
                <a:spcPct val="100000"/>
              </a:lnSpc>
              <a:spcBef>
                <a:spcPct val="20000"/>
              </a:spcBef>
              <a:spcAft>
                <a:spcPct val="0"/>
              </a:spcAft>
              <a:buClrTx/>
              <a:buSzTx/>
              <a:tabLst/>
              <a:defRPr/>
            </a:pPr>
            <a:r>
              <a:rPr kumimoji="0" lang="en-U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en-US" sz="1600" b="1" i="0" u="none" strike="noStrike" kern="1200" cap="none" spc="0" normalizeH="0" baseline="0" noProof="0" dirty="0" smtClean="0">
              <a:ln>
                <a:noFill/>
              </a:ln>
              <a:solidFill>
                <a:srgbClr val="146737"/>
              </a:solidFill>
              <a:effectLst/>
              <a:uLnTx/>
              <a:uFillTx/>
              <a:latin typeface="Arial" pitchFamily="34" charset="0"/>
              <a:ea typeface="+mn-ea"/>
              <a:cs typeface="Arial" pitchFamily="34" charset="0"/>
            </a:endParaRPr>
          </a:p>
          <a:p>
            <a:pPr marL="0" marR="0" lvl="0" indent="0"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146737"/>
              </a:solidFill>
              <a:effectLst/>
              <a:uLnTx/>
              <a:uFillTx/>
              <a:latin typeface="Arial" pitchFamily="34" charset="0"/>
              <a:ea typeface="+mn-ea"/>
              <a:cs typeface="Arial" pitchFamily="34" charset="0"/>
            </a:endParaRPr>
          </a:p>
        </p:txBody>
      </p:sp>
      <p:graphicFrame>
        <p:nvGraphicFramePr>
          <p:cNvPr id="8" name="Table 7"/>
          <p:cNvGraphicFramePr>
            <a:graphicFrameLocks noGrp="1"/>
          </p:cNvGraphicFramePr>
          <p:nvPr/>
        </p:nvGraphicFramePr>
        <p:xfrm>
          <a:off x="216817" y="3876251"/>
          <a:ext cx="8757500" cy="2284878"/>
        </p:xfrm>
        <a:graphic>
          <a:graphicData uri="http://schemas.openxmlformats.org/drawingml/2006/table">
            <a:tbl>
              <a:tblPr firstRow="1" bandRow="1">
                <a:tableStyleId>{5C22544A-7EE6-4342-B048-85BDC9FD1C3A}</a:tableStyleId>
              </a:tblPr>
              <a:tblGrid>
                <a:gridCol w="2677213"/>
                <a:gridCol w="1701537"/>
                <a:gridCol w="2189375"/>
                <a:gridCol w="2189375"/>
              </a:tblGrid>
              <a:tr h="335671">
                <a:tc>
                  <a:txBody>
                    <a:bodyPr/>
                    <a:lstStyle/>
                    <a:p>
                      <a:pPr algn="ctr"/>
                      <a:r>
                        <a:rPr lang="en-US" sz="1800" dirty="0" smtClean="0"/>
                        <a:t>Panel name</a:t>
                      </a:r>
                      <a:endParaRPr lang="en-US" sz="1800" dirty="0"/>
                    </a:p>
                  </a:txBody>
                  <a:tcPr/>
                </a:tc>
                <a:tc>
                  <a:txBody>
                    <a:bodyPr/>
                    <a:lstStyle/>
                    <a:p>
                      <a:pPr algn="ctr"/>
                      <a:r>
                        <a:rPr lang="en-US" sz="1800" dirty="0" smtClean="0"/>
                        <a:t>Date</a:t>
                      </a:r>
                      <a:r>
                        <a:rPr lang="en-US" sz="1800" baseline="0" dirty="0" smtClean="0"/>
                        <a:t> of review</a:t>
                      </a:r>
                      <a:endParaRPr lang="en-US" sz="1800" dirty="0"/>
                    </a:p>
                  </a:txBody>
                  <a:tcPr/>
                </a:tc>
                <a:tc>
                  <a:txBody>
                    <a:bodyPr/>
                    <a:lstStyle/>
                    <a:p>
                      <a:pPr algn="ctr"/>
                      <a:r>
                        <a:rPr lang="en-US" sz="1800" dirty="0" smtClean="0"/>
                        <a:t>Program</a:t>
                      </a:r>
                      <a:endParaRPr lang="en-US" sz="1800" dirty="0"/>
                    </a:p>
                  </a:txBody>
                  <a:tcPr/>
                </a:tc>
                <a:tc>
                  <a:txBody>
                    <a:bodyPr/>
                    <a:lstStyle/>
                    <a:p>
                      <a:pPr algn="ctr"/>
                      <a:r>
                        <a:rPr lang="en-US" sz="1800" dirty="0" smtClean="0"/>
                        <a:t># of Proposals</a:t>
                      </a:r>
                      <a:endParaRPr lang="en-US" sz="1800" dirty="0"/>
                    </a:p>
                  </a:txBody>
                  <a:tcPr/>
                </a:tc>
              </a:tr>
              <a:tr h="395866">
                <a:tc>
                  <a:txBody>
                    <a:bodyPr/>
                    <a:lstStyle/>
                    <a:p>
                      <a:pPr algn="l"/>
                      <a:r>
                        <a:rPr lang="en-US" sz="1800" dirty="0" smtClean="0"/>
                        <a:t>Math</a:t>
                      </a:r>
                      <a:r>
                        <a:rPr lang="en-US" sz="1800" baseline="0" dirty="0" smtClean="0"/>
                        <a:t> for </a:t>
                      </a:r>
                      <a:r>
                        <a:rPr lang="en-US" sz="1800" dirty="0" smtClean="0"/>
                        <a:t>Complex Systems</a:t>
                      </a:r>
                      <a:endParaRPr lang="en-US" sz="1800" dirty="0"/>
                    </a:p>
                  </a:txBody>
                  <a:tcPr/>
                </a:tc>
                <a:tc>
                  <a:txBody>
                    <a:bodyPr/>
                    <a:lstStyle/>
                    <a:p>
                      <a:pPr algn="ctr"/>
                      <a:r>
                        <a:rPr lang="en-US" sz="1800" dirty="0" smtClean="0"/>
                        <a:t>2/5/2013</a:t>
                      </a:r>
                      <a:endParaRPr lang="en-US" sz="1800" dirty="0"/>
                    </a:p>
                  </a:txBody>
                  <a:tcPr/>
                </a:tc>
                <a:tc>
                  <a:txBody>
                    <a:bodyPr/>
                    <a:lstStyle/>
                    <a:p>
                      <a:pPr algn="ctr"/>
                      <a:r>
                        <a:rPr lang="en-US" sz="1800" dirty="0" smtClean="0"/>
                        <a:t>Applied</a:t>
                      </a:r>
                      <a:r>
                        <a:rPr lang="en-US" sz="1800" baseline="0" dirty="0" smtClean="0"/>
                        <a:t> Math</a:t>
                      </a:r>
                      <a:endParaRPr lang="en-US" sz="1800" dirty="0"/>
                    </a:p>
                  </a:txBody>
                  <a:tcPr>
                    <a:solidFill>
                      <a:schemeClr val="accent3"/>
                    </a:solidFill>
                  </a:tcPr>
                </a:tc>
                <a:tc>
                  <a:txBody>
                    <a:bodyPr/>
                    <a:lstStyle/>
                    <a:p>
                      <a:pPr algn="ctr"/>
                      <a:r>
                        <a:rPr lang="en-US" sz="1800" dirty="0" smtClean="0"/>
                        <a:t>30</a:t>
                      </a:r>
                      <a:endParaRPr lang="en-US" sz="1800" dirty="0"/>
                    </a:p>
                  </a:txBody>
                  <a:tcPr/>
                </a:tc>
              </a:tr>
              <a:tr h="3958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Math</a:t>
                      </a:r>
                      <a:r>
                        <a:rPr lang="en-US" sz="1800" baseline="0" dirty="0" smtClean="0"/>
                        <a:t> for Large-Scale Data</a:t>
                      </a:r>
                      <a:endParaRPr lang="en-US" sz="1800" dirty="0" smtClean="0"/>
                    </a:p>
                  </a:txBody>
                  <a:tcPr/>
                </a:tc>
                <a:tc>
                  <a:txBody>
                    <a:bodyPr/>
                    <a:lstStyle/>
                    <a:p>
                      <a:pPr algn="ctr"/>
                      <a:r>
                        <a:rPr lang="en-US" sz="1800" dirty="0" smtClean="0"/>
                        <a:t>2/6/2013</a:t>
                      </a:r>
                      <a:endParaRPr lang="en-US" sz="1800" dirty="0"/>
                    </a:p>
                  </a:txBody>
                  <a:tcPr/>
                </a:tc>
                <a:tc>
                  <a:txBody>
                    <a:bodyPr/>
                    <a:lstStyle/>
                    <a:p>
                      <a:pPr algn="ctr"/>
                      <a:r>
                        <a:rPr lang="en-US" sz="1800" dirty="0" smtClean="0"/>
                        <a:t>Applied</a:t>
                      </a:r>
                      <a:r>
                        <a:rPr lang="en-US" sz="1800" baseline="0" dirty="0" smtClean="0"/>
                        <a:t> Math</a:t>
                      </a:r>
                      <a:endParaRPr lang="en-US" sz="1800" dirty="0"/>
                    </a:p>
                  </a:txBody>
                  <a:tcPr>
                    <a:solidFill>
                      <a:schemeClr val="accent3"/>
                    </a:solidFill>
                  </a:tcPr>
                </a:tc>
                <a:tc>
                  <a:txBody>
                    <a:bodyPr/>
                    <a:lstStyle/>
                    <a:p>
                      <a:pPr algn="ctr"/>
                      <a:r>
                        <a:rPr lang="en-US" sz="1800" dirty="0" smtClean="0"/>
                        <a:t>13</a:t>
                      </a:r>
                      <a:endParaRPr lang="en-US" sz="1800" dirty="0"/>
                    </a:p>
                  </a:txBody>
                  <a:tcPr/>
                </a:tc>
              </a:tr>
              <a:tr h="335671">
                <a:tc>
                  <a:txBody>
                    <a:bodyPr/>
                    <a:lstStyle/>
                    <a:p>
                      <a:pPr algn="l"/>
                      <a:r>
                        <a:rPr lang="en-US" sz="1800" dirty="0" smtClean="0"/>
                        <a:t>Scalable</a:t>
                      </a:r>
                      <a:r>
                        <a:rPr lang="en-US" sz="1800" baseline="0" dirty="0" smtClean="0"/>
                        <a:t> Solvers</a:t>
                      </a:r>
                      <a:endParaRPr lang="en-US" sz="1800" dirty="0"/>
                    </a:p>
                  </a:txBody>
                  <a:tcPr/>
                </a:tc>
                <a:tc>
                  <a:txBody>
                    <a:bodyPr/>
                    <a:lstStyle/>
                    <a:p>
                      <a:pPr algn="ctr"/>
                      <a:r>
                        <a:rPr lang="en-US" sz="1800" dirty="0" smtClean="0"/>
                        <a:t>MAIL</a:t>
                      </a:r>
                      <a:endParaRPr lang="en-US" sz="1800" dirty="0"/>
                    </a:p>
                  </a:txBody>
                  <a:tcPr/>
                </a:tc>
                <a:tc>
                  <a:txBody>
                    <a:bodyPr/>
                    <a:lstStyle/>
                    <a:p>
                      <a:pPr algn="ctr"/>
                      <a:r>
                        <a:rPr lang="en-US" sz="1800" dirty="0" smtClean="0"/>
                        <a:t>Applied Math</a:t>
                      </a:r>
                      <a:endParaRPr lang="en-US" sz="1800" dirty="0"/>
                    </a:p>
                  </a:txBody>
                  <a:tcPr>
                    <a:solidFill>
                      <a:schemeClr val="accent3"/>
                    </a:solidFill>
                  </a:tcPr>
                </a:tc>
                <a:tc>
                  <a:txBody>
                    <a:bodyPr/>
                    <a:lstStyle/>
                    <a:p>
                      <a:pPr algn="ctr"/>
                      <a:r>
                        <a:rPr lang="en-US" sz="1800" dirty="0" smtClean="0"/>
                        <a:t>11</a:t>
                      </a:r>
                      <a:endParaRPr lang="en-US" sz="1800" dirty="0"/>
                    </a:p>
                  </a:txBody>
                  <a:tcPr/>
                </a:tc>
              </a:tr>
              <a:tr h="335671">
                <a:tc>
                  <a:txBody>
                    <a:bodyPr/>
                    <a:lstStyle/>
                    <a:p>
                      <a:pPr algn="l"/>
                      <a:r>
                        <a:rPr lang="en-US" sz="1800" dirty="0" smtClean="0"/>
                        <a:t>Computer</a:t>
                      </a:r>
                      <a:r>
                        <a:rPr lang="en-US" sz="1800" baseline="0" dirty="0" smtClean="0"/>
                        <a:t> Science I</a:t>
                      </a:r>
                      <a:endParaRPr lang="en-US" sz="1800" dirty="0"/>
                    </a:p>
                  </a:txBody>
                  <a:tcPr/>
                </a:tc>
                <a:tc>
                  <a:txBody>
                    <a:bodyPr/>
                    <a:lstStyle/>
                    <a:p>
                      <a:pPr algn="ctr"/>
                      <a:r>
                        <a:rPr lang="en-US" sz="1800" dirty="0" smtClean="0"/>
                        <a:t>2/5/2013</a:t>
                      </a:r>
                      <a:endParaRPr lang="en-US" sz="1800" dirty="0"/>
                    </a:p>
                  </a:txBody>
                  <a:tcPr/>
                </a:tc>
                <a:tc>
                  <a:txBody>
                    <a:bodyPr/>
                    <a:lstStyle/>
                    <a:p>
                      <a:pPr algn="ctr"/>
                      <a:r>
                        <a:rPr lang="en-US" sz="1800" dirty="0" smtClean="0"/>
                        <a:t>Computer Science</a:t>
                      </a:r>
                      <a:endParaRPr lang="en-US" sz="1800" dirty="0"/>
                    </a:p>
                  </a:txBody>
                  <a:tcPr>
                    <a:solidFill>
                      <a:schemeClr val="accent4"/>
                    </a:solidFill>
                  </a:tcPr>
                </a:tc>
                <a:tc>
                  <a:txBody>
                    <a:bodyPr/>
                    <a:lstStyle/>
                    <a:p>
                      <a:pPr algn="ctr"/>
                      <a:r>
                        <a:rPr lang="en-US" sz="1800" dirty="0" smtClean="0"/>
                        <a:t>13</a:t>
                      </a:r>
                      <a:endParaRPr lang="en-US" sz="1800" dirty="0"/>
                    </a:p>
                  </a:txBody>
                  <a:tcPr/>
                </a:tc>
              </a:tr>
              <a:tr h="395866">
                <a:tc>
                  <a:txBody>
                    <a:bodyPr/>
                    <a:lstStyle/>
                    <a:p>
                      <a:pPr algn="l"/>
                      <a:r>
                        <a:rPr lang="en-US" sz="1800" dirty="0" smtClean="0"/>
                        <a:t>Data</a:t>
                      </a:r>
                      <a:r>
                        <a:rPr lang="en-US" sz="1800" baseline="0" dirty="0" smtClean="0"/>
                        <a:t> and Visualization</a:t>
                      </a:r>
                      <a:endParaRPr lang="en-US" sz="1800" dirty="0"/>
                    </a:p>
                  </a:txBody>
                  <a:tcPr/>
                </a:tc>
                <a:tc>
                  <a:txBody>
                    <a:bodyPr/>
                    <a:lstStyle/>
                    <a:p>
                      <a:pPr algn="ctr"/>
                      <a:r>
                        <a:rPr lang="en-US" sz="1800" dirty="0" smtClean="0"/>
                        <a:t>2/6/2013</a:t>
                      </a:r>
                      <a:endParaRPr lang="en-US" sz="1800" dirty="0"/>
                    </a:p>
                  </a:txBody>
                  <a:tcPr/>
                </a:tc>
                <a:tc>
                  <a:txBody>
                    <a:bodyPr/>
                    <a:lstStyle/>
                    <a:p>
                      <a:pPr algn="ctr"/>
                      <a:r>
                        <a:rPr lang="en-US" sz="1800" dirty="0" smtClean="0"/>
                        <a:t>Computer Science</a:t>
                      </a:r>
                      <a:endParaRPr lang="en-US" sz="1800" dirty="0"/>
                    </a:p>
                  </a:txBody>
                  <a:tcPr>
                    <a:solidFill>
                      <a:schemeClr val="accent4"/>
                    </a:solidFill>
                  </a:tcPr>
                </a:tc>
                <a:tc>
                  <a:txBody>
                    <a:bodyPr/>
                    <a:lstStyle/>
                    <a:p>
                      <a:pPr algn="ctr"/>
                      <a:r>
                        <a:rPr lang="en-US" sz="1800" dirty="0" smtClean="0"/>
                        <a:t>8</a:t>
                      </a:r>
                      <a:endParaRPr lang="en-US" sz="1800" dirty="0"/>
                    </a:p>
                  </a:txBody>
                  <a:tcPr/>
                </a:tc>
              </a:tr>
            </a:tbl>
          </a:graphicData>
        </a:graphic>
      </p:graphicFrame>
    </p:spTree>
    <p:extLst>
      <p:ext uri="{BB962C8B-B14F-4D97-AF65-F5344CB8AC3E}">
        <p14:creationId xmlns:p14="http://schemas.microsoft.com/office/powerpoint/2010/main" xmlns="" val="30069626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3"/>
          <p:cNvSpPr>
            <a:spLocks noGrp="1" noChangeArrowheads="1"/>
          </p:cNvSpPr>
          <p:nvPr>
            <p:ph idx="1"/>
          </p:nvPr>
        </p:nvSpPr>
        <p:spPr>
          <a:xfrm>
            <a:off x="166131" y="765400"/>
            <a:ext cx="5854298" cy="2985422"/>
          </a:xfrm>
          <a:ln/>
        </p:spPr>
        <p:txBody>
          <a:bodyPr lIns="82058" tIns="41029" rIns="82058" bIns="41029"/>
          <a:lstStyle/>
          <a:p>
            <a:pPr>
              <a:spcBef>
                <a:spcPct val="40000"/>
              </a:spcBef>
            </a:pPr>
            <a:r>
              <a:rPr lang="en-US" sz="2000" b="0" dirty="0" smtClean="0">
                <a:solidFill>
                  <a:schemeClr val="tx1"/>
                </a:solidFill>
                <a:latin typeface="+mn-lt"/>
              </a:rPr>
              <a:t>High Performance Production Computing for the Office of Science</a:t>
            </a:r>
          </a:p>
          <a:p>
            <a:pPr lvl="1">
              <a:spcBef>
                <a:spcPct val="40000"/>
              </a:spcBef>
              <a:buFont typeface="Arial" pitchFamily="34" charset="0"/>
              <a:buChar char="•"/>
            </a:pPr>
            <a:r>
              <a:rPr lang="en-US" sz="1600" dirty="0" smtClean="0">
                <a:solidFill>
                  <a:schemeClr val="tx1"/>
                </a:solidFill>
              </a:rPr>
              <a:t>Characterized by a large number of projects (over 400) and users ( over 4800)</a:t>
            </a:r>
          </a:p>
          <a:p>
            <a:pPr>
              <a:spcBef>
                <a:spcPct val="40000"/>
              </a:spcBef>
            </a:pPr>
            <a:r>
              <a:rPr lang="en-US" sz="2000" b="0" dirty="0" smtClean="0">
                <a:solidFill>
                  <a:schemeClr val="tx1"/>
                </a:solidFill>
                <a:latin typeface="+mn-lt"/>
              </a:rPr>
              <a:t>Leadership Computing for Open Science</a:t>
            </a:r>
          </a:p>
          <a:p>
            <a:pPr lvl="1">
              <a:spcBef>
                <a:spcPct val="40000"/>
              </a:spcBef>
              <a:buFont typeface="Arial" pitchFamily="34" charset="0"/>
              <a:buChar char="•"/>
            </a:pPr>
            <a:r>
              <a:rPr lang="en-US" sz="1800" dirty="0" smtClean="0">
                <a:solidFill>
                  <a:schemeClr val="tx1"/>
                </a:solidFill>
              </a:rPr>
              <a:t>Characterized by a small number of projects ( about 50) and users (about 800) with computationally intensive projects   </a:t>
            </a:r>
            <a:endParaRPr lang="en-US" sz="1800" dirty="0">
              <a:solidFill>
                <a:schemeClr val="tx1"/>
              </a:solidFill>
            </a:endParaRPr>
          </a:p>
          <a:p>
            <a:pPr>
              <a:spcBef>
                <a:spcPct val="40000"/>
              </a:spcBef>
              <a:buFont typeface="Arial" pitchFamily="34" charset="0"/>
              <a:buChar char="•"/>
            </a:pPr>
            <a:r>
              <a:rPr lang="en-US" sz="2000" b="0" dirty="0" smtClean="0">
                <a:solidFill>
                  <a:schemeClr val="tx1"/>
                </a:solidFill>
              </a:rPr>
              <a:t>Linking it together – </a:t>
            </a:r>
            <a:r>
              <a:rPr lang="en-US" sz="2000" b="0" dirty="0" err="1" smtClean="0">
                <a:solidFill>
                  <a:schemeClr val="tx1"/>
                </a:solidFill>
              </a:rPr>
              <a:t>ESnet</a:t>
            </a:r>
            <a:endParaRPr lang="en-US" sz="2000" b="0" dirty="0" smtClean="0">
              <a:solidFill>
                <a:schemeClr val="tx1"/>
              </a:solidFill>
            </a:endParaRPr>
          </a:p>
          <a:p>
            <a:pPr>
              <a:spcBef>
                <a:spcPct val="40000"/>
              </a:spcBef>
              <a:buFont typeface="Arial" pitchFamily="34" charset="0"/>
              <a:buChar char="•"/>
            </a:pPr>
            <a:r>
              <a:rPr lang="en-US" sz="2000" dirty="0" smtClean="0">
                <a:solidFill>
                  <a:schemeClr val="tx1"/>
                </a:solidFill>
              </a:rPr>
              <a:t>Investing in the future – R&amp;E Prototypes</a:t>
            </a:r>
            <a:endParaRPr lang="en-US" sz="2000" b="0" dirty="0" smtClean="0">
              <a:solidFill>
                <a:schemeClr val="tx1"/>
              </a:solidFill>
            </a:endParaRPr>
          </a:p>
          <a:p>
            <a:pPr>
              <a:spcBef>
                <a:spcPct val="40000"/>
              </a:spcBef>
            </a:pPr>
            <a:endParaRPr lang="en-US" sz="2000" b="0" dirty="0">
              <a:solidFill>
                <a:schemeClr val="tx1"/>
              </a:solidFill>
              <a:latin typeface="+mn-lt"/>
            </a:endParaRPr>
          </a:p>
        </p:txBody>
      </p:sp>
      <p:sp>
        <p:nvSpPr>
          <p:cNvPr id="151555" name="Rectangle 2"/>
          <p:cNvSpPr>
            <a:spLocks noGrp="1" noChangeArrowheads="1"/>
          </p:cNvSpPr>
          <p:nvPr>
            <p:ph type="title"/>
          </p:nvPr>
        </p:nvSpPr>
        <p:spPr>
          <a:ln/>
        </p:spPr>
        <p:txBody>
          <a:bodyPr lIns="82058" tIns="41029" rIns="82058" bIns="41029">
            <a:noAutofit/>
          </a:bodyPr>
          <a:lstStyle/>
          <a:p>
            <a:r>
              <a:rPr lang="en-US" sz="3200" i="1" dirty="0" smtClean="0">
                <a:solidFill>
                  <a:srgbClr val="367317"/>
                </a:solidFill>
                <a:effectLst>
                  <a:outerShdw blurRad="38100" dist="38100" dir="2700000" algn="tl">
                    <a:srgbClr val="000000">
                      <a:alpha val="43137"/>
                    </a:srgbClr>
                  </a:outerShdw>
                </a:effectLst>
                <a:latin typeface="+mn-lt"/>
              </a:rPr>
              <a:t>World Class Facilities</a:t>
            </a:r>
          </a:p>
        </p:txBody>
      </p:sp>
      <p:sp>
        <p:nvSpPr>
          <p:cNvPr id="8" name="Slide Number Placeholder 5"/>
          <p:cNvSpPr>
            <a:spLocks noGrp="1"/>
          </p:cNvSpPr>
          <p:nvPr>
            <p:ph type="sldNum" sz="quarter" idx="10"/>
          </p:nvPr>
        </p:nvSpPr>
        <p:spPr>
          <a:prstGeom prst="rect">
            <a:avLst/>
          </a:prstGeom>
        </p:spPr>
        <p:txBody>
          <a:bodyPr/>
          <a:lstStyle/>
          <a:p>
            <a:pPr>
              <a:defRPr/>
            </a:pPr>
            <a:fld id="{0F991CC7-0F5D-46A1-AB87-15363BE898B5}" type="slidenum">
              <a:rPr lang="en-US" smtClean="0"/>
              <a:pPr>
                <a:defRPr/>
              </a:pPr>
              <a:t>3</a:t>
            </a:fld>
            <a:endParaRPr lang="en-US" dirty="0"/>
          </a:p>
        </p:txBody>
      </p:sp>
      <p:sp>
        <p:nvSpPr>
          <p:cNvPr id="29" name="Footer Placeholder 28"/>
          <p:cNvSpPr>
            <a:spLocks noGrp="1"/>
          </p:cNvSpPr>
          <p:nvPr>
            <p:ph type="ftr" sz="quarter" idx="11"/>
          </p:nvPr>
        </p:nvSpPr>
        <p:spPr/>
        <p:txBody>
          <a:bodyPr/>
          <a:lstStyle/>
          <a:p>
            <a:r>
              <a:rPr lang="en-US" smtClean="0"/>
              <a:t>ASCAC March 5, 2013</a:t>
            </a:r>
            <a:endParaRPr lang="en-US" dirty="0"/>
          </a:p>
        </p:txBody>
      </p:sp>
      <p:pic>
        <p:nvPicPr>
          <p:cNvPr id="16" name="Picture 15" descr="esnetnetworkmap.png"/>
          <p:cNvPicPr>
            <a:picLocks noChangeAspect="1"/>
          </p:cNvPicPr>
          <p:nvPr/>
        </p:nvPicPr>
        <p:blipFill>
          <a:blip r:embed="rId3" cstate="print"/>
          <a:stretch>
            <a:fillRect/>
          </a:stretch>
        </p:blipFill>
        <p:spPr>
          <a:xfrm>
            <a:off x="6071049" y="1612890"/>
            <a:ext cx="2612314" cy="2015214"/>
          </a:xfrm>
          <a:prstGeom prst="rect">
            <a:avLst/>
          </a:prstGeom>
        </p:spPr>
      </p:pic>
      <p:sp>
        <p:nvSpPr>
          <p:cNvPr id="21" name="TextBox 20"/>
          <p:cNvSpPr txBox="1"/>
          <p:nvPr/>
        </p:nvSpPr>
        <p:spPr>
          <a:xfrm>
            <a:off x="7190306" y="2859380"/>
            <a:ext cx="476412" cy="215444"/>
          </a:xfrm>
          <a:prstGeom prst="rect">
            <a:avLst/>
          </a:prstGeom>
          <a:solidFill>
            <a:schemeClr val="bg2"/>
          </a:solidFill>
        </p:spPr>
        <p:txBody>
          <a:bodyPr wrap="none" rtlCol="0">
            <a:spAutoFit/>
          </a:bodyPr>
          <a:lstStyle/>
          <a:p>
            <a:pPr fontAlgn="base">
              <a:spcBef>
                <a:spcPct val="0"/>
              </a:spcBef>
              <a:spcAft>
                <a:spcPct val="0"/>
              </a:spcAft>
            </a:pPr>
            <a:r>
              <a:rPr lang="en-US" sz="800" b="1" dirty="0" err="1" smtClean="0"/>
              <a:t>ESnet</a:t>
            </a:r>
            <a:endParaRPr lang="en-US" sz="800" b="1" dirty="0">
              <a:latin typeface="Arial" charset="0"/>
            </a:endParaRPr>
          </a:p>
        </p:txBody>
      </p:sp>
      <p:pic>
        <p:nvPicPr>
          <p:cNvPr id="22" name="Picture 2" descr="https://www.olcf.ornl.gov/wp-content/uploads/2012/10/Titan_2012-P03156_low.jpg"/>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805615" y="4450422"/>
            <a:ext cx="1861627" cy="1201481"/>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xmlns=""/>
              </a:ext>
            </a:extLst>
          </a:blip>
          <a:srcRect b="3191"/>
          <a:stretch/>
        </p:blipFill>
        <p:spPr>
          <a:xfrm>
            <a:off x="6065329" y="4488421"/>
            <a:ext cx="1838640" cy="1201481"/>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xmlns=""/>
              </a:ext>
            </a:extLst>
          </a:blip>
          <a:srcRect/>
          <a:stretch/>
        </p:blipFill>
        <p:spPr>
          <a:xfrm>
            <a:off x="3623095" y="4488421"/>
            <a:ext cx="1861627" cy="1201481"/>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32" name="TextBox 31"/>
          <p:cNvSpPr txBox="1"/>
          <p:nvPr/>
        </p:nvSpPr>
        <p:spPr>
          <a:xfrm>
            <a:off x="805615" y="5666411"/>
            <a:ext cx="1427327" cy="535531"/>
          </a:xfrm>
          <a:prstGeom prst="rect">
            <a:avLst/>
          </a:prstGeom>
          <a:noFill/>
          <a:effectLst/>
        </p:spPr>
        <p:txBody>
          <a:bodyPr wrap="square" rtlCol="0">
            <a:spAutoFit/>
          </a:bodyPr>
          <a:lstStyle/>
          <a:p>
            <a:pPr algn="ctr">
              <a:lnSpc>
                <a:spcPct val="90000"/>
              </a:lnSpc>
            </a:pPr>
            <a:r>
              <a:rPr lang="en-US" sz="1600" dirty="0" smtClean="0">
                <a:latin typeface="Arial Narrow" pitchFamily="34" charset="0"/>
              </a:rPr>
              <a:t>Titan at ORNL (#1)</a:t>
            </a:r>
          </a:p>
        </p:txBody>
      </p:sp>
      <p:sp>
        <p:nvSpPr>
          <p:cNvPr id="33" name="TextBox 32"/>
          <p:cNvSpPr txBox="1"/>
          <p:nvPr/>
        </p:nvSpPr>
        <p:spPr>
          <a:xfrm>
            <a:off x="3623095" y="5687665"/>
            <a:ext cx="1649010" cy="535531"/>
          </a:xfrm>
          <a:prstGeom prst="rect">
            <a:avLst/>
          </a:prstGeom>
          <a:noFill/>
          <a:effectLst/>
        </p:spPr>
        <p:txBody>
          <a:bodyPr wrap="square" rtlCol="0">
            <a:spAutoFit/>
          </a:bodyPr>
          <a:lstStyle/>
          <a:p>
            <a:pPr algn="ctr">
              <a:lnSpc>
                <a:spcPct val="90000"/>
              </a:lnSpc>
            </a:pPr>
            <a:r>
              <a:rPr lang="en-US" sz="1600" dirty="0" smtClean="0">
                <a:latin typeface="Arial Narrow" pitchFamily="34" charset="0"/>
              </a:rPr>
              <a:t>Mira at ANL </a:t>
            </a:r>
            <a:br>
              <a:rPr lang="en-US" sz="1600" dirty="0" smtClean="0">
                <a:latin typeface="Arial Narrow" pitchFamily="34" charset="0"/>
              </a:rPr>
            </a:br>
            <a:r>
              <a:rPr lang="en-US" sz="1600" dirty="0" smtClean="0">
                <a:latin typeface="Arial Narrow" pitchFamily="34" charset="0"/>
              </a:rPr>
              <a:t>(#4) </a:t>
            </a:r>
          </a:p>
        </p:txBody>
      </p:sp>
      <p:sp>
        <p:nvSpPr>
          <p:cNvPr id="34" name="TextBox 33"/>
          <p:cNvSpPr txBox="1"/>
          <p:nvPr/>
        </p:nvSpPr>
        <p:spPr>
          <a:xfrm>
            <a:off x="6245127" y="5676244"/>
            <a:ext cx="1649010" cy="535531"/>
          </a:xfrm>
          <a:prstGeom prst="rect">
            <a:avLst/>
          </a:prstGeom>
          <a:noFill/>
          <a:effectLst/>
        </p:spPr>
        <p:txBody>
          <a:bodyPr wrap="square" rtlCol="0">
            <a:spAutoFit/>
          </a:bodyPr>
          <a:lstStyle/>
          <a:p>
            <a:pPr algn="ctr">
              <a:lnSpc>
                <a:spcPct val="90000"/>
              </a:lnSpc>
            </a:pPr>
            <a:r>
              <a:rPr lang="da-DK" sz="1600" dirty="0" smtClean="0">
                <a:latin typeface="Arial Narrow" pitchFamily="34" charset="0"/>
              </a:rPr>
              <a:t>Hopper at LBNL (#19)</a:t>
            </a:r>
          </a:p>
        </p:txBody>
      </p:sp>
      <p:sp>
        <p:nvSpPr>
          <p:cNvPr id="35" name="TextBox 34"/>
          <p:cNvSpPr txBox="1"/>
          <p:nvPr/>
        </p:nvSpPr>
        <p:spPr>
          <a:xfrm>
            <a:off x="7494990" y="4206325"/>
            <a:ext cx="1649010" cy="313932"/>
          </a:xfrm>
          <a:prstGeom prst="rect">
            <a:avLst/>
          </a:prstGeom>
          <a:noFill/>
          <a:effectLst/>
        </p:spPr>
        <p:txBody>
          <a:bodyPr wrap="square" rtlCol="0">
            <a:spAutoFit/>
          </a:bodyPr>
          <a:lstStyle/>
          <a:p>
            <a:pPr algn="r">
              <a:lnSpc>
                <a:spcPct val="90000"/>
              </a:lnSpc>
            </a:pPr>
            <a:r>
              <a:rPr lang="da-DK" sz="1600" dirty="0" smtClean="0">
                <a:latin typeface="Arial Narrow" pitchFamily="34" charset="0"/>
              </a:rPr>
              <a:t>November 2012</a:t>
            </a:r>
          </a:p>
        </p:txBody>
      </p:sp>
      <p:pic>
        <p:nvPicPr>
          <p:cNvPr id="36" name="Picture 2" descr="E:\Jobs\backgrounds_photos_artwork\Logo_pngs\awards_medals\top500 logo.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08174" y="3860353"/>
            <a:ext cx="1240676" cy="56069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3">
                    <a:lumMod val="50000"/>
                  </a:schemeClr>
                </a:solidFill>
              </a:rPr>
              <a:t>ASCR Researchers Named 2012 ACM Fellows</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30</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sp>
        <p:nvSpPr>
          <p:cNvPr id="6" name="TextBox 5"/>
          <p:cNvSpPr txBox="1"/>
          <p:nvPr/>
        </p:nvSpPr>
        <p:spPr>
          <a:xfrm>
            <a:off x="98324" y="894738"/>
            <a:ext cx="9026012" cy="1200329"/>
          </a:xfrm>
          <a:prstGeom prst="rect">
            <a:avLst/>
          </a:prstGeom>
          <a:noFill/>
        </p:spPr>
        <p:txBody>
          <a:bodyPr wrap="square" rtlCol="0">
            <a:spAutoFit/>
          </a:bodyPr>
          <a:lstStyle/>
          <a:p>
            <a:r>
              <a:rPr lang="en-US" dirty="0" smtClean="0">
                <a:solidFill>
                  <a:srgbClr val="106636"/>
                </a:solidFill>
              </a:rPr>
              <a:t>ACM recognizes members for contributions to computing that fundamentally advance technology. The 2012 ACM Fellows personify the highest achievements in computing research and development.</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949" y="2074607"/>
            <a:ext cx="1243078" cy="174030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0949" y="4099480"/>
            <a:ext cx="1209366" cy="1812025"/>
          </a:xfrm>
          <a:prstGeom prst="rect">
            <a:avLst/>
          </a:prstGeom>
        </p:spPr>
      </p:pic>
      <p:sp>
        <p:nvSpPr>
          <p:cNvPr id="9" name="TextBox 8"/>
          <p:cNvSpPr txBox="1"/>
          <p:nvPr/>
        </p:nvSpPr>
        <p:spPr>
          <a:xfrm>
            <a:off x="1710813" y="2148752"/>
            <a:ext cx="7223122" cy="1477328"/>
          </a:xfrm>
          <a:prstGeom prst="rect">
            <a:avLst/>
          </a:prstGeom>
          <a:noFill/>
        </p:spPr>
        <p:txBody>
          <a:bodyPr wrap="square" rtlCol="0">
            <a:spAutoFit/>
          </a:bodyPr>
          <a:lstStyle/>
          <a:p>
            <a:r>
              <a:rPr lang="en-US" b="1" dirty="0" smtClean="0">
                <a:solidFill>
                  <a:srgbClr val="106636"/>
                </a:solidFill>
                <a:latin typeface="+mn-lt"/>
              </a:rPr>
              <a:t>Kathy </a:t>
            </a:r>
            <a:r>
              <a:rPr lang="en-US" b="1" dirty="0" err="1" smtClean="0">
                <a:solidFill>
                  <a:srgbClr val="106636"/>
                </a:solidFill>
                <a:latin typeface="+mn-lt"/>
              </a:rPr>
              <a:t>Yelick</a:t>
            </a:r>
            <a:r>
              <a:rPr lang="en-US" b="1" dirty="0" smtClean="0">
                <a:latin typeface="+mn-lt"/>
              </a:rPr>
              <a:t/>
            </a:r>
            <a:br>
              <a:rPr lang="en-US" b="1" dirty="0" smtClean="0">
                <a:latin typeface="+mn-lt"/>
              </a:rPr>
            </a:br>
            <a:r>
              <a:rPr lang="en-US" i="1" dirty="0" smtClean="0">
                <a:latin typeface="+mn-lt"/>
              </a:rPr>
              <a:t>University of California at Berkeley/Lawrence Berkeley National Laboratory</a:t>
            </a:r>
            <a:br>
              <a:rPr lang="en-US" i="1" dirty="0" smtClean="0">
                <a:latin typeface="+mn-lt"/>
              </a:rPr>
            </a:br>
            <a:r>
              <a:rPr lang="en-US" dirty="0" smtClean="0">
                <a:latin typeface="+mn-lt"/>
              </a:rPr>
              <a:t>For contributions to parallel languages that improve programmer productivity</a:t>
            </a:r>
          </a:p>
          <a:p>
            <a:endParaRPr lang="en-US" dirty="0"/>
          </a:p>
        </p:txBody>
      </p:sp>
      <p:sp>
        <p:nvSpPr>
          <p:cNvPr id="10" name="TextBox 9"/>
          <p:cNvSpPr txBox="1"/>
          <p:nvPr/>
        </p:nvSpPr>
        <p:spPr>
          <a:xfrm>
            <a:off x="1710813" y="4208208"/>
            <a:ext cx="6892413" cy="1477328"/>
          </a:xfrm>
          <a:prstGeom prst="rect">
            <a:avLst/>
          </a:prstGeom>
          <a:noFill/>
        </p:spPr>
        <p:txBody>
          <a:bodyPr wrap="square" rtlCol="0">
            <a:spAutoFit/>
          </a:bodyPr>
          <a:lstStyle/>
          <a:p>
            <a:r>
              <a:rPr lang="en-US" b="1" dirty="0" smtClean="0">
                <a:solidFill>
                  <a:srgbClr val="106636"/>
                </a:solidFill>
                <a:latin typeface="+mn-lt"/>
              </a:rPr>
              <a:t>Robert S. Schreiber</a:t>
            </a:r>
            <a:r>
              <a:rPr lang="en-US" dirty="0" smtClean="0">
                <a:latin typeface="+mn-lt"/>
              </a:rPr>
              <a:t/>
            </a:r>
            <a:br>
              <a:rPr lang="en-US" dirty="0" smtClean="0">
                <a:latin typeface="+mn-lt"/>
              </a:rPr>
            </a:br>
            <a:r>
              <a:rPr lang="en-US" i="1" dirty="0" smtClean="0">
                <a:latin typeface="+mn-lt"/>
              </a:rPr>
              <a:t>Hewlett-Packard</a:t>
            </a:r>
            <a:r>
              <a:rPr lang="en-US" dirty="0" smtClean="0">
                <a:latin typeface="+mn-lt"/>
              </a:rPr>
              <a:t/>
            </a:r>
            <a:br>
              <a:rPr lang="en-US" dirty="0" smtClean="0">
                <a:latin typeface="+mn-lt"/>
              </a:rPr>
            </a:br>
            <a:r>
              <a:rPr lang="en-US" dirty="0" smtClean="0">
                <a:latin typeface="+mn-lt"/>
              </a:rPr>
              <a:t>For contributions to matrix computations and to languages, compilers, and architectures for parallel scientific computing</a:t>
            </a:r>
          </a:p>
          <a:p>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 y="15858"/>
            <a:ext cx="8750710" cy="792162"/>
          </a:xfrm>
        </p:spPr>
        <p:txBody>
          <a:bodyPr>
            <a:noAutofit/>
          </a:bodyPr>
          <a:lstStyle/>
          <a:p>
            <a:r>
              <a:rPr lang="en-US" dirty="0" smtClean="0">
                <a:solidFill>
                  <a:schemeClr val="accent3">
                    <a:lumMod val="50000"/>
                  </a:schemeClr>
                </a:solidFill>
              </a:rPr>
              <a:t>ASCR Researchers Named ACM Distinguished Scientist</a:t>
            </a:r>
            <a:endParaRPr lang="en-US" b="1" dirty="0">
              <a:solidFill>
                <a:schemeClr val="accent3">
                  <a:lumMod val="50000"/>
                </a:schemeClr>
              </a:solidFill>
            </a:endParaRPr>
          </a:p>
        </p:txBody>
      </p:sp>
      <p:sp>
        <p:nvSpPr>
          <p:cNvPr id="7" name="TextBox 6"/>
          <p:cNvSpPr txBox="1"/>
          <p:nvPr/>
        </p:nvSpPr>
        <p:spPr>
          <a:xfrm>
            <a:off x="176981" y="901923"/>
            <a:ext cx="8790316" cy="923330"/>
          </a:xfrm>
          <a:prstGeom prst="rect">
            <a:avLst/>
          </a:prstGeom>
          <a:noFill/>
        </p:spPr>
        <p:txBody>
          <a:bodyPr wrap="square" rtlCol="0">
            <a:spAutoFit/>
          </a:bodyPr>
          <a:lstStyle/>
          <a:p>
            <a:pPr lvl="0">
              <a:spcBef>
                <a:spcPct val="20000"/>
              </a:spcBef>
            </a:pPr>
            <a:r>
              <a:rPr lang="en-US" dirty="0">
                <a:solidFill>
                  <a:srgbClr val="106636"/>
                </a:solidFill>
              </a:rPr>
              <a:t>ACM grants </a:t>
            </a:r>
            <a:r>
              <a:rPr lang="en-US" b="1" dirty="0">
                <a:solidFill>
                  <a:srgbClr val="106636"/>
                </a:solidFill>
              </a:rPr>
              <a:t>Distinguished Scientist </a:t>
            </a:r>
            <a:r>
              <a:rPr lang="en-US" dirty="0">
                <a:solidFill>
                  <a:srgbClr val="106636"/>
                </a:solidFill>
              </a:rPr>
              <a:t>status to members with 15 years of </a:t>
            </a:r>
            <a:r>
              <a:rPr lang="en-US" dirty="0" smtClean="0">
                <a:solidFill>
                  <a:srgbClr val="106636"/>
                </a:solidFill>
              </a:rPr>
              <a:t>experience </a:t>
            </a:r>
            <a:r>
              <a:rPr lang="en-US" dirty="0">
                <a:solidFill>
                  <a:srgbClr val="106636"/>
                </a:solidFill>
              </a:rPr>
              <a:t>who have achieved significant accomplishments or made a significant impact on the computing field. </a:t>
            </a:r>
          </a:p>
        </p:txBody>
      </p:sp>
      <p:sp>
        <p:nvSpPr>
          <p:cNvPr id="8" name="TextBox 7"/>
          <p:cNvSpPr txBox="1"/>
          <p:nvPr/>
        </p:nvSpPr>
        <p:spPr>
          <a:xfrm>
            <a:off x="2330245" y="4373544"/>
            <a:ext cx="7157287" cy="634020"/>
          </a:xfrm>
          <a:prstGeom prst="rect">
            <a:avLst/>
          </a:prstGeom>
          <a:noFill/>
        </p:spPr>
        <p:txBody>
          <a:bodyPr wrap="square" rtlCol="0">
            <a:spAutoFit/>
          </a:bodyPr>
          <a:lstStyle/>
          <a:p>
            <a:pPr marL="804863" lvl="0" indent="-804863">
              <a:spcBef>
                <a:spcPct val="20000"/>
              </a:spcBef>
              <a:tabLst>
                <a:tab pos="804863" algn="l"/>
              </a:tabLst>
            </a:pPr>
            <a:r>
              <a:rPr lang="en-US" sz="1600" b="1" dirty="0" smtClean="0">
                <a:solidFill>
                  <a:prstClr val="black"/>
                </a:solidFill>
              </a:rPr>
              <a:t>Jeffrey Vetter </a:t>
            </a:r>
          </a:p>
          <a:p>
            <a:pPr marL="804863" lvl="0" indent="-804863">
              <a:spcBef>
                <a:spcPct val="20000"/>
              </a:spcBef>
              <a:tabLst>
                <a:tab pos="804863" algn="l"/>
              </a:tabLst>
            </a:pPr>
            <a:r>
              <a:rPr lang="en-US" sz="1600" i="1" dirty="0" smtClean="0">
                <a:solidFill>
                  <a:prstClr val="black"/>
                </a:solidFill>
              </a:rPr>
              <a:t>Oak Ridge National Laboratory/Georgia Institute of Technology</a:t>
            </a:r>
            <a:endParaRPr lang="en-US" sz="1600" i="1"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0682" y="2025446"/>
            <a:ext cx="1358379" cy="18164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682" y="3934312"/>
            <a:ext cx="1366970" cy="1967416"/>
          </a:xfrm>
          <a:prstGeom prst="rect">
            <a:avLst/>
          </a:prstGeom>
        </p:spPr>
      </p:pic>
      <p:sp>
        <p:nvSpPr>
          <p:cNvPr id="11" name="Slide Number Placeholder 10"/>
          <p:cNvSpPr>
            <a:spLocks noGrp="1"/>
          </p:cNvSpPr>
          <p:nvPr>
            <p:ph type="sldNum" sz="quarter" idx="10"/>
          </p:nvPr>
        </p:nvSpPr>
        <p:spPr/>
        <p:txBody>
          <a:bodyPr/>
          <a:lstStyle/>
          <a:p>
            <a:pPr>
              <a:defRPr/>
            </a:pPr>
            <a:fld id="{0E35970C-66DA-42B4-8591-6E363A3B576E}" type="slidenum">
              <a:rPr lang="en-US" smtClean="0"/>
              <a:pPr>
                <a:defRPr/>
              </a:pPr>
              <a:t>31</a:t>
            </a:fld>
            <a:endParaRPr lang="en-US"/>
          </a:p>
        </p:txBody>
      </p:sp>
      <p:sp>
        <p:nvSpPr>
          <p:cNvPr id="12" name="Footer Placeholder 11"/>
          <p:cNvSpPr>
            <a:spLocks noGrp="1"/>
          </p:cNvSpPr>
          <p:nvPr>
            <p:ph type="ftr" sz="quarter" idx="11"/>
          </p:nvPr>
        </p:nvSpPr>
        <p:spPr/>
        <p:txBody>
          <a:bodyPr/>
          <a:lstStyle/>
          <a:p>
            <a:r>
              <a:rPr lang="en-US" smtClean="0"/>
              <a:t>ASCAC March 5, 2013</a:t>
            </a:r>
            <a:endParaRPr lang="en-US" dirty="0"/>
          </a:p>
        </p:txBody>
      </p:sp>
      <p:sp>
        <p:nvSpPr>
          <p:cNvPr id="14" name="TextBox 13"/>
          <p:cNvSpPr txBox="1"/>
          <p:nvPr/>
        </p:nvSpPr>
        <p:spPr>
          <a:xfrm>
            <a:off x="2330245" y="2310575"/>
            <a:ext cx="6184491" cy="646331"/>
          </a:xfrm>
          <a:prstGeom prst="rect">
            <a:avLst/>
          </a:prstGeom>
          <a:noFill/>
        </p:spPr>
        <p:txBody>
          <a:bodyPr wrap="square" rtlCol="0">
            <a:spAutoFit/>
          </a:bodyPr>
          <a:lstStyle/>
          <a:p>
            <a:r>
              <a:rPr lang="en-US" b="1" dirty="0" smtClean="0">
                <a:solidFill>
                  <a:prstClr val="black"/>
                </a:solidFill>
              </a:rPr>
              <a:t>Wes Bethel</a:t>
            </a:r>
            <a:br>
              <a:rPr lang="en-US" b="1" dirty="0" smtClean="0">
                <a:solidFill>
                  <a:prstClr val="black"/>
                </a:solidFill>
              </a:rPr>
            </a:br>
            <a:r>
              <a:rPr lang="en-US" i="1" dirty="0" smtClean="0">
                <a:solidFill>
                  <a:prstClr val="black"/>
                </a:solidFill>
              </a:rPr>
              <a:t>Lawrence Berkeley National Laboratory </a:t>
            </a:r>
          </a:p>
        </p:txBody>
      </p:sp>
    </p:spTree>
    <p:extLst>
      <p:ext uri="{BB962C8B-B14F-4D97-AF65-F5344CB8AC3E}">
        <p14:creationId xmlns:p14="http://schemas.microsoft.com/office/powerpoint/2010/main" xmlns="" val="309873713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40"/>
            <a:ext cx="8229600" cy="639762"/>
          </a:xfrm>
        </p:spPr>
        <p:txBody>
          <a:bodyPr>
            <a:normAutofit/>
          </a:bodyPr>
          <a:lstStyle/>
          <a:p>
            <a:r>
              <a:rPr lang="en-US" sz="2800" b="1" dirty="0">
                <a:solidFill>
                  <a:schemeClr val="accent3">
                    <a:lumMod val="50000"/>
                  </a:schemeClr>
                </a:solidFill>
              </a:rPr>
              <a:t>P</a:t>
            </a:r>
            <a:r>
              <a:rPr lang="en-US" sz="2800" b="1" dirty="0" smtClean="0">
                <a:solidFill>
                  <a:schemeClr val="accent3">
                    <a:lumMod val="50000"/>
                  </a:schemeClr>
                </a:solidFill>
              </a:rPr>
              <a:t>rofessional recognition for ASCR researchers</a:t>
            </a:r>
            <a:endParaRPr lang="en-US" sz="2800" b="1" dirty="0">
              <a:solidFill>
                <a:schemeClr val="accent3">
                  <a:lumMod val="50000"/>
                </a:schemeClr>
              </a:solidFill>
            </a:endParaRPr>
          </a:p>
        </p:txBody>
      </p:sp>
      <p:sp>
        <p:nvSpPr>
          <p:cNvPr id="3" name="Content Placeholder 2"/>
          <p:cNvSpPr>
            <a:spLocks noGrp="1"/>
          </p:cNvSpPr>
          <p:nvPr>
            <p:ph idx="1"/>
          </p:nvPr>
        </p:nvSpPr>
        <p:spPr>
          <a:xfrm>
            <a:off x="1592827" y="1190545"/>
            <a:ext cx="7108721" cy="1080706"/>
          </a:xfrm>
        </p:spPr>
        <p:txBody>
          <a:bodyPr>
            <a:noAutofit/>
          </a:bodyPr>
          <a:lstStyle/>
          <a:p>
            <a:pPr marL="0" indent="0">
              <a:buNone/>
            </a:pPr>
            <a:r>
              <a:rPr lang="en-US" sz="1800" b="1" dirty="0" smtClean="0"/>
              <a:t>Paul Fischer, Argonne National Laboratory,  </a:t>
            </a:r>
            <a:r>
              <a:rPr lang="en-US" sz="1800" dirty="0" smtClean="0">
                <a:solidFill>
                  <a:schemeClr val="tx1"/>
                </a:solidFill>
              </a:rPr>
              <a:t>elected an American </a:t>
            </a:r>
            <a:r>
              <a:rPr lang="en-US" sz="1800" dirty="0" smtClean="0">
                <a:solidFill>
                  <a:srgbClr val="106636"/>
                </a:solidFill>
              </a:rPr>
              <a:t>Association for the Advancement of Science (AAAS) Fellow </a:t>
            </a:r>
            <a:r>
              <a:rPr lang="en-US" sz="1800" dirty="0" smtClean="0">
                <a:solidFill>
                  <a:schemeClr val="tx1"/>
                </a:solidFill>
              </a:rPr>
              <a:t>for his contributions to the field of computational fluid dynamics </a:t>
            </a:r>
            <a:r>
              <a:rPr lang="en-US" sz="1800" dirty="0" smtClean="0"/>
              <a:t>.</a:t>
            </a:r>
          </a:p>
          <a:p>
            <a:pPr marL="1257300" lvl="3" indent="0">
              <a:buNone/>
            </a:pPr>
            <a:endParaRPr lang="en-US" sz="1200" b="1" dirty="0" smtClean="0"/>
          </a:p>
          <a:p>
            <a:pPr marL="1257300" lvl="3" indent="0">
              <a:buNone/>
            </a:pPr>
            <a:endParaRPr lang="en-US" sz="1200" b="1" dirty="0" smtClean="0"/>
          </a:p>
          <a:p>
            <a:pPr marL="1257300" lvl="3" indent="0">
              <a:buNone/>
            </a:pPr>
            <a:r>
              <a:rPr lang="en-US" sz="1200" dirty="0" smtClean="0"/>
              <a:t/>
            </a:r>
            <a:br>
              <a:rPr lang="en-US" sz="1200" dirty="0" smtClean="0"/>
            </a:br>
            <a:r>
              <a:rPr lang="en-US" sz="1200" dirty="0" smtClean="0"/>
              <a:t> </a:t>
            </a:r>
          </a:p>
          <a:p>
            <a:pPr lvl="3"/>
            <a:endParaRPr lang="en-US" sz="1200" dirty="0"/>
          </a:p>
          <a:p>
            <a:pPr marL="0" indent="0">
              <a:buNone/>
            </a:pPr>
            <a:endParaRPr lang="en-US" sz="1600" dirty="0" smtClean="0"/>
          </a:p>
          <a:p>
            <a:pPr marL="1087438" indent="-1087438"/>
            <a:endParaRPr lang="en-US" sz="1600" b="1" dirty="0" smtClean="0">
              <a:solidFill>
                <a:schemeClr val="tx1"/>
              </a:solidFill>
            </a:endParaRPr>
          </a:p>
          <a:p>
            <a:pPr marL="1087438" indent="-1087438"/>
            <a:endParaRPr lang="en-US" sz="1600" b="1" dirty="0" smtClean="0">
              <a:solidFill>
                <a:schemeClr val="tx1"/>
              </a:solidFill>
            </a:endParaRPr>
          </a:p>
          <a:p>
            <a:pPr marL="1087438" indent="-1087438">
              <a:buNone/>
            </a:pPr>
            <a:r>
              <a:rPr lang="en-US" sz="1600" dirty="0" smtClean="0"/>
              <a:t/>
            </a:r>
            <a:br>
              <a:rPr lang="en-US" sz="1600" dirty="0" smtClean="0"/>
            </a:br>
            <a:endParaRPr lang="en-US" sz="1600" dirty="0" smtClean="0">
              <a:solidFill>
                <a:prstClr val="black"/>
              </a:solidFill>
            </a:endParaRPr>
          </a:p>
          <a:p>
            <a:pPr marL="1087438" lvl="0" indent="-1087438">
              <a:buNone/>
            </a:pPr>
            <a:endParaRPr lang="en-US" sz="1600" dirty="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5639" y="1032387"/>
            <a:ext cx="1157564" cy="14650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5807" y="2685905"/>
            <a:ext cx="1052051" cy="15517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5639" y="4578917"/>
            <a:ext cx="1135256" cy="1410703"/>
          </a:xfrm>
          <a:prstGeom prst="rect">
            <a:avLst/>
          </a:prstGeom>
        </p:spPr>
      </p:pic>
      <p:sp>
        <p:nvSpPr>
          <p:cNvPr id="7" name="Slide Number Placeholder 6"/>
          <p:cNvSpPr>
            <a:spLocks noGrp="1"/>
          </p:cNvSpPr>
          <p:nvPr>
            <p:ph type="sldNum" sz="quarter" idx="10"/>
          </p:nvPr>
        </p:nvSpPr>
        <p:spPr/>
        <p:txBody>
          <a:bodyPr/>
          <a:lstStyle/>
          <a:p>
            <a:pPr>
              <a:defRPr/>
            </a:pPr>
            <a:fld id="{0E35970C-66DA-42B4-8591-6E363A3B576E}" type="slidenum">
              <a:rPr lang="en-US" smtClean="0"/>
              <a:pPr>
                <a:defRPr/>
              </a:pPr>
              <a:t>32</a:t>
            </a:fld>
            <a:endParaRPr lang="en-US"/>
          </a:p>
        </p:txBody>
      </p:sp>
      <p:sp>
        <p:nvSpPr>
          <p:cNvPr id="8" name="Footer Placeholder 7"/>
          <p:cNvSpPr>
            <a:spLocks noGrp="1"/>
          </p:cNvSpPr>
          <p:nvPr>
            <p:ph type="ftr" sz="quarter" idx="11"/>
          </p:nvPr>
        </p:nvSpPr>
        <p:spPr/>
        <p:txBody>
          <a:bodyPr/>
          <a:lstStyle/>
          <a:p>
            <a:r>
              <a:rPr lang="en-US" smtClean="0"/>
              <a:t>ASCAC March 5, 2013</a:t>
            </a:r>
            <a:endParaRPr lang="en-US" dirty="0"/>
          </a:p>
        </p:txBody>
      </p:sp>
      <p:sp>
        <p:nvSpPr>
          <p:cNvPr id="9" name="TextBox 8"/>
          <p:cNvSpPr txBox="1"/>
          <p:nvPr/>
        </p:nvSpPr>
        <p:spPr>
          <a:xfrm>
            <a:off x="1592827" y="2637744"/>
            <a:ext cx="6715432" cy="1754326"/>
          </a:xfrm>
          <a:prstGeom prst="rect">
            <a:avLst/>
          </a:prstGeom>
          <a:noFill/>
        </p:spPr>
        <p:txBody>
          <a:bodyPr wrap="square" rtlCol="0">
            <a:spAutoFit/>
          </a:bodyPr>
          <a:lstStyle/>
          <a:p>
            <a:r>
              <a:rPr lang="en-US" b="1" dirty="0" smtClean="0">
                <a:solidFill>
                  <a:srgbClr val="106636"/>
                </a:solidFill>
                <a:latin typeface="+mn-lt"/>
              </a:rPr>
              <a:t>John Bell, Lawrence Berkeley National Laboratory, </a:t>
            </a:r>
            <a:r>
              <a:rPr lang="en-US" dirty="0" smtClean="0">
                <a:solidFill>
                  <a:srgbClr val="106636"/>
                </a:solidFill>
                <a:latin typeface="+mn-lt"/>
              </a:rPr>
              <a:t> </a:t>
            </a:r>
            <a:r>
              <a:rPr lang="en-US" dirty="0" smtClean="0">
                <a:latin typeface="+mn-lt"/>
              </a:rPr>
              <a:t>selected as a </a:t>
            </a:r>
            <a:r>
              <a:rPr lang="en-US" dirty="0" smtClean="0">
                <a:solidFill>
                  <a:srgbClr val="106636"/>
                </a:solidFill>
                <a:latin typeface="+mn-lt"/>
              </a:rPr>
              <a:t>member of the National Academy of Sciences </a:t>
            </a:r>
            <a:r>
              <a:rPr lang="en-US" dirty="0" smtClean="0">
                <a:latin typeface="+mn-lt"/>
              </a:rPr>
              <a:t>for his contributions in development and application of numerical methods to problems in fields including combustion, shock physics, seismology, flow in porous media, and astrophysics</a:t>
            </a:r>
            <a:r>
              <a:rPr lang="en-US" sz="1600" dirty="0" smtClean="0"/>
              <a:t>.</a:t>
            </a:r>
          </a:p>
          <a:p>
            <a:endParaRPr lang="en-US" dirty="0"/>
          </a:p>
        </p:txBody>
      </p:sp>
      <p:sp>
        <p:nvSpPr>
          <p:cNvPr id="11" name="TextBox 10"/>
          <p:cNvSpPr txBox="1"/>
          <p:nvPr/>
        </p:nvSpPr>
        <p:spPr>
          <a:xfrm>
            <a:off x="1592827" y="4729313"/>
            <a:ext cx="6420463" cy="1200329"/>
          </a:xfrm>
          <a:prstGeom prst="rect">
            <a:avLst/>
          </a:prstGeom>
          <a:noFill/>
        </p:spPr>
        <p:txBody>
          <a:bodyPr wrap="square" rtlCol="0">
            <a:spAutoFit/>
          </a:bodyPr>
          <a:lstStyle/>
          <a:p>
            <a:r>
              <a:rPr lang="en-US" b="1" dirty="0" err="1" smtClean="0">
                <a:solidFill>
                  <a:srgbClr val="106636"/>
                </a:solidFill>
                <a:latin typeface="+mn-lt"/>
              </a:rPr>
              <a:t>Pavan</a:t>
            </a:r>
            <a:r>
              <a:rPr lang="en-US" b="1" dirty="0" smtClean="0">
                <a:solidFill>
                  <a:srgbClr val="106636"/>
                </a:solidFill>
                <a:latin typeface="+mn-lt"/>
              </a:rPr>
              <a:t> </a:t>
            </a:r>
            <a:r>
              <a:rPr lang="en-US" b="1" dirty="0" err="1" smtClean="0">
                <a:solidFill>
                  <a:srgbClr val="106636"/>
                </a:solidFill>
                <a:latin typeface="+mn-lt"/>
              </a:rPr>
              <a:t>Balaji</a:t>
            </a:r>
            <a:r>
              <a:rPr lang="en-US" b="1" dirty="0" smtClean="0">
                <a:solidFill>
                  <a:srgbClr val="106636"/>
                </a:solidFill>
                <a:latin typeface="+mn-lt"/>
              </a:rPr>
              <a:t>, Argonne National Laboratory,</a:t>
            </a:r>
            <a:r>
              <a:rPr lang="en-US" dirty="0" smtClean="0">
                <a:solidFill>
                  <a:srgbClr val="106636"/>
                </a:solidFill>
                <a:latin typeface="+mn-lt"/>
              </a:rPr>
              <a:t>  </a:t>
            </a:r>
            <a:r>
              <a:rPr lang="en-US" dirty="0" smtClean="0">
                <a:latin typeface="+mn-lt"/>
              </a:rPr>
              <a:t>was recognized as one of </a:t>
            </a:r>
            <a:r>
              <a:rPr lang="en-US" dirty="0" smtClean="0">
                <a:solidFill>
                  <a:srgbClr val="106636"/>
                </a:solidFill>
                <a:latin typeface="+mn-lt"/>
              </a:rPr>
              <a:t>Crain’s Chicago Business  40 under 40  </a:t>
            </a:r>
            <a:r>
              <a:rPr lang="en-US" dirty="0" smtClean="0">
                <a:latin typeface="+mn-lt"/>
              </a:rPr>
              <a:t>for his work on scalable computing </a:t>
            </a:r>
          </a:p>
          <a:p>
            <a:endParaRPr lang="en-US" dirty="0"/>
          </a:p>
        </p:txBody>
      </p:sp>
    </p:spTree>
    <p:extLst>
      <p:ext uri="{BB962C8B-B14F-4D97-AF65-F5344CB8AC3E}">
        <p14:creationId xmlns:p14="http://schemas.microsoft.com/office/powerpoint/2010/main" xmlns="" val="287391014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600" dirty="0" smtClean="0"/>
              <a:t>Applied Mathematics Researcher Awarded SIAM / ACM </a:t>
            </a:r>
            <a:r>
              <a:rPr lang="en-US" sz="2600" dirty="0"/>
              <a:t>Prize in Computational Science and </a:t>
            </a:r>
            <a:r>
              <a:rPr lang="en-US" sz="2600" dirty="0" smtClean="0"/>
              <a:t>Engineering</a:t>
            </a:r>
            <a:endParaRPr lang="en-US" sz="2600" dirty="0"/>
          </a:p>
        </p:txBody>
      </p:sp>
      <p:sp>
        <p:nvSpPr>
          <p:cNvPr id="14" name="Rectangle 13"/>
          <p:cNvSpPr/>
          <p:nvPr/>
        </p:nvSpPr>
        <p:spPr>
          <a:xfrm>
            <a:off x="4267200" y="1219200"/>
            <a:ext cx="4229100" cy="2862322"/>
          </a:xfrm>
          <a:prstGeom prst="rect">
            <a:avLst/>
          </a:prstGeom>
        </p:spPr>
        <p:txBody>
          <a:bodyPr wrap="square">
            <a:spAutoFit/>
          </a:bodyPr>
          <a:lstStyle/>
          <a:p>
            <a:r>
              <a:rPr lang="en-US" b="1" dirty="0" smtClean="0"/>
              <a:t>Prof. Linda Petzold </a:t>
            </a:r>
            <a:r>
              <a:rPr lang="en-US" dirty="0" smtClean="0"/>
              <a:t>of University of California Santa Barbara was awarded the 2013 SIAM/ACM </a:t>
            </a:r>
            <a:r>
              <a:rPr lang="en-US" dirty="0"/>
              <a:t>Prize in Computational Science and </a:t>
            </a:r>
            <a:r>
              <a:rPr lang="en-US" dirty="0" smtClean="0"/>
              <a:t>Engineering.  This prize is awarded </a:t>
            </a:r>
            <a:r>
              <a:rPr lang="en-US" dirty="0"/>
              <a:t>biennially </a:t>
            </a:r>
            <a:r>
              <a:rPr lang="en-US" dirty="0" smtClean="0"/>
              <a:t>for </a:t>
            </a:r>
            <a:r>
              <a:rPr lang="en-US" dirty="0"/>
              <a:t>outstanding research contributions to the development and use of mathematical and computational tools and methods for the solution of science and engineering problems.</a:t>
            </a:r>
            <a:endParaRPr lang="en-US" dirty="0" smtClean="0"/>
          </a:p>
        </p:txBody>
      </p:sp>
      <p:sp>
        <p:nvSpPr>
          <p:cNvPr id="15" name="TextBox 14"/>
          <p:cNvSpPr txBox="1"/>
          <p:nvPr/>
        </p:nvSpPr>
        <p:spPr>
          <a:xfrm>
            <a:off x="209731" y="4419600"/>
            <a:ext cx="8458200"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b="1" dirty="0" smtClean="0"/>
              <a:t>DOE Impact: </a:t>
            </a:r>
            <a:r>
              <a:rPr lang="en-US" dirty="0" smtClean="0"/>
              <a:t>Dr. </a:t>
            </a:r>
            <a:r>
              <a:rPr lang="en-US" dirty="0" err="1" smtClean="0"/>
              <a:t>Petzold’s</a:t>
            </a:r>
            <a:r>
              <a:rPr lang="en-US" dirty="0" smtClean="0"/>
              <a:t> research focuses on high-performance algorithms for discrete </a:t>
            </a:r>
            <a:r>
              <a:rPr lang="en-US" dirty="0"/>
              <a:t>stochastic </a:t>
            </a:r>
            <a:r>
              <a:rPr lang="en-US" dirty="0" smtClean="0"/>
              <a:t>simulation. </a:t>
            </a:r>
            <a:r>
              <a:rPr lang="en-US" dirty="0"/>
              <a:t>Stochastic reaction systems are of key interest to many </a:t>
            </a:r>
            <a:r>
              <a:rPr lang="en-US" dirty="0" smtClean="0"/>
              <a:t>DOE applications </a:t>
            </a:r>
            <a:r>
              <a:rPr lang="en-US" dirty="0"/>
              <a:t>in biochemistry, </a:t>
            </a:r>
            <a:r>
              <a:rPr lang="en-US" dirty="0" smtClean="0"/>
              <a:t>materials, </a:t>
            </a:r>
            <a:r>
              <a:rPr lang="en-US" dirty="0"/>
              <a:t>and electrochemistry; including devices such as batteries, photovoltaic cells, and </a:t>
            </a:r>
            <a:r>
              <a:rPr lang="en-US" dirty="0" smtClean="0"/>
              <a:t>fuel cells.</a:t>
            </a:r>
          </a:p>
        </p:txBody>
      </p:sp>
      <p:pic>
        <p:nvPicPr>
          <p:cNvPr id="1026" name="Picture 2" descr="\\scnas5p.sc.science.doe.gov\home\landcas\My Documents\My Pictures\linda_petzol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3657" y="1375954"/>
            <a:ext cx="32512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10"/>
          </p:nvPr>
        </p:nvSpPr>
        <p:spPr/>
        <p:txBody>
          <a:bodyPr/>
          <a:lstStyle/>
          <a:p>
            <a:pPr>
              <a:defRPr/>
            </a:pPr>
            <a:fld id="{0E35970C-66DA-42B4-8591-6E363A3B576E}" type="slidenum">
              <a:rPr lang="en-US" smtClean="0"/>
              <a:pPr>
                <a:defRPr/>
              </a:pPr>
              <a:t>33</a:t>
            </a:fld>
            <a:endParaRPr lang="en-US"/>
          </a:p>
        </p:txBody>
      </p:sp>
      <p:sp>
        <p:nvSpPr>
          <p:cNvPr id="8" name="Footer Placeholder 7"/>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36199302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97394" y="866774"/>
            <a:ext cx="6265606" cy="5396373"/>
          </a:xfrm>
        </p:spPr>
        <p:txBody>
          <a:bodyPr>
            <a:normAutofit lnSpcReduction="10000"/>
          </a:bodyPr>
          <a:lstStyle/>
          <a:p>
            <a:pPr marL="0" indent="0">
              <a:buNone/>
            </a:pPr>
            <a:r>
              <a:rPr lang="en-US" sz="2400" b="1" dirty="0" smtClean="0"/>
              <a:t>Marc Snir</a:t>
            </a:r>
            <a:r>
              <a:rPr lang="en-US" sz="2400" dirty="0" smtClean="0"/>
              <a:t>, Argonne National Laboratory, </a:t>
            </a:r>
            <a:r>
              <a:rPr lang="en-US" dirty="0" smtClean="0">
                <a:solidFill>
                  <a:schemeClr val="tx1"/>
                </a:solidFill>
              </a:rPr>
              <a:t>will be presented </a:t>
            </a:r>
            <a:r>
              <a:rPr lang="en-US" sz="2400" dirty="0" smtClean="0">
                <a:solidFill>
                  <a:schemeClr val="tx1"/>
                </a:solidFill>
              </a:rPr>
              <a:t> the prestigious </a:t>
            </a:r>
            <a:r>
              <a:rPr lang="en-US" sz="2400" dirty="0">
                <a:solidFill>
                  <a:srgbClr val="106636"/>
                </a:solidFill>
              </a:rPr>
              <a:t>2013 IEEE </a:t>
            </a:r>
            <a:r>
              <a:rPr lang="en-US" sz="2400" dirty="0" smtClean="0">
                <a:solidFill>
                  <a:srgbClr val="106636"/>
                </a:solidFill>
              </a:rPr>
              <a:t> Technical Committee on Scalable Computing TCSC Award </a:t>
            </a:r>
            <a:r>
              <a:rPr lang="en-US" sz="2400" dirty="0">
                <a:solidFill>
                  <a:srgbClr val="106636"/>
                </a:solidFill>
              </a:rPr>
              <a:t>for Excellence in Scalable </a:t>
            </a:r>
            <a:r>
              <a:rPr lang="en-US" sz="2400" dirty="0" smtClean="0">
                <a:solidFill>
                  <a:srgbClr val="106636"/>
                </a:solidFill>
              </a:rPr>
              <a:t>Computing</a:t>
            </a:r>
            <a:r>
              <a:rPr lang="en-US" sz="2400" b="1" dirty="0" smtClean="0">
                <a:solidFill>
                  <a:schemeClr val="tx1"/>
                </a:solidFill>
              </a:rPr>
              <a:t> </a:t>
            </a:r>
            <a:r>
              <a:rPr lang="en-US" sz="2400" dirty="0" smtClean="0">
                <a:solidFill>
                  <a:schemeClr val="tx1"/>
                </a:solidFill>
              </a:rPr>
              <a:t>in May, 2013 at the 13</a:t>
            </a:r>
            <a:r>
              <a:rPr lang="en-US" sz="2400" baseline="30000" dirty="0" smtClean="0">
                <a:solidFill>
                  <a:schemeClr val="tx1"/>
                </a:solidFill>
              </a:rPr>
              <a:t>th</a:t>
            </a:r>
            <a:r>
              <a:rPr lang="en-US" sz="2400" dirty="0" smtClean="0">
                <a:solidFill>
                  <a:schemeClr val="tx1"/>
                </a:solidFill>
              </a:rPr>
              <a:t> IEEE/ACM International Symposium on Cluster, Cloud and Grid Computing in Delft, The Netherlands</a:t>
            </a:r>
            <a:endParaRPr lang="en-US" sz="2400" b="1" dirty="0" smtClean="0">
              <a:solidFill>
                <a:schemeClr val="tx1"/>
              </a:solidFill>
            </a:endParaRPr>
          </a:p>
          <a:p>
            <a:pPr marL="0" indent="0">
              <a:buNone/>
            </a:pPr>
            <a:endParaRPr lang="en-US" sz="2400" b="1" dirty="0" smtClean="0"/>
          </a:p>
          <a:p>
            <a:pPr marL="0" indent="0">
              <a:buNone/>
            </a:pPr>
            <a:r>
              <a:rPr lang="en-US" sz="2400" dirty="0" smtClean="0">
                <a:solidFill>
                  <a:schemeClr val="tx1"/>
                </a:solidFill>
              </a:rPr>
              <a:t>The award is given for significant and sustained contributions to the scalable computing community coupled with an outstanding record of high quality and high impact research</a:t>
            </a:r>
          </a:p>
          <a:p>
            <a:pPr marL="0" indent="0">
              <a:buNone/>
            </a:pPr>
            <a:endParaRPr lang="en-US" sz="2400" dirty="0" smtClean="0"/>
          </a:p>
          <a:p>
            <a:pPr marL="0" indent="0">
              <a:buNone/>
            </a:pPr>
            <a:r>
              <a:rPr lang="en-US" sz="2400" dirty="0" smtClean="0">
                <a:solidFill>
                  <a:schemeClr val="tx1"/>
                </a:solidFill>
              </a:rPr>
              <a:t>Marc is also an Argonne Distinguished Fellow, AAAS Fellow, ACM Fellow, and IEEE Fello</a:t>
            </a:r>
            <a:r>
              <a:rPr lang="en-US" sz="2400" dirty="0">
                <a:solidFill>
                  <a:schemeClr val="tx1"/>
                </a:solidFill>
              </a:rPr>
              <a:t>w</a:t>
            </a:r>
            <a:endParaRPr lang="en-US" sz="2400" dirty="0" smtClean="0">
              <a:solidFill>
                <a:schemeClr val="tx1"/>
              </a:solidFill>
            </a:endParaRPr>
          </a:p>
          <a:p>
            <a:pPr>
              <a:buNone/>
            </a:pPr>
            <a:endParaRPr lang="en-US" sz="2000" dirty="0"/>
          </a:p>
        </p:txBody>
      </p:sp>
      <p:sp>
        <p:nvSpPr>
          <p:cNvPr id="6" name="Title 5"/>
          <p:cNvSpPr>
            <a:spLocks noGrp="1"/>
          </p:cNvSpPr>
          <p:nvPr>
            <p:ph type="title"/>
          </p:nvPr>
        </p:nvSpPr>
        <p:spPr/>
        <p:txBody>
          <a:bodyPr/>
          <a:lstStyle/>
          <a:p>
            <a:r>
              <a:rPr lang="en-US" dirty="0" smtClean="0"/>
              <a:t>Computer Science Researcher Recognized for Excellence in Scalable Computing </a:t>
            </a:r>
            <a:endParaRPr lang="en-US" dirty="0"/>
          </a:p>
        </p:txBody>
      </p:sp>
      <p:sp>
        <p:nvSpPr>
          <p:cNvPr id="3" name="Slide Number Placeholder 2"/>
          <p:cNvSpPr>
            <a:spLocks noGrp="1"/>
          </p:cNvSpPr>
          <p:nvPr>
            <p:ph type="sldNum" sz="quarter" idx="10"/>
          </p:nvPr>
        </p:nvSpPr>
        <p:spPr/>
        <p:txBody>
          <a:bodyPr/>
          <a:lstStyle/>
          <a:p>
            <a:pPr>
              <a:defRPr/>
            </a:pPr>
            <a:fld id="{0E35970C-66DA-42B4-8591-6E363A3B576E}" type="slidenum">
              <a:rPr lang="en-US" smtClean="0"/>
              <a:pPr>
                <a:defRPr/>
              </a:pPr>
              <a:t>34</a:t>
            </a:fld>
            <a:endParaRPr lang="en-US"/>
          </a:p>
        </p:txBody>
      </p:sp>
      <p:sp>
        <p:nvSpPr>
          <p:cNvPr id="4" name="Footer Placeholder 3"/>
          <p:cNvSpPr>
            <a:spLocks noGrp="1"/>
          </p:cNvSpPr>
          <p:nvPr>
            <p:ph type="ftr" sz="quarter" idx="11"/>
          </p:nvPr>
        </p:nvSpPr>
        <p:spPr/>
        <p:txBody>
          <a:bodyPr/>
          <a:lstStyle/>
          <a:p>
            <a:r>
              <a:rPr lang="en-US" smtClean="0"/>
              <a:t>ASCAC March 5, 2013</a:t>
            </a:r>
            <a:endParaRPr lang="en-US" dirty="0"/>
          </a:p>
        </p:txBody>
      </p:sp>
      <p:pic>
        <p:nvPicPr>
          <p:cNvPr id="7" name="Picture 6" descr="marc-snir.jpg"/>
          <p:cNvPicPr>
            <a:picLocks noChangeAspect="1"/>
          </p:cNvPicPr>
          <p:nvPr/>
        </p:nvPicPr>
        <p:blipFill>
          <a:blip r:embed="rId2" cstate="print"/>
          <a:stretch>
            <a:fillRect/>
          </a:stretch>
        </p:blipFill>
        <p:spPr>
          <a:xfrm>
            <a:off x="273233" y="1730478"/>
            <a:ext cx="2120902" cy="2743200"/>
          </a:xfrm>
          <a:prstGeom prst="rect">
            <a:avLst/>
          </a:prstGeom>
        </p:spPr>
      </p:pic>
    </p:spTree>
    <p:extLst>
      <p:ext uri="{BB962C8B-B14F-4D97-AF65-F5344CB8AC3E}">
        <p14:creationId xmlns:p14="http://schemas.microsoft.com/office/powerpoint/2010/main" xmlns="" val="266449207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484" y="866775"/>
            <a:ext cx="8435799" cy="5259388"/>
          </a:xfrm>
        </p:spPr>
        <p:txBody>
          <a:bodyPr/>
          <a:lstStyle/>
          <a:p>
            <a:r>
              <a:rPr lang="en-US" dirty="0" smtClean="0"/>
              <a:t>Interviews for AD position taking place now</a:t>
            </a:r>
          </a:p>
          <a:p>
            <a:pPr lvl="1">
              <a:buFont typeface="Arial" pitchFamily="34" charset="0"/>
              <a:buChar char="•"/>
            </a:pPr>
            <a:r>
              <a:rPr lang="en-US" dirty="0" smtClean="0"/>
              <a:t>There is currently a moratorium on the hire of new SES until a new Secretary of Energy is confirmed by the Senate.  We will go through all of the steps up to submission of our package to Office of Personal Management (OPM).  After a new Secretary is on board, all of the SES hiring packages will be reviewed and submitted to OPM</a:t>
            </a:r>
          </a:p>
          <a:p>
            <a:pPr>
              <a:buFont typeface="Arial" pitchFamily="34" charset="0"/>
              <a:buChar char="•"/>
            </a:pPr>
            <a:r>
              <a:rPr lang="en-US" dirty="0" smtClean="0"/>
              <a:t>Open Math and Computer Science position</a:t>
            </a:r>
          </a:p>
          <a:p>
            <a:r>
              <a:rPr lang="en-US" dirty="0" smtClean="0"/>
              <a:t>Facilities </a:t>
            </a:r>
          </a:p>
          <a:p>
            <a:pPr lvl="1">
              <a:buFont typeface="Arial" pitchFamily="34" charset="0"/>
              <a:buChar char="•"/>
            </a:pPr>
            <a:r>
              <a:rPr lang="en-US" dirty="0" smtClean="0"/>
              <a:t>Carolyn Lauzon, AAAS Fellow, working on interface between ASCR and BES Facilities (and many other things)</a:t>
            </a:r>
          </a:p>
          <a:p>
            <a:pPr lvl="1">
              <a:buFont typeface="Arial" pitchFamily="34" charset="0"/>
              <a:buChar char="•"/>
            </a:pPr>
            <a:r>
              <a:rPr lang="en-US" dirty="0" smtClean="0"/>
              <a:t>Dave Goodwin - NERSC Program Manager</a:t>
            </a:r>
          </a:p>
          <a:p>
            <a:pPr lvl="1">
              <a:buFont typeface="Arial" pitchFamily="34" charset="0"/>
              <a:buChar char="•"/>
            </a:pPr>
            <a:r>
              <a:rPr lang="en-US" dirty="0" smtClean="0"/>
              <a:t>Ravi Kapoor - OLCF Program Manager</a:t>
            </a: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ASCR Personnel News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35</a:t>
            </a:fld>
            <a:endParaRPr lang="en-US"/>
          </a:p>
        </p:txBody>
      </p:sp>
      <p:sp>
        <p:nvSpPr>
          <p:cNvPr id="8" name="Footer Placeholder 7"/>
          <p:cNvSpPr>
            <a:spLocks noGrp="1"/>
          </p:cNvSpPr>
          <p:nvPr>
            <p:ph type="ftr" sz="quarter" idx="11"/>
          </p:nvPr>
        </p:nvSpPr>
        <p:spPr/>
        <p:txBody>
          <a:bodyPr/>
          <a:lstStyle/>
          <a:p>
            <a:r>
              <a:rPr lang="en-US" smtClean="0"/>
              <a:t>ASCAC March 5, 2013</a:t>
            </a:r>
            <a:endParaRPr lang="en-US"/>
          </a:p>
        </p:txBody>
      </p:sp>
    </p:spTree>
    <p:extLst>
      <p:ext uri="{BB962C8B-B14F-4D97-AF65-F5344CB8AC3E}">
        <p14:creationId xmlns:p14="http://schemas.microsoft.com/office/powerpoint/2010/main" xmlns="" val="373127228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799" y="4254554"/>
            <a:ext cx="8534401" cy="2011364"/>
          </a:xfrm>
        </p:spPr>
        <p:txBody>
          <a:bodyPr>
            <a:normAutofit fontScale="92500" lnSpcReduction="20000"/>
          </a:bodyPr>
          <a:lstStyle/>
          <a:p>
            <a:pPr algn="ctr">
              <a:buNone/>
            </a:pPr>
            <a:r>
              <a:rPr lang="en-US" sz="1800" dirty="0" smtClean="0">
                <a:solidFill>
                  <a:srgbClr val="367317"/>
                </a:solidFill>
              </a:rPr>
              <a:t>Relevant Websites</a:t>
            </a:r>
          </a:p>
          <a:p>
            <a:pPr>
              <a:buNone/>
            </a:pPr>
            <a:r>
              <a:rPr lang="en-US" sz="1600" dirty="0" smtClean="0"/>
              <a:t>ASCR:   </a:t>
            </a:r>
            <a:r>
              <a:rPr lang="en-US" sz="1600" dirty="0" smtClean="0">
                <a:hlinkClick r:id="rId2" action="ppaction://hlinkfile"/>
              </a:rPr>
              <a:t>science.energy.gov/ascr/</a:t>
            </a:r>
            <a:endParaRPr lang="en-US" sz="1600" dirty="0" smtClean="0"/>
          </a:p>
          <a:p>
            <a:pPr>
              <a:buNone/>
            </a:pPr>
            <a:r>
              <a:rPr lang="en-US" sz="1600" dirty="0" smtClean="0"/>
              <a:t>ASCR Workshops and Conferences:  </a:t>
            </a:r>
          </a:p>
          <a:p>
            <a:pPr>
              <a:buNone/>
            </a:pPr>
            <a:r>
              <a:rPr lang="en-US" sz="1600" dirty="0" smtClean="0"/>
              <a:t>                </a:t>
            </a:r>
            <a:r>
              <a:rPr lang="en-US" sz="1600" dirty="0" smtClean="0">
                <a:hlinkClick r:id="rId3"/>
              </a:rPr>
              <a:t>science.energy.gov/ascr/news-and-resources/workshops-and-conferences/</a:t>
            </a:r>
            <a:endParaRPr lang="en-US" sz="1600" dirty="0" smtClean="0"/>
          </a:p>
          <a:p>
            <a:pPr>
              <a:buNone/>
            </a:pPr>
            <a:r>
              <a:rPr lang="en-US" sz="1600" dirty="0" smtClean="0"/>
              <a:t>SciDAC:  </a:t>
            </a:r>
            <a:r>
              <a:rPr lang="en-US" sz="1600" dirty="0" smtClean="0">
                <a:hlinkClick r:id="rId4"/>
              </a:rPr>
              <a:t>www.scidac.gov</a:t>
            </a:r>
            <a:endParaRPr lang="en-US" sz="1600" dirty="0" smtClean="0"/>
          </a:p>
          <a:p>
            <a:pPr>
              <a:buNone/>
            </a:pPr>
            <a:r>
              <a:rPr lang="en-US" sz="1600" dirty="0" smtClean="0"/>
              <a:t>INCITE:   </a:t>
            </a:r>
            <a:r>
              <a:rPr lang="en-US" sz="1600" dirty="0" smtClean="0">
                <a:hlinkClick r:id="rId5" action="ppaction://hlinkfile"/>
              </a:rPr>
              <a:t>science.energy.gov/ascr/facilities/incite/</a:t>
            </a:r>
            <a:endParaRPr lang="en-US" sz="1600" dirty="0" smtClean="0"/>
          </a:p>
          <a:p>
            <a:pPr>
              <a:buNone/>
            </a:pPr>
            <a:r>
              <a:rPr lang="en-US" sz="1600" dirty="0" smtClean="0"/>
              <a:t>Exascale Software:  </a:t>
            </a:r>
            <a:r>
              <a:rPr lang="en-US" sz="1600" dirty="0" smtClean="0">
                <a:hlinkClick r:id="rId6"/>
              </a:rPr>
              <a:t>www.exascale.org</a:t>
            </a:r>
            <a:endParaRPr lang="en-US" sz="1600" dirty="0" smtClean="0"/>
          </a:p>
          <a:p>
            <a:pPr>
              <a:buNone/>
            </a:pPr>
            <a:r>
              <a:rPr lang="en-US" sz="1600" dirty="0" smtClean="0"/>
              <a:t>DOE Grants and Contracts info:  </a:t>
            </a:r>
            <a:r>
              <a:rPr lang="en-US" sz="1600" dirty="0" smtClean="0">
                <a:hlinkClick r:id="rId7" action="ppaction://hlinkfile"/>
              </a:rPr>
              <a:t>science.doe.gov/grants/    </a:t>
            </a:r>
            <a:endParaRPr lang="en-US" sz="1600" dirty="0" smtClean="0"/>
          </a:p>
          <a:p>
            <a:pPr>
              <a:buNone/>
            </a:pPr>
            <a:endParaRPr lang="en-US" sz="1600" dirty="0" smtClean="0"/>
          </a:p>
          <a:p>
            <a:pPr>
              <a:buNone/>
            </a:pPr>
            <a:endParaRPr lang="en-US" sz="1600" dirty="0"/>
          </a:p>
        </p:txBody>
      </p:sp>
      <p:sp>
        <p:nvSpPr>
          <p:cNvPr id="3" name="Title 2"/>
          <p:cNvSpPr>
            <a:spLocks noGrp="1"/>
          </p:cNvSpPr>
          <p:nvPr>
            <p:ph type="title"/>
          </p:nvPr>
        </p:nvSpPr>
        <p:spPr/>
        <p:txBody>
          <a:bodyPr/>
          <a:lstStyle/>
          <a:p>
            <a:r>
              <a:rPr lang="en-US" sz="3200" dirty="0" smtClean="0">
                <a:solidFill>
                  <a:srgbClr val="367317"/>
                </a:solidFill>
                <a:effectLst>
                  <a:outerShdw blurRad="38100" dist="38100" dir="2700000" algn="tl">
                    <a:srgbClr val="000000">
                      <a:alpha val="43137"/>
                    </a:srgbClr>
                  </a:outerShdw>
                </a:effectLst>
                <a:latin typeface="+mn-lt"/>
              </a:rPr>
              <a:t>ASCR at a Glance</a:t>
            </a:r>
            <a:endParaRPr lang="en-US" sz="3200" dirty="0">
              <a:solidFill>
                <a:srgbClr val="367317"/>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4294967295"/>
          </p:nvPr>
        </p:nvSpPr>
        <p:spPr>
          <a:xfrm>
            <a:off x="8413750" y="6351588"/>
            <a:ext cx="381000" cy="365125"/>
          </a:xfrm>
          <a:prstGeom prst="rect">
            <a:avLst/>
          </a:prstGeom>
        </p:spPr>
        <p:txBody>
          <a:bodyPr/>
          <a:lstStyle/>
          <a:p>
            <a:fld id="{8F7F0FD8-C4D8-4FC8-ACE5-C8022F3C3BAB}" type="slidenum">
              <a:rPr lang="en-US" smtClean="0"/>
              <a:pPr/>
              <a:t>36</a:t>
            </a:fld>
            <a:endParaRPr lang="en-US" dirty="0"/>
          </a:p>
        </p:txBody>
      </p:sp>
      <p:sp>
        <p:nvSpPr>
          <p:cNvPr id="5" name="Footer Placeholder 4"/>
          <p:cNvSpPr>
            <a:spLocks noGrp="1"/>
          </p:cNvSpPr>
          <p:nvPr>
            <p:ph type="ftr" sz="quarter" idx="11"/>
          </p:nvPr>
        </p:nvSpPr>
        <p:spPr>
          <a:xfrm>
            <a:off x="3124200" y="6356350"/>
            <a:ext cx="5334000" cy="365125"/>
          </a:xfrm>
          <a:prstGeom prst="rect">
            <a:avLst/>
          </a:prstGeom>
        </p:spPr>
        <p:txBody>
          <a:bodyPr/>
          <a:lstStyle/>
          <a:p>
            <a:pPr lvl="0">
              <a:defRPr/>
            </a:pPr>
            <a:r>
              <a:rPr lang="en-US" smtClean="0"/>
              <a:t>ASCAC March 5, 2013</a:t>
            </a:r>
            <a:endParaRPr lang="en-US" dirty="0" smtClean="0"/>
          </a:p>
        </p:txBody>
      </p:sp>
      <p:sp>
        <p:nvSpPr>
          <p:cNvPr id="7" name="Text Box 27"/>
          <p:cNvSpPr txBox="1">
            <a:spLocks noChangeArrowheads="1"/>
          </p:cNvSpPr>
          <p:nvPr/>
        </p:nvSpPr>
        <p:spPr bwMode="auto">
          <a:xfrm>
            <a:off x="1905000" y="914400"/>
            <a:ext cx="5486400" cy="1446550"/>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b="1" dirty="0">
                <a:solidFill>
                  <a:srgbClr val="003300"/>
                </a:solidFill>
                <a:effectLst>
                  <a:outerShdw blurRad="38100" dist="38100" dir="2700000" algn="tl">
                    <a:srgbClr val="C0C0C0"/>
                  </a:outerShdw>
                </a:effectLst>
              </a:rPr>
              <a:t>Office of Advanced Scientific Computing Research</a:t>
            </a:r>
          </a:p>
          <a:p>
            <a:pPr algn="ctr">
              <a:spcBef>
                <a:spcPct val="50000"/>
              </a:spcBef>
              <a:defRPr/>
            </a:pPr>
            <a:r>
              <a:rPr lang="en-US" sz="1600" b="1" dirty="0" smtClean="0">
                <a:solidFill>
                  <a:srgbClr val="3333CC"/>
                </a:solidFill>
                <a:effectLst>
                  <a:outerShdw blurRad="38100" dist="38100" dir="2700000" algn="tl">
                    <a:srgbClr val="C0C0C0"/>
                  </a:outerShdw>
                </a:effectLst>
              </a:rPr>
              <a:t>Acting Associate </a:t>
            </a:r>
            <a:r>
              <a:rPr lang="en-US" sz="1600" b="1" dirty="0">
                <a:solidFill>
                  <a:srgbClr val="3333CC"/>
                </a:solidFill>
                <a:effectLst>
                  <a:outerShdw blurRad="38100" dist="38100" dir="2700000" algn="tl">
                    <a:srgbClr val="C0C0C0"/>
                  </a:outerShdw>
                </a:effectLst>
              </a:rPr>
              <a:t>Director – </a:t>
            </a:r>
            <a:r>
              <a:rPr lang="en-US" sz="1600" b="1" dirty="0" smtClean="0">
                <a:solidFill>
                  <a:srgbClr val="3333CC"/>
                </a:solidFill>
                <a:effectLst>
                  <a:outerShdw blurRad="38100" dist="38100" dir="2700000" algn="tl">
                    <a:srgbClr val="C0C0C0"/>
                  </a:outerShdw>
                </a:effectLst>
              </a:rPr>
              <a:t>Barbara Helland</a:t>
            </a:r>
            <a:endParaRPr lang="en-US" sz="1600" b="1" dirty="0">
              <a:solidFill>
                <a:srgbClr val="3333CC"/>
              </a:solidFill>
              <a:effectLst>
                <a:outerShdw blurRad="38100" dist="38100" dir="2700000" algn="tl">
                  <a:srgbClr val="C0C0C0"/>
                </a:outerShdw>
              </a:effectLst>
            </a:endParaRPr>
          </a:p>
          <a:p>
            <a:pPr algn="ctr">
              <a:defRPr/>
            </a:pPr>
            <a:r>
              <a:rPr lang="en-US" sz="1400" b="1" dirty="0">
                <a:solidFill>
                  <a:srgbClr val="3333CC"/>
                </a:solidFill>
                <a:effectLst>
                  <a:outerShdw blurRad="38100" dist="38100" dir="2700000" algn="tl">
                    <a:srgbClr val="C0C0C0"/>
                  </a:outerShdw>
                </a:effectLst>
              </a:rPr>
              <a:t>Phone:  </a:t>
            </a:r>
            <a:r>
              <a:rPr lang="en-US" sz="1400" b="1" dirty="0" smtClean="0">
                <a:solidFill>
                  <a:srgbClr val="3333CC"/>
                </a:solidFill>
                <a:effectLst>
                  <a:outerShdw blurRad="38100" dist="38100" dir="2700000" algn="tl">
                    <a:srgbClr val="C0C0C0"/>
                  </a:outerShdw>
                </a:effectLst>
              </a:rPr>
              <a:t>301-903-7486</a:t>
            </a:r>
            <a:endParaRPr lang="en-US" sz="1400" b="1" dirty="0">
              <a:solidFill>
                <a:srgbClr val="3333CC"/>
              </a:solidFill>
              <a:effectLst>
                <a:outerShdw blurRad="38100" dist="38100" dir="2700000" algn="tl">
                  <a:srgbClr val="C0C0C0"/>
                </a:outerShdw>
              </a:effectLst>
            </a:endParaRPr>
          </a:p>
          <a:p>
            <a:pPr algn="ctr">
              <a:defRPr/>
            </a:pPr>
            <a:r>
              <a:rPr lang="en-US" sz="1400" b="1" dirty="0">
                <a:solidFill>
                  <a:srgbClr val="3333CC"/>
                </a:solidFill>
                <a:effectLst>
                  <a:outerShdw blurRad="38100" dist="38100" dir="2700000" algn="tl">
                    <a:srgbClr val="C0C0C0"/>
                  </a:outerShdw>
                </a:effectLst>
              </a:rPr>
              <a:t>E-mail:  </a:t>
            </a:r>
            <a:r>
              <a:rPr lang="en-US" sz="1400" b="1" dirty="0" smtClean="0">
                <a:solidFill>
                  <a:srgbClr val="3333CC"/>
                </a:solidFill>
                <a:effectLst>
                  <a:outerShdw blurRad="38100" dist="38100" dir="2700000" algn="tl">
                    <a:srgbClr val="C0C0C0"/>
                  </a:outerShdw>
                </a:effectLst>
              </a:rPr>
              <a:t>Barbara.Helland@science.doe.gov</a:t>
            </a:r>
            <a:endParaRPr lang="en-US" sz="1400" b="1" dirty="0">
              <a:solidFill>
                <a:srgbClr val="3333CC"/>
              </a:solidFill>
              <a:effectLst>
                <a:outerShdw blurRad="38100" dist="38100" dir="2700000" algn="tl">
                  <a:srgbClr val="C0C0C0"/>
                </a:outerShdw>
              </a:effectLst>
            </a:endParaRPr>
          </a:p>
        </p:txBody>
      </p:sp>
      <p:sp>
        <p:nvSpPr>
          <p:cNvPr id="8" name="Text Box 27"/>
          <p:cNvSpPr txBox="1">
            <a:spLocks noChangeArrowheads="1"/>
          </p:cNvSpPr>
          <p:nvPr/>
        </p:nvSpPr>
        <p:spPr bwMode="auto">
          <a:xfrm>
            <a:off x="762000" y="2667000"/>
            <a:ext cx="3962400" cy="1169551"/>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b="1" dirty="0">
                <a:solidFill>
                  <a:srgbClr val="003300"/>
                </a:solidFill>
                <a:effectLst>
                  <a:outerShdw blurRad="38100" dist="38100" dir="2700000" algn="tl">
                    <a:srgbClr val="C0C0C0"/>
                  </a:outerShdw>
                </a:effectLst>
              </a:rPr>
              <a:t>Research</a:t>
            </a:r>
          </a:p>
          <a:p>
            <a:pPr algn="ctr">
              <a:spcBef>
                <a:spcPct val="50000"/>
              </a:spcBef>
              <a:defRPr/>
            </a:pPr>
            <a:r>
              <a:rPr lang="en-US" sz="1600" b="1" dirty="0">
                <a:solidFill>
                  <a:srgbClr val="3333CC"/>
                </a:solidFill>
                <a:effectLst>
                  <a:outerShdw blurRad="38100" dist="38100" dir="2700000" algn="tl">
                    <a:srgbClr val="C0C0C0"/>
                  </a:outerShdw>
                </a:effectLst>
              </a:rPr>
              <a:t>Division Director – William Harrod</a:t>
            </a:r>
          </a:p>
          <a:p>
            <a:pPr algn="ctr">
              <a:defRPr/>
            </a:pPr>
            <a:r>
              <a:rPr lang="en-US" sz="1400" b="1" dirty="0">
                <a:solidFill>
                  <a:srgbClr val="3333CC"/>
                </a:solidFill>
                <a:effectLst>
                  <a:outerShdw blurRad="38100" dist="38100" dir="2700000" algn="tl">
                    <a:srgbClr val="C0C0C0"/>
                  </a:outerShdw>
                </a:effectLst>
              </a:rPr>
              <a:t>Phone:  301-903-5800</a:t>
            </a:r>
          </a:p>
          <a:p>
            <a:pPr algn="ctr">
              <a:defRPr/>
            </a:pPr>
            <a:r>
              <a:rPr lang="en-US" sz="1400" b="1" dirty="0">
                <a:solidFill>
                  <a:srgbClr val="3333CC"/>
                </a:solidFill>
                <a:effectLst>
                  <a:outerShdw blurRad="38100" dist="38100" dir="2700000" algn="tl">
                    <a:srgbClr val="C0C0C0"/>
                  </a:outerShdw>
                </a:effectLst>
              </a:rPr>
              <a:t>E-mail:  William.Harrod@science.doe.gov</a:t>
            </a:r>
          </a:p>
        </p:txBody>
      </p:sp>
      <p:sp>
        <p:nvSpPr>
          <p:cNvPr id="9" name="Text Box 27"/>
          <p:cNvSpPr txBox="1">
            <a:spLocks noChangeArrowheads="1"/>
          </p:cNvSpPr>
          <p:nvPr/>
        </p:nvSpPr>
        <p:spPr bwMode="auto">
          <a:xfrm>
            <a:off x="4838700" y="2667000"/>
            <a:ext cx="4257675" cy="1169551"/>
          </a:xfrm>
          <a:prstGeom prst="rect">
            <a:avLst/>
          </a:prstGeom>
          <a:noFill/>
          <a:ln w="19050">
            <a:solidFill>
              <a:schemeClr val="tx1"/>
            </a:solidFill>
            <a:miter lim="800000"/>
            <a:headEnd/>
            <a:tailEnd/>
          </a:ln>
          <a:effectLst/>
        </p:spPr>
        <p:txBody>
          <a:bodyPr wrap="square">
            <a:spAutoFit/>
          </a:bodyPr>
          <a:lstStyle/>
          <a:p>
            <a:pPr algn="ctr">
              <a:spcBef>
                <a:spcPct val="50000"/>
              </a:spcBef>
              <a:defRPr/>
            </a:pPr>
            <a:r>
              <a:rPr lang="en-US" b="1" dirty="0">
                <a:solidFill>
                  <a:srgbClr val="003300"/>
                </a:solidFill>
                <a:effectLst>
                  <a:outerShdw blurRad="38100" dist="38100" dir="2700000" algn="tl">
                    <a:srgbClr val="C0C0C0"/>
                  </a:outerShdw>
                </a:effectLst>
              </a:rPr>
              <a:t>Facilities </a:t>
            </a:r>
          </a:p>
          <a:p>
            <a:pPr algn="ctr">
              <a:spcBef>
                <a:spcPct val="50000"/>
              </a:spcBef>
              <a:defRPr/>
            </a:pPr>
            <a:r>
              <a:rPr lang="en-US" sz="1600" b="1" dirty="0">
                <a:solidFill>
                  <a:srgbClr val="3333CC"/>
                </a:solidFill>
                <a:effectLst>
                  <a:outerShdw blurRad="38100" dist="38100" dir="2700000" algn="tl">
                    <a:srgbClr val="C0C0C0"/>
                  </a:outerShdw>
                </a:effectLst>
              </a:rPr>
              <a:t>Division Director – </a:t>
            </a:r>
            <a:r>
              <a:rPr lang="en-US" sz="1600" b="1" dirty="0" smtClean="0">
                <a:solidFill>
                  <a:srgbClr val="3333CC"/>
                </a:solidFill>
                <a:effectLst>
                  <a:outerShdw blurRad="38100" dist="38100" dir="2700000" algn="tl">
                    <a:srgbClr val="C0C0C0"/>
                  </a:outerShdw>
                </a:effectLst>
              </a:rPr>
              <a:t>Barbara Helland</a:t>
            </a:r>
            <a:endParaRPr lang="en-US" sz="1600" b="1" dirty="0">
              <a:solidFill>
                <a:srgbClr val="3333CC"/>
              </a:solidFill>
              <a:effectLst>
                <a:outerShdw blurRad="38100" dist="38100" dir="2700000" algn="tl">
                  <a:srgbClr val="C0C0C0"/>
                </a:outerShdw>
              </a:effectLst>
            </a:endParaRPr>
          </a:p>
          <a:p>
            <a:pPr algn="ctr">
              <a:defRPr/>
            </a:pPr>
            <a:r>
              <a:rPr lang="en-US" sz="1400" b="1" dirty="0">
                <a:solidFill>
                  <a:srgbClr val="3333CC"/>
                </a:solidFill>
                <a:effectLst>
                  <a:outerShdw blurRad="38100" dist="38100" dir="2700000" algn="tl">
                    <a:srgbClr val="C0C0C0"/>
                  </a:outerShdw>
                </a:effectLst>
              </a:rPr>
              <a:t>Phone:  </a:t>
            </a:r>
            <a:r>
              <a:rPr lang="en-US" sz="1400" b="1" dirty="0" smtClean="0">
                <a:solidFill>
                  <a:srgbClr val="3333CC"/>
                </a:solidFill>
                <a:effectLst>
                  <a:outerShdw blurRad="38100" dist="38100" dir="2700000" algn="tl">
                    <a:srgbClr val="C0C0C0"/>
                  </a:outerShdw>
                </a:effectLst>
              </a:rPr>
              <a:t>301-903-9958</a:t>
            </a:r>
          </a:p>
          <a:p>
            <a:pPr algn="ctr">
              <a:defRPr/>
            </a:pPr>
            <a:r>
              <a:rPr lang="en-US" sz="1400" b="1" dirty="0" smtClean="0">
                <a:solidFill>
                  <a:srgbClr val="3333CC"/>
                </a:solidFill>
                <a:effectLst>
                  <a:outerShdw blurRad="38100" dist="38100" dir="2700000" algn="tl">
                    <a:srgbClr val="C0C0C0"/>
                  </a:outerShdw>
                </a:effectLst>
              </a:rPr>
              <a:t>E-mail</a:t>
            </a:r>
            <a:r>
              <a:rPr lang="en-US" sz="1400" b="1" dirty="0">
                <a:solidFill>
                  <a:srgbClr val="3333CC"/>
                </a:solidFill>
                <a:effectLst>
                  <a:outerShdw blurRad="38100" dist="38100" dir="2700000" algn="tl">
                    <a:srgbClr val="C0C0C0"/>
                  </a:outerShdw>
                </a:effectLst>
              </a:rPr>
              <a:t>:  </a:t>
            </a:r>
            <a:r>
              <a:rPr lang="en-US" sz="1400" b="1" dirty="0" smtClean="0">
                <a:solidFill>
                  <a:srgbClr val="3333CC"/>
                </a:solidFill>
                <a:effectLst>
                  <a:outerShdw blurRad="38100" dist="38100" dir="2700000" algn="tl">
                    <a:srgbClr val="C0C0C0"/>
                  </a:outerShdw>
                </a:effectLst>
              </a:rPr>
              <a:t>Barbara.Helland@science.doe.gov</a:t>
            </a:r>
            <a:endParaRPr lang="en-US" sz="1400" b="1" dirty="0">
              <a:solidFill>
                <a:srgbClr val="3333CC"/>
              </a:solidFill>
              <a:effectLst>
                <a:outerShdw blurRad="38100" dist="38100" dir="2700000" algn="tl">
                  <a:srgbClr val="C0C0C0"/>
                </a:outerShdw>
              </a:effectLst>
            </a:endParaRPr>
          </a:p>
        </p:txBody>
      </p:sp>
      <p:cxnSp>
        <p:nvCxnSpPr>
          <p:cNvPr id="11" name="Straight Connector 10"/>
          <p:cNvCxnSpPr/>
          <p:nvPr/>
        </p:nvCxnSpPr>
        <p:spPr>
          <a:xfrm rot="10800000">
            <a:off x="2743200" y="25146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858794" y="2590006"/>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667794" y="2590006"/>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7" idx="2"/>
          </p:cNvCxnSpPr>
          <p:nvPr/>
        </p:nvCxnSpPr>
        <p:spPr>
          <a:xfrm>
            <a:off x="4648200" y="2360950"/>
            <a:ext cx="0" cy="1536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algn="ctr"/>
            <a:endParaRPr lang="en-US" dirty="0"/>
          </a:p>
        </p:txBody>
      </p:sp>
      <p:sp>
        <p:nvSpPr>
          <p:cNvPr id="3" name="Title 2"/>
          <p:cNvSpPr>
            <a:spLocks noGrp="1"/>
          </p:cNvSpPr>
          <p:nvPr>
            <p:ph type="title"/>
          </p:nvPr>
        </p:nvSpPr>
        <p:spPr/>
        <p:txBody>
          <a:bodyPr/>
          <a:lstStyle/>
          <a:p>
            <a:r>
              <a:rPr lang="en-US" dirty="0" smtClean="0"/>
              <a:t>BACKUP</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37</a:t>
            </a:fld>
            <a:endParaRPr lang="en-US"/>
          </a:p>
        </p:txBody>
      </p:sp>
      <p:sp>
        <p:nvSpPr>
          <p:cNvPr id="5" name="Footer Placeholder 4"/>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38412021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1563"/>
            <a:ext cx="8319776" cy="1170237"/>
          </a:xfrm>
        </p:spPr>
        <p:txBody>
          <a:bodyPr/>
          <a:lstStyle/>
          <a:p>
            <a:r>
              <a:rPr lang="en-US" sz="1800" dirty="0" smtClean="0"/>
              <a:t>Kinetic particle-in-cell simulation of turbulence in fusion-grade ITER plasmas</a:t>
            </a:r>
          </a:p>
          <a:p>
            <a:r>
              <a:rPr lang="en-US" sz="1800" dirty="0" smtClean="0"/>
              <a:t>Aims to understand the gyro-Bohm confinement scaling theory</a:t>
            </a:r>
          </a:p>
          <a:p>
            <a:r>
              <a:rPr lang="en-US" sz="1800" dirty="0" smtClean="0"/>
              <a:t>Design of ITER assumes confinement does not degrade with increased plasma size above a certain transition point</a:t>
            </a:r>
          </a:p>
        </p:txBody>
      </p:sp>
      <p:sp>
        <p:nvSpPr>
          <p:cNvPr id="3" name="Title 2"/>
          <p:cNvSpPr>
            <a:spLocks noGrp="1"/>
          </p:cNvSpPr>
          <p:nvPr>
            <p:ph type="title"/>
          </p:nvPr>
        </p:nvSpPr>
        <p:spPr/>
        <p:txBody>
          <a:bodyPr/>
          <a:lstStyle/>
          <a:p>
            <a:r>
              <a:rPr lang="en-US" sz="3200" dirty="0" smtClean="0"/>
              <a:t>Full-Scale Simulations of ITER Plasmas</a:t>
            </a:r>
            <a:endParaRPr lang="en-US" sz="3200" dirty="0"/>
          </a:p>
        </p:txBody>
      </p:sp>
      <p:sp>
        <p:nvSpPr>
          <p:cNvPr id="5" name="Title 1"/>
          <p:cNvSpPr txBox="1">
            <a:spLocks/>
          </p:cNvSpPr>
          <p:nvPr/>
        </p:nvSpPr>
        <p:spPr bwMode="auto">
          <a:xfrm>
            <a:off x="457200" y="864896"/>
            <a:ext cx="8382000" cy="936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tIns="0">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kumimoji="1" sz="2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kumimoji="1" sz="2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kumimoji="1" sz="2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kumimoji="1" sz="2000">
                <a:solidFill>
                  <a:schemeClr val="tx1"/>
                </a:solidFill>
                <a:latin typeface="Arial" charset="0"/>
                <a:ea typeface="ＭＳ Ｐゴシック" charset="0"/>
              </a:defRPr>
            </a:lvl9pPr>
          </a:lstStyle>
          <a:p>
            <a:pPr>
              <a:lnSpc>
                <a:spcPct val="90000"/>
              </a:lnSpc>
              <a:spcBef>
                <a:spcPct val="0"/>
              </a:spcBef>
            </a:pPr>
            <a:r>
              <a:rPr kumimoji="0" lang="en-US" sz="1600" b="1" dirty="0">
                <a:solidFill>
                  <a:schemeClr val="accent3">
                    <a:lumMod val="75000"/>
                  </a:schemeClr>
                </a:solidFill>
                <a:latin typeface="+mn-lt"/>
              </a:rPr>
              <a:t>Global Simulation of Plasma Microturbulence at the Petascale &amp; </a:t>
            </a:r>
            <a:r>
              <a:rPr kumimoji="0" lang="en-US" sz="1600" b="1" dirty="0" smtClean="0">
                <a:solidFill>
                  <a:schemeClr val="accent3">
                    <a:lumMod val="75000"/>
                  </a:schemeClr>
                </a:solidFill>
                <a:latin typeface="+mn-lt"/>
              </a:rPr>
              <a:t>Beyond</a:t>
            </a:r>
            <a:br>
              <a:rPr kumimoji="0" lang="en-US" sz="1600" b="1" dirty="0" smtClean="0">
                <a:solidFill>
                  <a:schemeClr val="accent3">
                    <a:lumMod val="75000"/>
                  </a:schemeClr>
                </a:solidFill>
                <a:latin typeface="+mn-lt"/>
              </a:rPr>
            </a:br>
            <a:r>
              <a:rPr kumimoji="0" lang="en-US" sz="1600" i="1" dirty="0" smtClean="0">
                <a:solidFill>
                  <a:schemeClr val="tx2">
                    <a:lumMod val="60000"/>
                    <a:lumOff val="40000"/>
                  </a:schemeClr>
                </a:solidFill>
                <a:latin typeface="+mn-lt"/>
              </a:rPr>
              <a:t>William Tang (PPPL, Princeton U.)</a:t>
            </a:r>
            <a:br>
              <a:rPr kumimoji="0" lang="en-US" sz="1600" i="1" dirty="0" smtClean="0">
                <a:solidFill>
                  <a:schemeClr val="tx2">
                    <a:lumMod val="60000"/>
                    <a:lumOff val="40000"/>
                  </a:schemeClr>
                </a:solidFill>
                <a:latin typeface="+mn-lt"/>
              </a:rPr>
            </a:br>
            <a:r>
              <a:rPr kumimoji="0" lang="en-US" sz="1600" i="1" dirty="0" err="1" smtClean="0">
                <a:solidFill>
                  <a:schemeClr val="tx2">
                    <a:lumMod val="60000"/>
                    <a:lumOff val="40000"/>
                  </a:schemeClr>
                </a:solidFill>
                <a:latin typeface="+mn-lt"/>
              </a:rPr>
              <a:t>Bei</a:t>
            </a:r>
            <a:r>
              <a:rPr kumimoji="0" lang="en-US" sz="1600" i="1" dirty="0" smtClean="0">
                <a:solidFill>
                  <a:schemeClr val="tx2">
                    <a:lumMod val="60000"/>
                    <a:lumOff val="40000"/>
                  </a:schemeClr>
                </a:solidFill>
                <a:latin typeface="+mn-lt"/>
              </a:rPr>
              <a:t> Wang (Princeton U.)</a:t>
            </a:r>
            <a:br>
              <a:rPr kumimoji="0" lang="en-US" sz="1600" i="1" dirty="0" smtClean="0">
                <a:solidFill>
                  <a:schemeClr val="tx2">
                    <a:lumMod val="60000"/>
                    <a:lumOff val="40000"/>
                  </a:schemeClr>
                </a:solidFill>
                <a:latin typeface="+mn-lt"/>
              </a:rPr>
            </a:br>
            <a:r>
              <a:rPr kumimoji="0" lang="en-US" sz="1600" i="1" dirty="0" err="1" smtClean="0">
                <a:solidFill>
                  <a:schemeClr val="tx2">
                    <a:lumMod val="60000"/>
                    <a:lumOff val="40000"/>
                  </a:schemeClr>
                </a:solidFill>
                <a:latin typeface="+mn-lt"/>
              </a:rPr>
              <a:t>Stephane</a:t>
            </a:r>
            <a:r>
              <a:rPr kumimoji="0" lang="en-US" sz="1600" i="1" dirty="0" smtClean="0">
                <a:solidFill>
                  <a:schemeClr val="tx2">
                    <a:lumMod val="60000"/>
                    <a:lumOff val="40000"/>
                  </a:schemeClr>
                </a:solidFill>
                <a:latin typeface="+mn-lt"/>
              </a:rPr>
              <a:t> Ethier (PPPL)</a:t>
            </a:r>
            <a:endParaRPr kumimoji="0" lang="en-US" sz="1600" i="1" dirty="0">
              <a:solidFill>
                <a:schemeClr val="tx2">
                  <a:lumMod val="60000"/>
                  <a:lumOff val="40000"/>
                </a:schemeClr>
              </a:solidFill>
              <a:latin typeface="+mn-lt"/>
            </a:endParaRPr>
          </a:p>
        </p:txBody>
      </p:sp>
      <p:sp>
        <p:nvSpPr>
          <p:cNvPr id="6" name="TextBox 5"/>
          <p:cNvSpPr txBox="1"/>
          <p:nvPr/>
        </p:nvSpPr>
        <p:spPr>
          <a:xfrm>
            <a:off x="8507504" y="76200"/>
            <a:ext cx="636496" cy="338554"/>
          </a:xfrm>
          <a:prstGeom prst="rect">
            <a:avLst/>
          </a:prstGeom>
          <a:noFill/>
        </p:spPr>
        <p:txBody>
          <a:bodyPr wrap="square" rtlCol="0">
            <a:spAutoFit/>
          </a:bodyPr>
          <a:lstStyle/>
          <a:p>
            <a:pPr algn="r"/>
            <a:r>
              <a:rPr lang="en-US" sz="1600" dirty="0" smtClean="0">
                <a:effectLst>
                  <a:glow rad="228600">
                    <a:schemeClr val="accent2">
                      <a:lumMod val="60000"/>
                      <a:lumOff val="40000"/>
                      <a:alpha val="75000"/>
                    </a:schemeClr>
                  </a:glow>
                </a:effectLst>
              </a:rPr>
              <a:t>ESP</a:t>
            </a:r>
            <a:endParaRPr lang="en-US" sz="1600" dirty="0">
              <a:effectLst>
                <a:glow rad="228600">
                  <a:schemeClr val="accent2">
                    <a:lumMod val="60000"/>
                    <a:lumOff val="40000"/>
                    <a:alpha val="75000"/>
                  </a:schemeClr>
                </a:glow>
              </a:effectLst>
            </a:endParaRPr>
          </a:p>
        </p:txBody>
      </p:sp>
      <p:sp>
        <p:nvSpPr>
          <p:cNvPr id="9" name="Content Placeholder 1"/>
          <p:cNvSpPr txBox="1">
            <a:spLocks/>
          </p:cNvSpPr>
          <p:nvPr/>
        </p:nvSpPr>
        <p:spPr bwMode="auto">
          <a:xfrm>
            <a:off x="457200" y="3124201"/>
            <a:ext cx="41148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lang="en-US" sz="2000" b="1">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bg2">
                    <a:lumMod val="10000"/>
                  </a:schemeClr>
                </a:solidFill>
                <a:latin typeface="+mn-lt"/>
              </a:defRPr>
            </a:lvl2pPr>
            <a:lvl3pPr marL="1143000" indent="-228600" algn="l" rtl="0" eaLnBrk="1" fontAlgn="base" hangingPunct="1">
              <a:spcBef>
                <a:spcPct val="20000"/>
              </a:spcBef>
              <a:spcAft>
                <a:spcPct val="0"/>
              </a:spcAft>
              <a:buClr>
                <a:srgbClr val="1F497D"/>
              </a:buClr>
              <a:buChar char="•"/>
              <a:defRPr sz="1400">
                <a:solidFill>
                  <a:schemeClr val="bg2">
                    <a:lumMod val="10000"/>
                  </a:schemeClr>
                </a:solidFill>
                <a:latin typeface="+mn-lt"/>
              </a:defRPr>
            </a:lvl3pPr>
            <a:lvl4pPr marL="1600200" indent="-228600" algn="l" rtl="0" eaLnBrk="1" fontAlgn="base" hangingPunct="1">
              <a:spcBef>
                <a:spcPct val="20000"/>
              </a:spcBef>
              <a:spcAft>
                <a:spcPct val="0"/>
              </a:spcAft>
              <a:buClr>
                <a:srgbClr val="1F497D"/>
              </a:buClr>
              <a:buChar char="–"/>
              <a:defRPr sz="1400">
                <a:solidFill>
                  <a:schemeClr val="bg2">
                    <a:lumMod val="10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bg2">
                    <a:lumMod val="10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1800" dirty="0" smtClean="0"/>
              <a:t>Mira simulations:</a:t>
            </a:r>
          </a:p>
          <a:p>
            <a:pPr marL="342900" lvl="1" indent="-228600"/>
            <a:r>
              <a:rPr lang="en-US" dirty="0" smtClean="0"/>
              <a:t>Sizes range from current international </a:t>
            </a:r>
            <a:r>
              <a:rPr lang="en-US" dirty="0" err="1" smtClean="0"/>
              <a:t>tokamaks</a:t>
            </a:r>
            <a:r>
              <a:rPr lang="en-US" dirty="0" smtClean="0"/>
              <a:t> (A,B,C) to targeted ITER size</a:t>
            </a:r>
          </a:p>
          <a:p>
            <a:pPr marL="342900" lvl="1" indent="-228600"/>
            <a:r>
              <a:rPr lang="en-US" dirty="0" smtClean="0"/>
              <a:t>Over 30 billion particles provide unprecedented resolution</a:t>
            </a:r>
          </a:p>
          <a:p>
            <a:pPr marL="342900" lvl="1" indent="-228600"/>
            <a:r>
              <a:rPr lang="en-US" dirty="0" smtClean="0"/>
              <a:t>The largest runs demanded 2/3 of the entire computer (524,288 processor cores) </a:t>
            </a:r>
          </a:p>
          <a:p>
            <a:pPr marL="342900" lvl="1" indent="-228600"/>
            <a:r>
              <a:rPr lang="en-US" dirty="0"/>
              <a:t>C</a:t>
            </a:r>
            <a:r>
              <a:rPr lang="en-US" dirty="0" smtClean="0"/>
              <a:t>ode has 10x faster time to solution</a:t>
            </a:r>
          </a:p>
          <a:p>
            <a:pPr marL="342900" lvl="1" indent="-228600"/>
            <a:r>
              <a:rPr lang="en-US" i="1" dirty="0" smtClean="0"/>
              <a:t>Physics fidelity (resolution, duration, etc.) </a:t>
            </a:r>
            <a:r>
              <a:rPr lang="en-US" dirty="0" smtClean="0"/>
              <a:t>were </a:t>
            </a:r>
            <a:r>
              <a:rPr lang="en-US" i="1" dirty="0" smtClean="0"/>
              <a:t>impossible on previous-generation computers</a:t>
            </a:r>
            <a:endParaRPr lang="en-US" i="1" dirty="0"/>
          </a:p>
        </p:txBody>
      </p:sp>
      <p:pic>
        <p:nvPicPr>
          <p:cNvPr id="11" name="Picture 10"/>
          <p:cNvPicPr>
            <a:picLocks noChangeAspect="1"/>
          </p:cNvPicPr>
          <p:nvPr/>
        </p:nvPicPr>
        <p:blipFill>
          <a:blip r:embed="rId3" cstate="print"/>
          <a:stretch>
            <a:fillRect/>
          </a:stretch>
        </p:blipFill>
        <p:spPr>
          <a:xfrm>
            <a:off x="4696976" y="3085395"/>
            <a:ext cx="4426776" cy="3124200"/>
          </a:xfrm>
          <a:prstGeom prst="rect">
            <a:avLst/>
          </a:prstGeom>
        </p:spPr>
      </p:pic>
      <p:sp>
        <p:nvSpPr>
          <p:cNvPr id="12" name="TextBox 11"/>
          <p:cNvSpPr txBox="1"/>
          <p:nvPr/>
        </p:nvSpPr>
        <p:spPr>
          <a:xfrm rot="16200000">
            <a:off x="3428632" y="4560191"/>
            <a:ext cx="2590799" cy="184666"/>
          </a:xfrm>
          <a:prstGeom prst="rect">
            <a:avLst/>
          </a:prstGeom>
          <a:solidFill>
            <a:schemeClr val="bg1"/>
          </a:solidFill>
        </p:spPr>
        <p:txBody>
          <a:bodyPr wrap="square" lIns="0" tIns="0" rIns="0" bIns="0" rtlCol="0">
            <a:spAutoFit/>
          </a:bodyPr>
          <a:lstStyle/>
          <a:p>
            <a:pPr algn="ctr"/>
            <a:r>
              <a:rPr lang="en-US" sz="1200" dirty="0" smtClean="0">
                <a:solidFill>
                  <a:schemeClr val="bg2">
                    <a:lumMod val="10000"/>
                  </a:schemeClr>
                </a:solidFill>
              </a:rPr>
              <a:t>Millions of particles/sec/timestep</a:t>
            </a:r>
          </a:p>
        </p:txBody>
      </p:sp>
      <p:sp>
        <p:nvSpPr>
          <p:cNvPr id="13" name="TextBox 12"/>
          <p:cNvSpPr txBox="1"/>
          <p:nvPr/>
        </p:nvSpPr>
        <p:spPr>
          <a:xfrm flipH="1">
            <a:off x="5791200" y="3320534"/>
            <a:ext cx="2438400" cy="184666"/>
          </a:xfrm>
          <a:prstGeom prst="rect">
            <a:avLst/>
          </a:prstGeom>
          <a:solidFill>
            <a:schemeClr val="bg1"/>
          </a:solidFill>
        </p:spPr>
        <p:txBody>
          <a:bodyPr wrap="square" lIns="0" tIns="0" rIns="0" bIns="0" rtlCol="0">
            <a:spAutoFit/>
          </a:bodyPr>
          <a:lstStyle/>
          <a:p>
            <a:endParaRPr lang="en-US" sz="1200" dirty="0" smtClean="0">
              <a:solidFill>
                <a:schemeClr val="bg2">
                  <a:lumMod val="10000"/>
                </a:schemeClr>
              </a:solidFill>
            </a:endParaRPr>
          </a:p>
        </p:txBody>
      </p:sp>
      <p:sp>
        <p:nvSpPr>
          <p:cNvPr id="10" name="Slide Number Placeholder 9"/>
          <p:cNvSpPr>
            <a:spLocks noGrp="1"/>
          </p:cNvSpPr>
          <p:nvPr>
            <p:ph type="sldNum" sz="quarter" idx="10"/>
          </p:nvPr>
        </p:nvSpPr>
        <p:spPr/>
        <p:txBody>
          <a:bodyPr/>
          <a:lstStyle/>
          <a:p>
            <a:pPr>
              <a:defRPr/>
            </a:pPr>
            <a:fld id="{0E35970C-66DA-42B4-8591-6E363A3B576E}" type="slidenum">
              <a:rPr lang="en-US" smtClean="0"/>
              <a:pPr>
                <a:defRPr/>
              </a:pPr>
              <a:t>38</a:t>
            </a:fld>
            <a:endParaRPr lang="en-US"/>
          </a:p>
        </p:txBody>
      </p:sp>
      <p:sp>
        <p:nvSpPr>
          <p:cNvPr id="14" name="Footer Placeholder 13"/>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264345928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1" name="Rectangle 9"/>
          <p:cNvSpPr>
            <a:spLocks noChangeArrowheads="1"/>
          </p:cNvSpPr>
          <p:nvPr/>
        </p:nvSpPr>
        <p:spPr bwMode="auto">
          <a:xfrm>
            <a:off x="1981200" y="6437314"/>
            <a:ext cx="6096000" cy="344487"/>
          </a:xfrm>
          <a:prstGeom prst="rect">
            <a:avLst/>
          </a:prstGeom>
          <a:noFill/>
          <a:ln w="15875">
            <a:noFill/>
            <a:miter lim="800000"/>
            <a:headEnd/>
            <a:tailEnd/>
          </a:ln>
        </p:spPr>
        <p:txBody>
          <a:bodyPr/>
          <a:lstStyle/>
          <a:p>
            <a:pPr marL="173038" indent="-173038" eaLnBrk="0" hangingPunct="0">
              <a:lnSpc>
                <a:spcPct val="90000"/>
              </a:lnSpc>
              <a:spcBef>
                <a:spcPct val="60000"/>
              </a:spcBef>
              <a:buClr>
                <a:srgbClr val="FFFF99"/>
              </a:buClr>
              <a:buFont typeface="Symbol" pitchFamily="18" charset="2"/>
              <a:buNone/>
            </a:pPr>
            <a:endParaRPr lang="en-US" sz="1200" dirty="0">
              <a:solidFill>
                <a:srgbClr val="DA5500"/>
              </a:solidFill>
            </a:endParaRPr>
          </a:p>
        </p:txBody>
      </p:sp>
      <p:sp>
        <p:nvSpPr>
          <p:cNvPr id="22" name="Rectangle 2"/>
          <p:cNvSpPr txBox="1">
            <a:spLocks noChangeArrowheads="1"/>
          </p:cNvSpPr>
          <p:nvPr/>
        </p:nvSpPr>
        <p:spPr>
          <a:xfrm>
            <a:off x="228600" y="22733"/>
            <a:ext cx="8686800" cy="624840"/>
          </a:xfrm>
          <a:prstGeom prst="rect">
            <a:avLst/>
          </a:prstGeom>
        </p:spPr>
        <p:txBody>
          <a:bodyPr/>
          <a:lst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a:lstStyle>
          <a:p>
            <a:pPr>
              <a:lnSpc>
                <a:spcPct val="75000"/>
              </a:lnSpc>
            </a:pPr>
            <a:r>
              <a:rPr lang="en-US" b="1" dirty="0" smtClean="0">
                <a:effectLst>
                  <a:outerShdw blurRad="38100" dist="38100" dir="2700000" algn="tl">
                    <a:srgbClr val="000000">
                      <a:alpha val="43137"/>
                    </a:srgbClr>
                  </a:outerShdw>
                </a:effectLst>
                <a:latin typeface="Calibri"/>
                <a:cs typeface="Calibri"/>
              </a:rPr>
              <a:t>PISCEES: </a:t>
            </a:r>
            <a:r>
              <a:rPr lang="en-US" b="1" dirty="0" err="1" smtClean="0">
                <a:effectLst>
                  <a:outerShdw blurRad="38100" dist="38100" dir="2700000" algn="tl">
                    <a:srgbClr val="000000">
                      <a:alpha val="43137"/>
                    </a:srgbClr>
                  </a:outerShdw>
                </a:effectLst>
                <a:latin typeface="Calibri"/>
                <a:cs typeface="Calibri"/>
              </a:rPr>
              <a:t>SciDAC</a:t>
            </a:r>
            <a:r>
              <a:rPr lang="en-US" b="1" dirty="0" smtClean="0">
                <a:effectLst>
                  <a:outerShdw blurRad="38100" dist="38100" dir="2700000" algn="tl">
                    <a:srgbClr val="000000">
                      <a:alpha val="43137"/>
                    </a:srgbClr>
                  </a:outerShdw>
                </a:effectLst>
                <a:latin typeface="Calibri"/>
                <a:cs typeface="Calibri"/>
              </a:rPr>
              <a:t> Partnership with BER</a:t>
            </a:r>
            <a:r>
              <a:rPr lang="en-US" b="1" dirty="0" smtClean="0">
                <a:latin typeface="Calibri"/>
                <a:cs typeface="Calibri"/>
              </a:rPr>
              <a:t/>
            </a:r>
            <a:br>
              <a:rPr lang="en-US" b="1" dirty="0" smtClean="0">
                <a:latin typeface="Calibri"/>
                <a:cs typeface="Calibri"/>
              </a:rPr>
            </a:br>
            <a:r>
              <a:rPr lang="en-US" b="1" dirty="0" smtClean="0">
                <a:effectLst>
                  <a:outerShdw blurRad="38100" dist="38100" dir="2700000" algn="tl">
                    <a:srgbClr val="000000">
                      <a:alpha val="43137"/>
                    </a:srgbClr>
                  </a:outerShdw>
                </a:effectLst>
                <a:latin typeface="Calibri"/>
                <a:cs typeface="Calibri"/>
              </a:rPr>
              <a:t>AMR Ice Sheet Modeling Using </a:t>
            </a:r>
            <a:r>
              <a:rPr lang="en-US" b="1" dirty="0" err="1" smtClean="0">
                <a:effectLst>
                  <a:outerShdw blurRad="38100" dist="38100" dir="2700000" algn="tl">
                    <a:srgbClr val="000000">
                      <a:alpha val="43137"/>
                    </a:srgbClr>
                  </a:outerShdw>
                </a:effectLst>
                <a:latin typeface="Calibri"/>
                <a:cs typeface="Calibri"/>
              </a:rPr>
              <a:t>FASTMath’s</a:t>
            </a:r>
            <a:r>
              <a:rPr lang="en-US" b="1" dirty="0" smtClean="0">
                <a:effectLst>
                  <a:outerShdw blurRad="38100" dist="38100" dir="2700000" algn="tl">
                    <a:srgbClr val="000000">
                      <a:alpha val="43137"/>
                    </a:srgbClr>
                  </a:outerShdw>
                </a:effectLst>
                <a:latin typeface="Calibri"/>
                <a:cs typeface="Calibri"/>
              </a:rPr>
              <a:t> </a:t>
            </a:r>
            <a:r>
              <a:rPr lang="en-US" b="1" dirty="0" err="1" smtClean="0">
                <a:effectLst>
                  <a:outerShdw blurRad="38100" dist="38100" dir="2700000" algn="tl">
                    <a:srgbClr val="000000">
                      <a:alpha val="43137"/>
                    </a:srgbClr>
                  </a:outerShdw>
                </a:effectLst>
                <a:latin typeface="Calibri"/>
                <a:cs typeface="Calibri"/>
              </a:rPr>
              <a:t>Chombo</a:t>
            </a:r>
            <a:endParaRPr lang="en-US" b="1" dirty="0" smtClean="0">
              <a:effectLst>
                <a:outerShdw blurRad="38100" dist="38100" dir="2700000" algn="tl">
                  <a:srgbClr val="000000">
                    <a:alpha val="43137"/>
                  </a:srgbClr>
                </a:outerShdw>
              </a:effectLst>
              <a:latin typeface="Calibri"/>
              <a:cs typeface="Calibri"/>
            </a:endParaRPr>
          </a:p>
        </p:txBody>
      </p:sp>
      <p:pic>
        <p:nvPicPr>
          <p:cNvPr id="32" name="Picture 13"/>
          <p:cNvPicPr>
            <a:picLocks noChangeAspect="1" noChangeArrowheads="1"/>
          </p:cNvPicPr>
          <p:nvPr/>
        </p:nvPicPr>
        <p:blipFill>
          <a:blip r:embed="rId4" cstate="print"/>
          <a:srcRect/>
          <a:stretch>
            <a:fillRect/>
          </a:stretch>
        </p:blipFill>
        <p:spPr bwMode="auto">
          <a:xfrm>
            <a:off x="5527964" y="6265026"/>
            <a:ext cx="878378" cy="547255"/>
          </a:xfrm>
          <a:prstGeom prst="rect">
            <a:avLst/>
          </a:prstGeom>
          <a:noFill/>
          <a:ln w="12700">
            <a:noFill/>
            <a:miter lim="800000"/>
            <a:headEnd/>
            <a:tailEnd/>
          </a:ln>
        </p:spPr>
      </p:pic>
      <p:pic>
        <p:nvPicPr>
          <p:cNvPr id="33" name="Picture 4" descr="ylanlbanner_www"/>
          <p:cNvPicPr>
            <a:picLocks noChangeAspect="1" noChangeArrowheads="1"/>
          </p:cNvPicPr>
          <p:nvPr/>
        </p:nvPicPr>
        <p:blipFill>
          <a:blip r:embed="rId5" cstate="print"/>
          <a:srcRect/>
          <a:stretch>
            <a:fillRect/>
          </a:stretch>
        </p:blipFill>
        <p:spPr bwMode="auto">
          <a:xfrm>
            <a:off x="6445689" y="6263640"/>
            <a:ext cx="1504604" cy="548640"/>
          </a:xfrm>
          <a:prstGeom prst="rect">
            <a:avLst/>
          </a:prstGeom>
          <a:noFill/>
        </p:spPr>
      </p:pic>
      <p:pic>
        <p:nvPicPr>
          <p:cNvPr id="34" name="Picture 8" descr="BISICLES.tif"/>
          <p:cNvPicPr>
            <a:picLocks noChangeAspect="1"/>
          </p:cNvPicPr>
          <p:nvPr/>
        </p:nvPicPr>
        <p:blipFill>
          <a:blip r:embed="rId6" cstate="print"/>
          <a:srcRect/>
          <a:stretch>
            <a:fillRect/>
          </a:stretch>
        </p:blipFill>
        <p:spPr bwMode="auto">
          <a:xfrm>
            <a:off x="3563066" y="6324600"/>
            <a:ext cx="1389934" cy="493792"/>
          </a:xfrm>
          <a:prstGeom prst="rect">
            <a:avLst/>
          </a:prstGeom>
          <a:noFill/>
          <a:ln w="9525">
            <a:noFill/>
            <a:miter lim="800000"/>
            <a:headEnd/>
            <a:tailEnd/>
          </a:ln>
        </p:spPr>
      </p:pic>
      <p:pic>
        <p:nvPicPr>
          <p:cNvPr id="35" name="Picture 3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22524" y="6386391"/>
            <a:ext cx="1102012" cy="319209"/>
          </a:xfrm>
          <a:prstGeom prst="rect">
            <a:avLst/>
          </a:prstGeom>
        </p:spPr>
      </p:pic>
      <p:sp>
        <p:nvSpPr>
          <p:cNvPr id="7" name="TextBox 6"/>
          <p:cNvSpPr txBox="1"/>
          <p:nvPr/>
        </p:nvSpPr>
        <p:spPr>
          <a:xfrm>
            <a:off x="76200" y="4802658"/>
            <a:ext cx="8968946" cy="1231106"/>
          </a:xfrm>
          <a:prstGeom prst="rect">
            <a:avLst/>
          </a:prstGeom>
          <a:noFill/>
        </p:spPr>
        <p:txBody>
          <a:bodyPr wrap="square" rtlCol="0">
            <a:spAutoFit/>
          </a:bodyPr>
          <a:lstStyle/>
          <a:p>
            <a:pPr marL="177800" indent="-177800">
              <a:buFont typeface="Arial" pitchFamily="34" charset="0"/>
              <a:buChar char="•"/>
            </a:pPr>
            <a:r>
              <a:rPr lang="en-US" sz="1400" dirty="0" smtClean="0"/>
              <a:t>Red line denotes location of grounding line (GL), the boundary between floating and grounded ice.</a:t>
            </a:r>
          </a:p>
          <a:p>
            <a:pPr marL="174625" indent="-174625">
              <a:buFont typeface="Arial" pitchFamily="34" charset="0"/>
              <a:buChar char="•"/>
            </a:pPr>
            <a:r>
              <a:rPr lang="en-US" sz="1400" dirty="0" smtClean="0"/>
              <a:t>Warm water incursion around 2100, causing melting of floating ice shelves, especially near GL.</a:t>
            </a:r>
          </a:p>
          <a:p>
            <a:pPr marL="174625" indent="-174625">
              <a:buFont typeface="Arial" pitchFamily="34" charset="0"/>
              <a:buChar char="•"/>
            </a:pPr>
            <a:r>
              <a:rPr lang="en-US" sz="1400" dirty="0" smtClean="0"/>
              <a:t>4 km uniform mesh (standard for many models): shelf melts, no GL motion, minimal effect upstream.</a:t>
            </a:r>
          </a:p>
          <a:p>
            <a:pPr marL="174625" indent="-174625">
              <a:buFont typeface="Arial" pitchFamily="34" charset="0"/>
              <a:buChar char="•"/>
            </a:pPr>
            <a:r>
              <a:rPr lang="en-US" sz="1400" dirty="0" smtClean="0"/>
              <a:t>250 m AMR mesh: shelf melt couples to GL retreat, ice velocity increase, and ice-sheet mass loss.</a:t>
            </a:r>
          </a:p>
          <a:p>
            <a:pPr marL="174625" indent="-174625">
              <a:buFont typeface="Arial" pitchFamily="34" charset="0"/>
              <a:buChar char="•"/>
            </a:pPr>
            <a:endParaRPr lang="en-US" dirty="0"/>
          </a:p>
        </p:txBody>
      </p:sp>
      <p:sp>
        <p:nvSpPr>
          <p:cNvPr id="11" name="TextBox 10"/>
          <p:cNvSpPr txBox="1"/>
          <p:nvPr/>
        </p:nvSpPr>
        <p:spPr>
          <a:xfrm>
            <a:off x="76200" y="862916"/>
            <a:ext cx="2133600" cy="3877985"/>
          </a:xfrm>
          <a:prstGeom prst="rect">
            <a:avLst/>
          </a:prstGeom>
          <a:noFill/>
        </p:spPr>
        <p:txBody>
          <a:bodyPr wrap="square" rtlCol="0">
            <a:spAutoFit/>
          </a:bodyPr>
          <a:lstStyle/>
          <a:p>
            <a:r>
              <a:rPr lang="en-US" sz="2300" b="1" dirty="0">
                <a:solidFill>
                  <a:schemeClr val="accent1">
                    <a:lumMod val="75000"/>
                  </a:schemeClr>
                </a:solidFill>
                <a:latin typeface="+mn-lt"/>
              </a:rPr>
              <a:t>Simulation </a:t>
            </a:r>
            <a:r>
              <a:rPr lang="en-US" sz="2300" b="1" dirty="0" smtClean="0">
                <a:solidFill>
                  <a:schemeClr val="accent1">
                    <a:lumMod val="75000"/>
                  </a:schemeClr>
                </a:solidFill>
                <a:latin typeface="+mn-lt"/>
              </a:rPr>
              <a:t>of Amundsen Sea Sector  in Antarctica for one climate scenario</a:t>
            </a:r>
          </a:p>
          <a:p>
            <a:endParaRPr lang="en-US" b="1" dirty="0" smtClean="0">
              <a:latin typeface="+mn-lt"/>
            </a:endParaRPr>
          </a:p>
          <a:p>
            <a:r>
              <a:rPr lang="en-US" b="1" dirty="0" smtClean="0">
                <a:solidFill>
                  <a:srgbClr val="FF0000"/>
                </a:solidFill>
                <a:latin typeface="+mn-lt"/>
              </a:rPr>
              <a:t>Very fine (sub km) spatial resolution is needed to get the dynamics correct</a:t>
            </a:r>
            <a:endParaRPr lang="en-US" b="1" dirty="0">
              <a:solidFill>
                <a:srgbClr val="FF0000"/>
              </a:solidFill>
              <a:latin typeface="+mn-lt"/>
            </a:endParaRPr>
          </a:p>
          <a:p>
            <a:endParaRPr lang="en-US" b="1" dirty="0"/>
          </a:p>
        </p:txBody>
      </p:sp>
      <p:pic>
        <p:nvPicPr>
          <p:cNvPr id="2" name="PIGGLHDnew.mp4">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2590800" y="914400"/>
            <a:ext cx="6096000" cy="3429000"/>
          </a:xfrm>
          <a:prstGeom prst="rect">
            <a:avLst/>
          </a:prstGeom>
        </p:spPr>
      </p:pic>
      <p:sp>
        <p:nvSpPr>
          <p:cNvPr id="3" name="Footer Placeholder 2"/>
          <p:cNvSpPr>
            <a:spLocks noGrp="1"/>
          </p:cNvSpPr>
          <p:nvPr>
            <p:ph type="ftr" sz="quarter" idx="11"/>
          </p:nvPr>
        </p:nvSpPr>
        <p:spPr/>
        <p:txBody>
          <a:bodyPr/>
          <a:lstStyle/>
          <a:p>
            <a:r>
              <a:rPr lang="en-US" smtClean="0"/>
              <a:t>ASCAC March 5, 2013</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39</a:t>
            </a:fld>
            <a:endParaRPr lang="en-US"/>
          </a:p>
        </p:txBody>
      </p:sp>
    </p:spTree>
    <p:extLst>
      <p:ext uri="{BB962C8B-B14F-4D97-AF65-F5344CB8AC3E}">
        <p14:creationId xmlns:p14="http://schemas.microsoft.com/office/powerpoint/2010/main" xmlns="" val="250674078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png"/>
          <p:cNvPicPr>
            <a:picLocks noChangeAspect="1"/>
          </p:cNvPicPr>
          <p:nvPr/>
        </p:nvPicPr>
        <p:blipFill>
          <a:blip r:embed="rId3" cstate="print"/>
          <a:stretch>
            <a:fillRect/>
          </a:stretch>
        </p:blipFill>
        <p:spPr>
          <a:xfrm>
            <a:off x="0" y="1805464"/>
            <a:ext cx="9144000" cy="4524740"/>
          </a:xfrm>
          <a:prstGeom prst="rect">
            <a:avLst/>
          </a:prstGeom>
        </p:spPr>
      </p:pic>
      <p:sp>
        <p:nvSpPr>
          <p:cNvPr id="2" name="Title 1"/>
          <p:cNvSpPr>
            <a:spLocks noGrp="1"/>
          </p:cNvSpPr>
          <p:nvPr>
            <p:ph type="title"/>
          </p:nvPr>
        </p:nvSpPr>
        <p:spPr/>
        <p:txBody>
          <a:bodyPr/>
          <a:lstStyle/>
          <a:p>
            <a:r>
              <a:rPr lang="en-US" i="1" dirty="0" smtClean="0">
                <a:effectLst>
                  <a:outerShdw blurRad="38100" dist="38100" dir="2700000" algn="tl">
                    <a:srgbClr val="000000">
                      <a:alpha val="43137"/>
                    </a:srgbClr>
                  </a:outerShdw>
                </a:effectLst>
              </a:rPr>
              <a:t>Innovative and Novel Computational Impact on Theory and Experiment</a:t>
            </a:r>
            <a:endParaRPr lang="en-US" i="1" dirty="0">
              <a:effectLst>
                <a:outerShdw blurRad="38100" dist="38100" dir="2700000" algn="tl">
                  <a:srgbClr val="000000">
                    <a:alpha val="43137"/>
                  </a:srgbClr>
                </a:outerShdw>
              </a:effectLst>
            </a:endParaRPr>
          </a:p>
        </p:txBody>
      </p:sp>
      <p:sp>
        <p:nvSpPr>
          <p:cNvPr id="5" name="TextBox 4"/>
          <p:cNvSpPr txBox="1"/>
          <p:nvPr/>
        </p:nvSpPr>
        <p:spPr>
          <a:xfrm>
            <a:off x="107871" y="879080"/>
            <a:ext cx="9036129" cy="523220"/>
          </a:xfrm>
          <a:prstGeom prst="rect">
            <a:avLst/>
          </a:prstGeom>
          <a:noFill/>
        </p:spPr>
        <p:txBody>
          <a:bodyPr wrap="square" rtlCol="0">
            <a:spAutoFit/>
          </a:bodyPr>
          <a:lstStyle/>
          <a:p>
            <a:r>
              <a:rPr lang="en-US" sz="1400" dirty="0" smtClean="0"/>
              <a:t>INCITE awards time on the Argonne and Oak Ridge Leadership Computing Facility (ALCF and OLCF) systems for researchers to pursue transformational advances in science and technology.</a:t>
            </a:r>
            <a:endParaRPr lang="en-US" sz="1400" dirty="0"/>
          </a:p>
        </p:txBody>
      </p:sp>
      <p:sp>
        <p:nvSpPr>
          <p:cNvPr id="14" name="TextBox 13"/>
          <p:cNvSpPr txBox="1"/>
          <p:nvPr/>
        </p:nvSpPr>
        <p:spPr>
          <a:xfrm>
            <a:off x="5201385" y="5334051"/>
            <a:ext cx="3811980" cy="738664"/>
          </a:xfrm>
          <a:prstGeom prst="rect">
            <a:avLst/>
          </a:prstGeom>
          <a:noFill/>
        </p:spPr>
        <p:txBody>
          <a:bodyPr wrap="square" rtlCol="0">
            <a:spAutoFit/>
          </a:bodyPr>
          <a:lstStyle/>
          <a:p>
            <a:pPr algn="r"/>
            <a:r>
              <a:rPr lang="en-US" sz="1400" b="1" dirty="0" smtClean="0">
                <a:solidFill>
                  <a:srgbClr val="00679A"/>
                </a:solidFill>
              </a:rPr>
              <a:t>Contact information</a:t>
            </a:r>
          </a:p>
          <a:p>
            <a:pPr algn="r"/>
            <a:r>
              <a:rPr lang="en-US" sz="1400" dirty="0" smtClean="0"/>
              <a:t>Julia C. White, INCITE Manager</a:t>
            </a:r>
          </a:p>
          <a:p>
            <a:pPr algn="r"/>
            <a:r>
              <a:rPr lang="en-US" sz="1400" dirty="0" smtClean="0"/>
              <a:t>whitejc@DOEleadershipcomputing.org</a:t>
            </a:r>
          </a:p>
        </p:txBody>
      </p:sp>
      <p:cxnSp>
        <p:nvCxnSpPr>
          <p:cNvPr id="20" name="Straight Connector 19"/>
          <p:cNvCxnSpPr/>
          <p:nvPr/>
        </p:nvCxnSpPr>
        <p:spPr>
          <a:xfrm rot="5400000">
            <a:off x="3473560" y="3775222"/>
            <a:ext cx="4358241" cy="0"/>
          </a:xfrm>
          <a:prstGeom prst="line">
            <a:avLst/>
          </a:prstGeom>
          <a:ln w="28575">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7512" y="5060910"/>
            <a:ext cx="84314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4734" y="1458564"/>
            <a:ext cx="5165767" cy="430887"/>
          </a:xfrm>
          <a:prstGeom prst="rect">
            <a:avLst/>
          </a:prstGeom>
          <a:noFill/>
        </p:spPr>
        <p:txBody>
          <a:bodyPr wrap="square" rtlCol="0">
            <a:spAutoFit/>
          </a:bodyPr>
          <a:lstStyle/>
          <a:p>
            <a:r>
              <a:rPr lang="en-US" sz="2200" dirty="0" smtClean="0">
                <a:solidFill>
                  <a:srgbClr val="00679A"/>
                </a:solidFill>
                <a:latin typeface="+mj-lt"/>
              </a:rPr>
              <a:t>2013 Call for Proposals</a:t>
            </a:r>
          </a:p>
        </p:txBody>
      </p:sp>
      <p:sp>
        <p:nvSpPr>
          <p:cNvPr id="17" name="Content Placeholder 2"/>
          <p:cNvSpPr txBox="1">
            <a:spLocks/>
          </p:cNvSpPr>
          <p:nvPr/>
        </p:nvSpPr>
        <p:spPr>
          <a:xfrm>
            <a:off x="156377" y="1906433"/>
            <a:ext cx="5477774" cy="3026470"/>
          </a:xfrm>
          <a:prstGeom prst="rect">
            <a:avLst/>
          </a:prstGeom>
        </p:spPr>
        <p:txBody>
          <a:bodyPr vert="horz" wrap="square" lIns="91440" tIns="45720" rIns="91440" bIns="45720" rtlCol="0">
            <a:spAutoFit/>
          </a:bodyPr>
          <a:lstStyle/>
          <a:p>
            <a:pPr marL="230188" marR="0" lvl="0" indent="-230188" algn="l" defTabSz="914400" rtl="0" eaLnBrk="1" fontAlgn="auto" latinLnBrk="0" hangingPunct="1">
              <a:lnSpc>
                <a:spcPct val="90000"/>
              </a:lnSpc>
              <a:spcBef>
                <a:spcPts val="14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rPr>
              <a:t>Request for Information helped attract new projects</a:t>
            </a:r>
          </a:p>
          <a:p>
            <a:pPr marL="230188" marR="0" lvl="0" indent="-230188" algn="l" defTabSz="914400" rtl="0" eaLnBrk="1" fontAlgn="auto" latinLnBrk="0" hangingPunct="1">
              <a:lnSpc>
                <a:spcPct val="90000"/>
              </a:lnSpc>
              <a:spcBef>
                <a:spcPts val="1400"/>
              </a:spcBef>
              <a:spcAft>
                <a:spcPts val="0"/>
              </a:spcAft>
              <a:buClr>
                <a:schemeClr val="tx2"/>
              </a:buClr>
              <a:buSzTx/>
              <a:buFont typeface="Arial" pitchFamily="34" charset="0"/>
              <a:buChar char="•"/>
              <a:tabLst/>
              <a:defRPr/>
            </a:pPr>
            <a:r>
              <a:rPr lang="en-US" sz="2000" dirty="0" smtClean="0">
                <a:latin typeface="Arial Narrow" pitchFamily="34" charset="0"/>
              </a:rPr>
              <a:t>Call closed June 27</a:t>
            </a:r>
            <a:r>
              <a:rPr lang="en-US" sz="2000" baseline="30000" dirty="0" smtClean="0">
                <a:latin typeface="Arial Narrow" pitchFamily="34" charset="0"/>
              </a:rPr>
              <a:t>th</a:t>
            </a:r>
            <a:r>
              <a:rPr lang="en-US" sz="2000" dirty="0" smtClean="0">
                <a:latin typeface="Arial Narrow" pitchFamily="34" charset="0"/>
              </a:rPr>
              <a:t>, 2012</a:t>
            </a:r>
            <a:endPar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endParaRPr>
          </a:p>
          <a:p>
            <a:pPr marL="230188" marR="0" lvl="0" indent="-230188" algn="l" defTabSz="914400" rtl="0" eaLnBrk="1" fontAlgn="auto" latinLnBrk="0" hangingPunct="1">
              <a:lnSpc>
                <a:spcPct val="90000"/>
              </a:lnSpc>
              <a:spcBef>
                <a:spcPts val="1400"/>
              </a:spcBef>
              <a:spcAft>
                <a:spcPts val="0"/>
              </a:spcAft>
              <a:buClr>
                <a:schemeClr val="tx2"/>
              </a:buClr>
              <a:buSzTx/>
              <a:buFont typeface="Arial" pitchFamily="34" charset="0"/>
              <a:buChar char="•"/>
              <a:tabLst/>
              <a:defRPr/>
            </a:pPr>
            <a:r>
              <a:rPr lang="en-US" sz="2000" dirty="0" smtClean="0">
                <a:latin typeface="Arial Narrow" pitchFamily="34" charset="0"/>
              </a:rPr>
              <a:t>Total requests </a:t>
            </a:r>
            <a:r>
              <a:rPr lang="en-US" sz="2000" b="1" u="sng" dirty="0" smtClean="0">
                <a:solidFill>
                  <a:srgbClr val="00679A"/>
                </a:solidFill>
                <a:latin typeface="Arial Narrow" pitchFamily="34" charset="0"/>
              </a:rPr>
              <a:t>~14 billion core-hours</a:t>
            </a:r>
            <a:r>
              <a:rPr lang="en-US" sz="2000" dirty="0" smtClean="0">
                <a:latin typeface="Arial Narrow" pitchFamily="34" charset="0"/>
              </a:rPr>
              <a:t>, nearly 3x more than the 5 billion core-hours requested last year</a:t>
            </a:r>
            <a:endParaRPr lang="en-US" sz="2000" b="1" u="sng" dirty="0" smtClean="0">
              <a:latin typeface="Arial Narrow" pitchFamily="34" charset="0"/>
            </a:endParaRPr>
          </a:p>
          <a:p>
            <a:pPr marL="230188" marR="0" lvl="0" indent="-230188" algn="l" defTabSz="914400" rtl="0" eaLnBrk="1" fontAlgn="auto" latinLnBrk="0" hangingPunct="1">
              <a:lnSpc>
                <a:spcPct val="90000"/>
              </a:lnSpc>
              <a:spcBef>
                <a:spcPts val="14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rPr>
              <a:t>143 proposals submitted</a:t>
            </a:r>
            <a:r>
              <a:rPr lang="en-US" sz="2000" dirty="0" smtClean="0">
                <a:latin typeface="Arial Narrow" pitchFamily="34" charset="0"/>
              </a:rPr>
              <a:t>, </a:t>
            </a:r>
            <a:r>
              <a:rPr kumimoji="0" lang="en-US" sz="2000" b="0" i="0" u="none" strike="noStrike" kern="1200" cap="none" spc="0" normalizeH="0" noProof="0" dirty="0" smtClean="0">
                <a:ln>
                  <a:noFill/>
                </a:ln>
                <a:solidFill>
                  <a:schemeClr val="tx1"/>
                </a:solidFill>
                <a:effectLst/>
                <a:uLnTx/>
                <a:uFillTx/>
                <a:latin typeface="Arial Narrow" pitchFamily="34" charset="0"/>
                <a:ea typeface="+mn-ea"/>
                <a:cs typeface="+mn-cs"/>
              </a:rPr>
              <a:t>an</a:t>
            </a:r>
            <a:r>
              <a:rPr lang="en-US" sz="2000" dirty="0" smtClean="0">
                <a:latin typeface="Arial Narrow" pitchFamily="34" charset="0"/>
              </a:rPr>
              <a:t> </a:t>
            </a:r>
            <a:r>
              <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rPr>
              <a:t>increase</a:t>
            </a:r>
            <a:r>
              <a:rPr kumimoji="0" lang="en-US" sz="2000" b="0" i="0" u="none" strike="noStrike" kern="1200" cap="none" spc="0" normalizeH="0" noProof="0" dirty="0" smtClean="0">
                <a:ln>
                  <a:noFill/>
                </a:ln>
                <a:solidFill>
                  <a:schemeClr val="tx1"/>
                </a:solidFill>
                <a:effectLst/>
                <a:uLnTx/>
                <a:uFillTx/>
                <a:latin typeface="Arial Narrow" pitchFamily="34" charset="0"/>
                <a:ea typeface="+mn-ea"/>
                <a:cs typeface="+mn-cs"/>
              </a:rPr>
              <a:t> of</a:t>
            </a:r>
            <a:r>
              <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rPr>
              <a:t> </a:t>
            </a:r>
            <a:r>
              <a:rPr kumimoji="0" lang="en-US" sz="2000" b="1" i="0" u="sng" strike="noStrike" kern="1200" cap="none" spc="0" normalizeH="0" baseline="0" noProof="0" dirty="0" smtClean="0">
                <a:ln>
                  <a:noFill/>
                </a:ln>
                <a:solidFill>
                  <a:srgbClr val="00679A"/>
                </a:solidFill>
                <a:effectLst/>
                <a:uLnTx/>
                <a:uFillTx/>
                <a:latin typeface="Arial Narrow" pitchFamily="34" charset="0"/>
                <a:ea typeface="+mn-ea"/>
                <a:cs typeface="+mn-cs"/>
              </a:rPr>
              <a:t>nearly 20% </a:t>
            </a:r>
            <a:r>
              <a:rPr kumimoji="0" lang="en-US" sz="2000" i="0" strike="noStrike" kern="1200" cap="none" spc="0" normalizeH="0" baseline="0" noProof="0" dirty="0" smtClean="0">
                <a:ln>
                  <a:noFill/>
                </a:ln>
                <a:effectLst/>
                <a:uLnTx/>
                <a:uFillTx/>
                <a:latin typeface="Arial Narrow" pitchFamily="34" charset="0"/>
                <a:ea typeface="+mn-ea"/>
                <a:cs typeface="+mn-cs"/>
              </a:rPr>
              <a:t>over</a:t>
            </a:r>
            <a:r>
              <a:rPr kumimoji="0" lang="en-US" sz="2000" i="0" strike="noStrike" kern="1200" cap="none" spc="0" normalizeH="0" noProof="0" dirty="0" smtClean="0">
                <a:ln>
                  <a:noFill/>
                </a:ln>
                <a:effectLst/>
                <a:uLnTx/>
                <a:uFillTx/>
                <a:latin typeface="Arial Narrow" pitchFamily="34" charset="0"/>
                <a:ea typeface="+mn-ea"/>
                <a:cs typeface="+mn-cs"/>
              </a:rPr>
              <a:t> the 119 proposals submitted last year.</a:t>
            </a:r>
            <a:endParaRPr kumimoji="0" lang="en-US" sz="2000" b="1" i="0" u="sng" strike="noStrike" kern="1200" cap="none" spc="0" normalizeH="0" baseline="0" noProof="0" dirty="0" smtClean="0">
              <a:ln>
                <a:noFill/>
              </a:ln>
              <a:solidFill>
                <a:srgbClr val="00679A"/>
              </a:solidFill>
              <a:effectLst/>
              <a:uLnTx/>
              <a:uFillTx/>
              <a:latin typeface="Arial Narrow" pitchFamily="34" charset="0"/>
              <a:ea typeface="+mn-ea"/>
              <a:cs typeface="+mn-cs"/>
            </a:endParaRPr>
          </a:p>
          <a:p>
            <a:pPr marL="230188" marR="0" lvl="0" indent="-230188" algn="l" defTabSz="914400" rtl="0" eaLnBrk="1" fontAlgn="auto" latinLnBrk="0" hangingPunct="1">
              <a:lnSpc>
                <a:spcPct val="90000"/>
              </a:lnSpc>
              <a:spcBef>
                <a:spcPts val="1400"/>
              </a:spcBef>
              <a:spcAft>
                <a:spcPts val="0"/>
              </a:spcAft>
              <a:buClr>
                <a:schemeClr val="tx2"/>
              </a:buClr>
              <a:buSzTx/>
              <a:buFont typeface="Arial" pitchFamily="34" charset="0"/>
              <a:buChar char="•"/>
              <a:tabLst/>
              <a:defRPr/>
            </a:pPr>
            <a:r>
              <a:rPr lang="en-US" sz="2000" dirty="0" smtClean="0">
                <a:latin typeface="Arial Narrow" pitchFamily="34" charset="0"/>
              </a:rPr>
              <a:t>Awards of ~5 billion core-hours to be announced in November for CY 2013</a:t>
            </a:r>
            <a:endParaRPr kumimoji="0" lang="en-US" sz="2000" b="0" i="0" u="none" strike="noStrike" kern="1200" cap="none" spc="0" normalizeH="0" baseline="0" noProof="0" dirty="0" smtClean="0">
              <a:ln>
                <a:noFill/>
              </a:ln>
              <a:solidFill>
                <a:schemeClr val="tx1"/>
              </a:solidFill>
              <a:effectLst/>
              <a:uLnTx/>
              <a:uFillTx/>
              <a:latin typeface="Arial Narrow" pitchFamily="34" charset="0"/>
              <a:ea typeface="+mn-ea"/>
              <a:cs typeface="+mn-cs"/>
            </a:endParaRPr>
          </a:p>
        </p:txBody>
      </p:sp>
      <p:sp>
        <p:nvSpPr>
          <p:cNvPr id="10" name="TextBox 9"/>
          <p:cNvSpPr txBox="1"/>
          <p:nvPr/>
        </p:nvSpPr>
        <p:spPr>
          <a:xfrm>
            <a:off x="351126" y="5141964"/>
            <a:ext cx="5165767" cy="430887"/>
          </a:xfrm>
          <a:prstGeom prst="rect">
            <a:avLst/>
          </a:prstGeom>
          <a:noFill/>
        </p:spPr>
        <p:txBody>
          <a:bodyPr wrap="square" rtlCol="0">
            <a:spAutoFit/>
          </a:bodyPr>
          <a:lstStyle/>
          <a:p>
            <a:r>
              <a:rPr lang="en-US" sz="2200" dirty="0" smtClean="0">
                <a:solidFill>
                  <a:srgbClr val="00679A"/>
                </a:solidFill>
                <a:latin typeface="+mj-lt"/>
              </a:rPr>
              <a:t>Reaching out to Researchers</a:t>
            </a:r>
          </a:p>
        </p:txBody>
      </p:sp>
      <p:sp>
        <p:nvSpPr>
          <p:cNvPr id="11" name="TextBox 10"/>
          <p:cNvSpPr txBox="1"/>
          <p:nvPr/>
        </p:nvSpPr>
        <p:spPr>
          <a:xfrm>
            <a:off x="316339" y="5597578"/>
            <a:ext cx="5310285" cy="677108"/>
          </a:xfrm>
          <a:prstGeom prst="rect">
            <a:avLst/>
          </a:prstGeom>
          <a:noFill/>
        </p:spPr>
        <p:txBody>
          <a:bodyPr wrap="square" rtlCol="0">
            <a:spAutoFit/>
          </a:bodyPr>
          <a:lstStyle/>
          <a:p>
            <a:r>
              <a:rPr lang="en-US" sz="1900" i="1" dirty="0" smtClean="0">
                <a:latin typeface="+mn-lt"/>
              </a:rPr>
              <a:t>Nearly 50% of the non-renewal proposals are by new PIs. </a:t>
            </a:r>
            <a:endParaRPr lang="en-US" sz="1900" i="1" dirty="0">
              <a:latin typeface="+mn-lt"/>
            </a:endParaRPr>
          </a:p>
        </p:txBody>
      </p:sp>
      <p:sp>
        <p:nvSpPr>
          <p:cNvPr id="16" name="TextBox 15"/>
          <p:cNvSpPr txBox="1"/>
          <p:nvPr/>
        </p:nvSpPr>
        <p:spPr>
          <a:xfrm>
            <a:off x="5830784" y="4320542"/>
            <a:ext cx="3170699" cy="523220"/>
          </a:xfrm>
          <a:prstGeom prst="rect">
            <a:avLst/>
          </a:prstGeom>
          <a:noFill/>
        </p:spPr>
        <p:txBody>
          <a:bodyPr wrap="square" rtlCol="0">
            <a:spAutoFit/>
          </a:bodyPr>
          <a:lstStyle/>
          <a:p>
            <a:pPr algn="r"/>
            <a:r>
              <a:rPr lang="en-US" sz="1400" b="1" dirty="0" smtClean="0">
                <a:solidFill>
                  <a:srgbClr val="00679A"/>
                </a:solidFill>
                <a:latin typeface="Arial" pitchFamily="34" charset="0"/>
                <a:cs typeface="Arial" pitchFamily="34" charset="0"/>
              </a:rPr>
              <a:t>Number of 2013 INCITE Submittals</a:t>
            </a:r>
          </a:p>
          <a:p>
            <a:pPr algn="r"/>
            <a:r>
              <a:rPr lang="en-US" sz="1400" b="1" dirty="0" smtClean="0">
                <a:solidFill>
                  <a:srgbClr val="00679A"/>
                </a:solidFill>
                <a:latin typeface="Arial" pitchFamily="34" charset="0"/>
                <a:cs typeface="Arial" pitchFamily="34" charset="0"/>
              </a:rPr>
              <a:t>by PI Affiliation</a:t>
            </a:r>
          </a:p>
        </p:txBody>
      </p:sp>
      <p:pic>
        <p:nvPicPr>
          <p:cNvPr id="1026" name="Picture 2"/>
          <p:cNvPicPr>
            <a:picLocks noChangeAspect="1" noChangeArrowheads="1"/>
          </p:cNvPicPr>
          <p:nvPr/>
        </p:nvPicPr>
        <p:blipFill>
          <a:blip r:embed="rId4" cstate="print"/>
          <a:srcRect l="6346" t="4097" r="20553" b="7972"/>
          <a:stretch>
            <a:fillRect/>
          </a:stretch>
        </p:blipFill>
        <p:spPr bwMode="auto">
          <a:xfrm>
            <a:off x="5637368" y="1659013"/>
            <a:ext cx="3360717" cy="2434442"/>
          </a:xfrm>
          <a:prstGeom prst="rect">
            <a:avLst/>
          </a:prstGeom>
          <a:noFill/>
          <a:ln w="9525">
            <a:noFill/>
            <a:miter lim="800000"/>
            <a:headEnd/>
            <a:tailEnd/>
          </a:ln>
          <a:effectLst/>
        </p:spPr>
      </p:pic>
      <p:sp>
        <p:nvSpPr>
          <p:cNvPr id="19" name="Slide Number Placeholder 18"/>
          <p:cNvSpPr>
            <a:spLocks noGrp="1"/>
          </p:cNvSpPr>
          <p:nvPr>
            <p:ph type="sldNum" sz="quarter" idx="10"/>
          </p:nvPr>
        </p:nvSpPr>
        <p:spPr/>
        <p:txBody>
          <a:bodyPr/>
          <a:lstStyle/>
          <a:p>
            <a:pPr>
              <a:defRPr/>
            </a:pPr>
            <a:fld id="{0E35970C-66DA-42B4-8591-6E363A3B576E}" type="slidenum">
              <a:rPr lang="en-US" smtClean="0"/>
              <a:pPr>
                <a:defRPr/>
              </a:pPr>
              <a:t>4</a:t>
            </a:fld>
            <a:endParaRPr lang="en-US"/>
          </a:p>
        </p:txBody>
      </p:sp>
      <p:sp>
        <p:nvSpPr>
          <p:cNvPr id="21" name="Footer Placeholder 20"/>
          <p:cNvSpPr>
            <a:spLocks noGrp="1"/>
          </p:cNvSpPr>
          <p:nvPr>
            <p:ph type="ftr" sz="quarter" idx="11"/>
          </p:nvPr>
        </p:nvSpPr>
        <p:spPr/>
        <p:txBody>
          <a:bodyPr/>
          <a:lstStyle/>
          <a:p>
            <a:r>
              <a:rPr lang="en-US" smtClean="0"/>
              <a:t>ASCAC March 5, 2013</a:t>
            </a:r>
            <a:endParaRPr lang="en-US" dirty="0"/>
          </a:p>
        </p:txBody>
      </p:sp>
      <p:sp>
        <p:nvSpPr>
          <p:cNvPr id="18" name="TextBox 17"/>
          <p:cNvSpPr txBox="1"/>
          <p:nvPr/>
        </p:nvSpPr>
        <p:spPr>
          <a:xfrm>
            <a:off x="3544895" y="6360980"/>
            <a:ext cx="1847685" cy="369332"/>
          </a:xfrm>
          <a:prstGeom prst="rect">
            <a:avLst/>
          </a:prstGeom>
          <a:solidFill>
            <a:srgbClr val="FFFF00"/>
          </a:solidFill>
        </p:spPr>
        <p:txBody>
          <a:bodyPr wrap="none" rtlCol="0">
            <a:spAutoFit/>
          </a:bodyPr>
          <a:lstStyle/>
          <a:p>
            <a:r>
              <a:rPr lang="en-US" dirty="0" smtClean="0"/>
              <a:t>Julia White Talk</a:t>
            </a:r>
            <a:endParaRPr lang="en-US" dirty="0"/>
          </a:p>
        </p:txBody>
      </p:sp>
    </p:spTree>
    <p:extLst>
      <p:ext uri="{BB962C8B-B14F-4D97-AF65-F5344CB8AC3E}">
        <p14:creationId xmlns:p14="http://schemas.microsoft.com/office/powerpoint/2010/main" xmlns="" val="236336186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9" name="Straight Connector 20"/>
          <p:cNvCxnSpPr>
            <a:cxnSpLocks noChangeShapeType="1"/>
          </p:cNvCxnSpPr>
          <p:nvPr/>
        </p:nvCxnSpPr>
        <p:spPr bwMode="auto">
          <a:xfrm>
            <a:off x="4419600" y="851278"/>
            <a:ext cx="0" cy="2286000"/>
          </a:xfrm>
          <a:prstGeom prst="line">
            <a:avLst/>
          </a:prstGeom>
          <a:noFill/>
          <a:ln w="25400" algn="ctr">
            <a:solidFill>
              <a:schemeClr val="accent5"/>
            </a:solidFill>
            <a:round/>
            <a:headEnd/>
            <a:tailEnd/>
          </a:ln>
        </p:spPr>
      </p:cxnSp>
      <p:sp>
        <p:nvSpPr>
          <p:cNvPr id="14341" name="TextBox 14"/>
          <p:cNvSpPr txBox="1">
            <a:spLocks noChangeArrowheads="1"/>
          </p:cNvSpPr>
          <p:nvPr/>
        </p:nvSpPr>
        <p:spPr bwMode="auto">
          <a:xfrm>
            <a:off x="0" y="1006418"/>
            <a:ext cx="1316702" cy="369332"/>
          </a:xfrm>
          <a:prstGeom prst="rect">
            <a:avLst/>
          </a:prstGeom>
          <a:noFill/>
          <a:ln w="9525">
            <a:noFill/>
            <a:miter lim="800000"/>
            <a:headEnd/>
            <a:tailEnd/>
          </a:ln>
        </p:spPr>
        <p:txBody>
          <a:bodyPr wrap="none">
            <a:spAutoFit/>
          </a:bodyPr>
          <a:lstStyle/>
          <a:p>
            <a:pPr eaLnBrk="0" hangingPunct="0"/>
            <a:r>
              <a:rPr lang="en-US" i="1" dirty="0">
                <a:solidFill>
                  <a:schemeClr val="accent5">
                    <a:lumMod val="75000"/>
                  </a:schemeClr>
                </a:solidFill>
              </a:rPr>
              <a:t>Objectives</a:t>
            </a:r>
            <a:r>
              <a:rPr lang="en-US" i="1" dirty="0">
                <a:solidFill>
                  <a:srgbClr val="DA5500"/>
                </a:solidFill>
              </a:rPr>
              <a:t> </a:t>
            </a:r>
          </a:p>
        </p:txBody>
      </p:sp>
      <p:sp>
        <p:nvSpPr>
          <p:cNvPr id="14342" name="Content Placeholder 5"/>
          <p:cNvSpPr>
            <a:spLocks noGrp="1"/>
          </p:cNvSpPr>
          <p:nvPr>
            <p:ph sz="half" idx="4294967295"/>
          </p:nvPr>
        </p:nvSpPr>
        <p:spPr>
          <a:xfrm>
            <a:off x="0" y="1377004"/>
            <a:ext cx="4361922" cy="1944416"/>
          </a:xfrm>
        </p:spPr>
        <p:txBody>
          <a:bodyPr>
            <a:noAutofit/>
          </a:bodyPr>
          <a:lstStyle/>
          <a:p>
            <a:pPr>
              <a:spcBef>
                <a:spcPts val="300"/>
              </a:spcBef>
              <a:buClrTx/>
              <a:buSzPct val="100000"/>
            </a:pPr>
            <a:r>
              <a:rPr lang="en-US" sz="1400" b="0" dirty="0" smtClean="0">
                <a:solidFill>
                  <a:schemeClr val="tx1"/>
                </a:solidFill>
                <a:latin typeface="+mn-lt"/>
                <a:cs typeface="Arial" charset="0"/>
              </a:rPr>
              <a:t>Discover what triggered beginning of last period </a:t>
            </a:r>
            <a:br>
              <a:rPr lang="en-US" sz="1400" b="0" dirty="0" smtClean="0">
                <a:solidFill>
                  <a:schemeClr val="tx1"/>
                </a:solidFill>
                <a:latin typeface="+mn-lt"/>
                <a:cs typeface="Arial" charset="0"/>
              </a:rPr>
            </a:br>
            <a:r>
              <a:rPr lang="en-US" sz="1400" b="0" dirty="0" smtClean="0">
                <a:solidFill>
                  <a:schemeClr val="tx1"/>
                </a:solidFill>
                <a:latin typeface="+mn-lt"/>
                <a:cs typeface="Arial" charset="0"/>
              </a:rPr>
              <a:t>of Southern Hemisphere warning and </a:t>
            </a:r>
            <a:r>
              <a:rPr lang="en-US" sz="1400" b="0" dirty="0" err="1" smtClean="0">
                <a:solidFill>
                  <a:schemeClr val="tx1"/>
                </a:solidFill>
                <a:latin typeface="+mn-lt"/>
                <a:cs typeface="Arial" charset="0"/>
              </a:rPr>
              <a:t>deglaciation</a:t>
            </a:r>
            <a:endParaRPr lang="en-US" sz="1400" b="0" dirty="0">
              <a:solidFill>
                <a:schemeClr val="tx1"/>
              </a:solidFill>
              <a:latin typeface="+mn-lt"/>
              <a:cs typeface="Arial" charset="0"/>
            </a:endParaRPr>
          </a:p>
          <a:p>
            <a:pPr>
              <a:spcBef>
                <a:spcPts val="300"/>
              </a:spcBef>
              <a:buClrTx/>
              <a:buSzPct val="100000"/>
            </a:pPr>
            <a:r>
              <a:rPr lang="en-US" sz="1400" b="0" dirty="0">
                <a:solidFill>
                  <a:schemeClr val="tx1"/>
                </a:solidFill>
                <a:latin typeface="+mn-lt"/>
                <a:cs typeface="Arial" charset="0"/>
              </a:rPr>
              <a:t>S</a:t>
            </a:r>
            <a:r>
              <a:rPr lang="en-US" sz="1400" b="0" dirty="0" smtClean="0">
                <a:solidFill>
                  <a:schemeClr val="tx1"/>
                </a:solidFill>
                <a:latin typeface="+mn-lt"/>
                <a:cs typeface="Arial" charset="0"/>
              </a:rPr>
              <a:t>olve </a:t>
            </a:r>
            <a:r>
              <a:rPr lang="en-US" sz="1400" b="0" dirty="0">
                <a:solidFill>
                  <a:schemeClr val="tx1"/>
                </a:solidFill>
                <a:latin typeface="+mn-lt"/>
                <a:cs typeface="Arial" charset="0"/>
              </a:rPr>
              <a:t>this mystery by explaining the global temperature record during the last </a:t>
            </a:r>
            <a:r>
              <a:rPr lang="en-US" sz="1400" b="0" dirty="0" err="1">
                <a:solidFill>
                  <a:schemeClr val="tx1"/>
                </a:solidFill>
                <a:latin typeface="+mn-lt"/>
                <a:cs typeface="Arial" charset="0"/>
              </a:rPr>
              <a:t>deglaciation</a:t>
            </a:r>
            <a:endParaRPr lang="en-US" sz="1400" b="0" dirty="0">
              <a:solidFill>
                <a:schemeClr val="tx1"/>
              </a:solidFill>
              <a:latin typeface="+mn-lt"/>
              <a:cs typeface="Arial" charset="0"/>
            </a:endParaRPr>
          </a:p>
          <a:p>
            <a:pPr>
              <a:spcBef>
                <a:spcPts val="300"/>
              </a:spcBef>
              <a:buClrTx/>
              <a:buSzPct val="100000"/>
            </a:pPr>
            <a:r>
              <a:rPr lang="en-US" sz="1400" b="0" dirty="0">
                <a:solidFill>
                  <a:schemeClr val="tx1"/>
                </a:solidFill>
                <a:latin typeface="+mn-lt"/>
                <a:cs typeface="Arial" charset="0"/>
              </a:rPr>
              <a:t>Produce a more comprehensive global </a:t>
            </a:r>
            <a:r>
              <a:rPr lang="en-US" sz="1400" b="0" dirty="0" smtClean="0">
                <a:solidFill>
                  <a:schemeClr val="tx1"/>
                </a:solidFill>
                <a:latin typeface="+mn-lt"/>
                <a:cs typeface="Arial" charset="0"/>
              </a:rPr>
              <a:t/>
            </a:r>
            <a:br>
              <a:rPr lang="en-US" sz="1400" b="0" dirty="0" smtClean="0">
                <a:solidFill>
                  <a:schemeClr val="tx1"/>
                </a:solidFill>
                <a:latin typeface="+mn-lt"/>
                <a:cs typeface="Arial" charset="0"/>
              </a:rPr>
            </a:br>
            <a:r>
              <a:rPr lang="en-US" sz="1400" b="0" dirty="0" smtClean="0">
                <a:solidFill>
                  <a:schemeClr val="tx1"/>
                </a:solidFill>
                <a:latin typeface="+mn-lt"/>
                <a:cs typeface="Arial" charset="0"/>
              </a:rPr>
              <a:t>temperature dataset</a:t>
            </a:r>
          </a:p>
          <a:p>
            <a:pPr>
              <a:spcBef>
                <a:spcPts val="300"/>
              </a:spcBef>
              <a:buClrTx/>
              <a:buSzPct val="100000"/>
            </a:pPr>
            <a:r>
              <a:rPr lang="en-US" sz="1400" b="0" dirty="0" smtClean="0">
                <a:solidFill>
                  <a:schemeClr val="tx1"/>
                </a:solidFill>
                <a:latin typeface="+mn-lt"/>
                <a:cs typeface="Arial" charset="0"/>
              </a:rPr>
              <a:t>Simulate earth system energy transport mechanisms </a:t>
            </a:r>
            <a:endParaRPr lang="en-US" sz="1400" b="0" dirty="0">
              <a:solidFill>
                <a:schemeClr val="tx1"/>
              </a:solidFill>
              <a:latin typeface="+mn-lt"/>
              <a:cs typeface="Arial" charset="0"/>
            </a:endParaRPr>
          </a:p>
        </p:txBody>
      </p:sp>
      <p:sp>
        <p:nvSpPr>
          <p:cNvPr id="17" name="Content Placeholder 5"/>
          <p:cNvSpPr txBox="1">
            <a:spLocks/>
          </p:cNvSpPr>
          <p:nvPr/>
        </p:nvSpPr>
        <p:spPr bwMode="auto">
          <a:xfrm>
            <a:off x="4259290" y="3609569"/>
            <a:ext cx="4823772" cy="2021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indent="-342900" eaLnBrk="0" fontAlgn="base" hangingPunct="0">
              <a:spcBef>
                <a:spcPts val="400"/>
              </a:spcBef>
              <a:spcAft>
                <a:spcPct val="0"/>
              </a:spcAft>
              <a:buClr>
                <a:schemeClr val="tx1"/>
              </a:buClr>
              <a:buSzPct val="100000"/>
              <a:buFont typeface="+mj-lt"/>
              <a:buAutoNum type="arabicPeriod"/>
              <a:defRPr/>
            </a:pPr>
            <a:r>
              <a:rPr lang="en-US" sz="1400" dirty="0" smtClean="0">
                <a:solidFill>
                  <a:prstClr val="black"/>
                </a:solidFill>
                <a:latin typeface="Arial Narrow"/>
                <a:cs typeface="Arial Narrow"/>
              </a:rPr>
              <a:t>Innovative reconstruction of insolation, ocean currents</a:t>
            </a:r>
            <a:endParaRPr lang="en-US" sz="1400" dirty="0">
              <a:solidFill>
                <a:prstClr val="black"/>
              </a:solidFill>
              <a:latin typeface="Arial Narrow"/>
              <a:cs typeface="Arial Narrow"/>
            </a:endParaRPr>
          </a:p>
          <a:p>
            <a:pPr marL="374904" lvl="1" indent="-192024" eaLnBrk="0" fontAlgn="base" hangingPunct="0">
              <a:spcBef>
                <a:spcPts val="400"/>
              </a:spcBef>
              <a:spcAft>
                <a:spcPct val="0"/>
              </a:spcAft>
              <a:buClr>
                <a:schemeClr val="tx1"/>
              </a:buClr>
              <a:buSzPct val="100000"/>
              <a:buFont typeface="Arial"/>
              <a:buChar char="•"/>
              <a:defRPr/>
            </a:pPr>
            <a:r>
              <a:rPr lang="en-US" sz="1400" dirty="0" smtClean="0">
                <a:solidFill>
                  <a:prstClr val="black"/>
                </a:solidFill>
                <a:latin typeface="Arial Narrow"/>
                <a:cs typeface="Arial Narrow"/>
              </a:rPr>
              <a:t>Demonstrated how Atlantic </a:t>
            </a:r>
            <a:r>
              <a:rPr lang="en-US" sz="1400" dirty="0" err="1" smtClean="0">
                <a:solidFill>
                  <a:prstClr val="black"/>
                </a:solidFill>
                <a:latin typeface="Arial Narrow"/>
                <a:cs typeface="Arial Narrow"/>
              </a:rPr>
              <a:t>Meridional</a:t>
            </a:r>
            <a:r>
              <a:rPr lang="en-US" sz="1400" dirty="0" smtClean="0">
                <a:solidFill>
                  <a:prstClr val="black"/>
                </a:solidFill>
                <a:latin typeface="Arial Narrow"/>
                <a:cs typeface="Arial Narrow"/>
              </a:rPr>
              <a:t> Ocean Circulation (AMOC) contributed to “bipolar seesaw”</a:t>
            </a:r>
            <a:endParaRPr lang="en-US" sz="1400" baseline="-25000" dirty="0">
              <a:solidFill>
                <a:prstClr val="black"/>
              </a:solidFill>
              <a:latin typeface="Arial Narrow"/>
              <a:cs typeface="Arial Narrow"/>
            </a:endParaRPr>
          </a:p>
          <a:p>
            <a:pPr marL="342900" indent="-342900" eaLnBrk="0" fontAlgn="base" hangingPunct="0">
              <a:spcBef>
                <a:spcPts val="400"/>
              </a:spcBef>
              <a:spcAft>
                <a:spcPct val="0"/>
              </a:spcAft>
              <a:buClr>
                <a:schemeClr val="tx1"/>
              </a:buClr>
              <a:buSzPct val="100000"/>
              <a:buFont typeface="+mj-lt"/>
              <a:buAutoNum type="arabicPeriod"/>
              <a:defRPr/>
            </a:pPr>
            <a:r>
              <a:rPr lang="en-US" sz="1400" dirty="0">
                <a:solidFill>
                  <a:prstClr val="black"/>
                </a:solidFill>
                <a:latin typeface="Arial Narrow"/>
                <a:cs typeface="Arial Narrow"/>
              </a:rPr>
              <a:t>Transient global Earth System Model </a:t>
            </a:r>
            <a:r>
              <a:rPr lang="en-US" sz="1400" dirty="0" smtClean="0">
                <a:solidFill>
                  <a:prstClr val="black"/>
                </a:solidFill>
                <a:latin typeface="Arial Narrow"/>
                <a:cs typeface="Arial Narrow"/>
              </a:rPr>
              <a:t>simulation</a:t>
            </a:r>
          </a:p>
          <a:p>
            <a:pPr marL="374904" lvl="1" indent="-192024" eaLnBrk="0" fontAlgn="base" hangingPunct="0">
              <a:spcBef>
                <a:spcPts val="400"/>
              </a:spcBef>
              <a:spcAft>
                <a:spcPct val="0"/>
              </a:spcAft>
              <a:buClr>
                <a:schemeClr val="tx1"/>
              </a:buClr>
              <a:buSzPct val="100000"/>
              <a:buFont typeface="Arial"/>
              <a:buChar char="•"/>
              <a:defRPr/>
            </a:pPr>
            <a:r>
              <a:rPr lang="en-US" sz="1400" dirty="0" smtClean="0">
                <a:solidFill>
                  <a:prstClr val="black"/>
                </a:solidFill>
                <a:latin typeface="Arial Narrow"/>
                <a:cs typeface="Arial Narrow"/>
              </a:rPr>
              <a:t>22,000 year simulation reproduces reconstructed global temperature response to CO</a:t>
            </a:r>
            <a:r>
              <a:rPr lang="en-US" sz="1400" baseline="-25000" dirty="0" smtClean="0">
                <a:solidFill>
                  <a:prstClr val="black"/>
                </a:solidFill>
                <a:latin typeface="Arial Narrow"/>
                <a:cs typeface="Arial Narrow"/>
              </a:rPr>
              <a:t>2</a:t>
            </a:r>
            <a:r>
              <a:rPr lang="en-US" sz="1400" dirty="0" smtClean="0">
                <a:solidFill>
                  <a:prstClr val="black"/>
                </a:solidFill>
                <a:latin typeface="Arial Narrow"/>
                <a:cs typeface="Arial Narrow"/>
              </a:rPr>
              <a:t> </a:t>
            </a:r>
          </a:p>
          <a:p>
            <a:pPr marL="374904" lvl="1" indent="-192024" eaLnBrk="0" fontAlgn="base" hangingPunct="0">
              <a:spcBef>
                <a:spcPts val="400"/>
              </a:spcBef>
              <a:spcAft>
                <a:spcPct val="0"/>
              </a:spcAft>
              <a:buClr>
                <a:schemeClr val="tx1"/>
              </a:buClr>
              <a:buSzPct val="100000"/>
              <a:buFont typeface="Arial"/>
              <a:buChar char="•"/>
              <a:defRPr/>
            </a:pPr>
            <a:r>
              <a:rPr lang="en-US" sz="1400" dirty="0" smtClean="0">
                <a:solidFill>
                  <a:prstClr val="black"/>
                </a:solidFill>
                <a:latin typeface="Arial Narrow"/>
                <a:cs typeface="Arial Narrow"/>
              </a:rPr>
              <a:t>Points to CO</a:t>
            </a:r>
            <a:r>
              <a:rPr lang="en-US" sz="1400" baseline="-25000" dirty="0" smtClean="0">
                <a:solidFill>
                  <a:prstClr val="black"/>
                </a:solidFill>
                <a:latin typeface="Arial Narrow"/>
                <a:cs typeface="Arial Narrow"/>
              </a:rPr>
              <a:t>2</a:t>
            </a:r>
            <a:r>
              <a:rPr lang="en-US" sz="1400" dirty="0" smtClean="0">
                <a:solidFill>
                  <a:prstClr val="black"/>
                </a:solidFill>
                <a:latin typeface="Arial Narrow"/>
                <a:cs typeface="Arial Narrow"/>
              </a:rPr>
              <a:t>, insolation, and ocean currents’ role in driving global climate change over glacial cycles </a:t>
            </a:r>
            <a:endParaRPr lang="en-US" sz="1400" dirty="0">
              <a:solidFill>
                <a:prstClr val="black"/>
              </a:solidFill>
              <a:latin typeface="Arial Narrow"/>
              <a:cs typeface="Arial Narrow"/>
            </a:endParaRPr>
          </a:p>
        </p:txBody>
      </p:sp>
      <p:sp>
        <p:nvSpPr>
          <p:cNvPr id="18" name="TextBox 13"/>
          <p:cNvSpPr txBox="1">
            <a:spLocks noChangeArrowheads="1"/>
          </p:cNvSpPr>
          <p:nvPr/>
        </p:nvSpPr>
        <p:spPr bwMode="auto">
          <a:xfrm>
            <a:off x="4130724" y="3220988"/>
            <a:ext cx="2049802" cy="369332"/>
          </a:xfrm>
          <a:prstGeom prst="rect">
            <a:avLst/>
          </a:prstGeom>
          <a:noFill/>
          <a:ln w="9525">
            <a:noFill/>
            <a:miter lim="800000"/>
            <a:headEnd/>
            <a:tailEnd/>
          </a:ln>
        </p:spPr>
        <p:txBody>
          <a:bodyPr wrap="none">
            <a:spAutoFit/>
          </a:bodyPr>
          <a:lstStyle/>
          <a:p>
            <a:pPr eaLnBrk="0" hangingPunct="0"/>
            <a:r>
              <a:rPr lang="en-US" i="1" dirty="0" smtClean="0">
                <a:solidFill>
                  <a:srgbClr val="31859C"/>
                </a:solidFill>
              </a:rPr>
              <a:t>Accomplishments</a:t>
            </a:r>
            <a:endParaRPr lang="en-US" i="1" dirty="0">
              <a:solidFill>
                <a:srgbClr val="31859C"/>
              </a:solidFill>
            </a:endParaRPr>
          </a:p>
        </p:txBody>
      </p:sp>
      <p:sp>
        <p:nvSpPr>
          <p:cNvPr id="22" name="Rectangle 2"/>
          <p:cNvSpPr txBox="1">
            <a:spLocks noChangeArrowheads="1"/>
          </p:cNvSpPr>
          <p:nvPr/>
        </p:nvSpPr>
        <p:spPr>
          <a:xfrm>
            <a:off x="39261" y="-9072"/>
            <a:ext cx="9043799" cy="838200"/>
          </a:xfrm>
          <a:prstGeom prst="rect">
            <a:avLst/>
          </a:prstGeom>
        </p:spPr>
        <p:txBody>
          <a:bodyPr/>
          <a:lst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a:lstStyle>
          <a:p>
            <a:pPr algn="l"/>
            <a:r>
              <a:rPr lang="en-US" sz="2000" b="1" dirty="0">
                <a:effectLst>
                  <a:outerShdw blurRad="38100" dist="38100" dir="2700000" algn="tl">
                    <a:srgbClr val="000000">
                      <a:alpha val="43137"/>
                    </a:srgbClr>
                  </a:outerShdw>
                </a:effectLst>
                <a:latin typeface="Calibri"/>
                <a:cs typeface="Calibri"/>
              </a:rPr>
              <a:t>Climate Science: Ocean circulation drove warming </a:t>
            </a:r>
            <a:r>
              <a:rPr lang="en-US" sz="2000" b="1" dirty="0" smtClean="0">
                <a:effectLst>
                  <a:outerShdw blurRad="38100" dist="38100" dir="2700000" algn="tl">
                    <a:srgbClr val="000000">
                      <a:alpha val="43137"/>
                    </a:srgbClr>
                  </a:outerShdw>
                </a:effectLst>
                <a:latin typeface="Calibri"/>
                <a:cs typeface="Calibri"/>
              </a:rPr>
              <a:t/>
            </a:r>
            <a:br>
              <a:rPr lang="en-US" sz="2000" b="1" dirty="0" smtClean="0">
                <a:effectLst>
                  <a:outerShdw blurRad="38100" dist="38100" dir="2700000" algn="tl">
                    <a:srgbClr val="000000">
                      <a:alpha val="43137"/>
                    </a:srgbClr>
                  </a:outerShdw>
                </a:effectLst>
                <a:latin typeface="Calibri"/>
                <a:cs typeface="Calibri"/>
              </a:rPr>
            </a:br>
            <a:r>
              <a:rPr lang="en-US" sz="2000" b="1" dirty="0" smtClean="0">
                <a:effectLst>
                  <a:outerShdw blurRad="38100" dist="38100" dir="2700000" algn="tl">
                    <a:srgbClr val="000000">
                      <a:alpha val="43137"/>
                    </a:srgbClr>
                  </a:outerShdw>
                </a:effectLst>
                <a:latin typeface="Calibri"/>
                <a:cs typeface="Calibri"/>
              </a:rPr>
              <a:t>and </a:t>
            </a:r>
            <a:r>
              <a:rPr lang="en-US" sz="2000" b="1" dirty="0" err="1">
                <a:effectLst>
                  <a:outerShdw blurRad="38100" dist="38100" dir="2700000" algn="tl">
                    <a:srgbClr val="000000">
                      <a:alpha val="43137"/>
                    </a:srgbClr>
                  </a:outerShdw>
                </a:effectLst>
                <a:latin typeface="Calibri"/>
                <a:cs typeface="Calibri"/>
              </a:rPr>
              <a:t>deglaciation</a:t>
            </a:r>
            <a:r>
              <a:rPr lang="en-US" sz="2000" b="1" dirty="0">
                <a:effectLst>
                  <a:outerShdw blurRad="38100" dist="38100" dir="2700000" algn="tl">
                    <a:srgbClr val="000000">
                      <a:alpha val="43137"/>
                    </a:srgbClr>
                  </a:outerShdw>
                </a:effectLst>
                <a:latin typeface="Calibri"/>
                <a:cs typeface="Calibri"/>
              </a:rPr>
              <a:t> of the Southern Hemisphere</a:t>
            </a:r>
            <a:endParaRPr lang="en-US" sz="1400" dirty="0">
              <a:effectLst>
                <a:outerShdw blurRad="38100" dist="38100" dir="2700000" algn="tl">
                  <a:srgbClr val="000000">
                    <a:alpha val="43137"/>
                  </a:srgbClr>
                </a:outerShdw>
              </a:effectLst>
              <a:latin typeface="Calibri"/>
              <a:ea typeface="Calibri" pitchFamily="-111" charset="0"/>
              <a:cs typeface="Calibri"/>
            </a:endParaRPr>
          </a:p>
        </p:txBody>
      </p:sp>
      <p:sp>
        <p:nvSpPr>
          <p:cNvPr id="15" name="Rectangle 2"/>
          <p:cNvSpPr txBox="1">
            <a:spLocks noChangeArrowheads="1"/>
          </p:cNvSpPr>
          <p:nvPr/>
        </p:nvSpPr>
        <p:spPr>
          <a:xfrm>
            <a:off x="38488" y="710689"/>
            <a:ext cx="4648200" cy="381000"/>
          </a:xfrm>
          <a:prstGeom prst="rect">
            <a:avLst/>
          </a:prstGeom>
        </p:spPr>
        <p:txBody>
          <a:bodyPr/>
          <a:lst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a:lstStyle>
          <a:p>
            <a:pPr algn="l"/>
            <a:r>
              <a:rPr lang="en-US" sz="1600" b="1" dirty="0" smtClean="0">
                <a:solidFill>
                  <a:prstClr val="black"/>
                </a:solidFill>
                <a:latin typeface="Calibri"/>
                <a:ea typeface="Calibri" pitchFamily="-111" charset="0"/>
                <a:cs typeface="Calibri"/>
              </a:rPr>
              <a:t>Feng He, University of Wisconsin-Madison</a:t>
            </a:r>
            <a:endParaRPr lang="en-US" sz="1600" b="1" dirty="0">
              <a:solidFill>
                <a:prstClr val="black"/>
              </a:solidFill>
              <a:latin typeface="Calibri"/>
              <a:ea typeface="Calibri" pitchFamily="-111" charset="0"/>
              <a:cs typeface="Calibri"/>
            </a:endParaRPr>
          </a:p>
        </p:txBody>
      </p:sp>
      <p:cxnSp>
        <p:nvCxnSpPr>
          <p:cNvPr id="14338" name="Straight Connector 8"/>
          <p:cNvCxnSpPr>
            <a:cxnSpLocks noChangeShapeType="1"/>
          </p:cNvCxnSpPr>
          <p:nvPr/>
        </p:nvCxnSpPr>
        <p:spPr bwMode="auto">
          <a:xfrm>
            <a:off x="246183" y="3137278"/>
            <a:ext cx="8763000" cy="3175"/>
          </a:xfrm>
          <a:prstGeom prst="line">
            <a:avLst/>
          </a:prstGeom>
          <a:noFill/>
          <a:ln w="25400" algn="ctr">
            <a:solidFill>
              <a:schemeClr val="accent5"/>
            </a:solidFill>
            <a:round/>
            <a:headEnd/>
            <a:tailEnd/>
          </a:ln>
        </p:spPr>
      </p:cxnSp>
      <p:sp>
        <p:nvSpPr>
          <p:cNvPr id="2" name="TextBox 1"/>
          <p:cNvSpPr txBox="1"/>
          <p:nvPr/>
        </p:nvSpPr>
        <p:spPr>
          <a:xfrm>
            <a:off x="5295611" y="1995879"/>
            <a:ext cx="184666" cy="369332"/>
          </a:xfrm>
          <a:prstGeom prst="rect">
            <a:avLst/>
          </a:prstGeom>
          <a:noFill/>
        </p:spPr>
        <p:txBody>
          <a:bodyPr wrap="none" rtlCol="0">
            <a:spAutoFit/>
          </a:bodyPr>
          <a:lstStyle/>
          <a:p>
            <a:endParaRPr lang="en-US" dirty="0"/>
          </a:p>
        </p:txBody>
      </p:sp>
      <p:sp>
        <p:nvSpPr>
          <p:cNvPr id="20" name="TextBox 27"/>
          <p:cNvSpPr txBox="1">
            <a:spLocks noChangeArrowheads="1"/>
          </p:cNvSpPr>
          <p:nvPr/>
        </p:nvSpPr>
        <p:spPr bwMode="auto">
          <a:xfrm>
            <a:off x="7595146" y="922545"/>
            <a:ext cx="1398111" cy="2123658"/>
          </a:xfrm>
          <a:prstGeom prst="rect">
            <a:avLst/>
          </a:prstGeom>
          <a:noFill/>
          <a:ln w="9525">
            <a:noFill/>
            <a:miter lim="800000"/>
            <a:headEnd/>
            <a:tailEnd/>
          </a:ln>
        </p:spPr>
        <p:txBody>
          <a:bodyPr wrap="square">
            <a:spAutoFit/>
          </a:bodyPr>
          <a:lstStyle/>
          <a:p>
            <a:r>
              <a:rPr lang="en-US" sz="1100" i="1" dirty="0" err="1"/>
              <a:t>Meltwater</a:t>
            </a:r>
            <a:r>
              <a:rPr lang="en-US" sz="1100" i="1" dirty="0"/>
              <a:t> pond </a:t>
            </a:r>
            <a:r>
              <a:rPr lang="en-US" sz="1100" i="1" dirty="0" smtClean="0"/>
              <a:t/>
            </a:r>
            <a:br>
              <a:rPr lang="en-US" sz="1100" i="1" dirty="0" smtClean="0"/>
            </a:br>
            <a:r>
              <a:rPr lang="en-US" sz="1100" i="1" dirty="0" smtClean="0"/>
              <a:t>in </a:t>
            </a:r>
            <a:r>
              <a:rPr lang="en-US" sz="1100" i="1" dirty="0"/>
              <a:t>southwest Greenland. </a:t>
            </a:r>
            <a:r>
              <a:rPr lang="en-US" sz="1100" i="1" dirty="0" smtClean="0"/>
              <a:t/>
            </a:r>
            <a:br>
              <a:rPr lang="en-US" sz="1100" i="1" dirty="0" smtClean="0"/>
            </a:br>
            <a:r>
              <a:rPr lang="en-US" sz="1100" i="1" dirty="0" smtClean="0"/>
              <a:t>The </a:t>
            </a:r>
            <a:r>
              <a:rPr lang="en-US" sz="1100" i="1" dirty="0"/>
              <a:t>team’s simulations show that a large amount of </a:t>
            </a:r>
            <a:r>
              <a:rPr lang="en-US" sz="1100" i="1" dirty="0" err="1"/>
              <a:t>meltwater</a:t>
            </a:r>
            <a:r>
              <a:rPr lang="en-US" sz="1100" i="1" dirty="0"/>
              <a:t> led to </a:t>
            </a:r>
            <a:r>
              <a:rPr lang="en-US" sz="1100" i="1" dirty="0" smtClean="0"/>
              <a:t/>
            </a:r>
            <a:br>
              <a:rPr lang="en-US" sz="1100" i="1" dirty="0" smtClean="0"/>
            </a:br>
            <a:r>
              <a:rPr lang="en-US" sz="1100" i="1" dirty="0" smtClean="0"/>
              <a:t>a </a:t>
            </a:r>
            <a:r>
              <a:rPr lang="en-US" sz="1100" i="1" dirty="0"/>
              <a:t>gradual slowing of the AMOC, thus triggering warming in the Southern Hemisphere.</a:t>
            </a:r>
            <a:endParaRPr lang="en-US" sz="1100" i="1" strike="sngStrike" dirty="0">
              <a:solidFill>
                <a:srgbClr val="FF0000"/>
              </a:solidFill>
            </a:endParaRPr>
          </a:p>
        </p:txBody>
      </p:sp>
      <p:sp>
        <p:nvSpPr>
          <p:cNvPr id="21" name="Rectangle 9"/>
          <p:cNvSpPr>
            <a:spLocks noChangeArrowheads="1"/>
          </p:cNvSpPr>
          <p:nvPr/>
        </p:nvSpPr>
        <p:spPr bwMode="auto">
          <a:xfrm>
            <a:off x="1654966" y="3421426"/>
            <a:ext cx="2604324" cy="2642503"/>
          </a:xfrm>
          <a:prstGeom prst="rect">
            <a:avLst/>
          </a:prstGeom>
          <a:noFill/>
          <a:ln w="15875">
            <a:noFill/>
            <a:miter lim="800000"/>
            <a:headEnd/>
            <a:tailEnd/>
          </a:ln>
        </p:spPr>
        <p:txBody>
          <a:bodyPr anchor="t"/>
          <a:lstStyle/>
          <a:p>
            <a:pPr eaLnBrk="0" hangingPunct="0">
              <a:spcAft>
                <a:spcPts val="600"/>
              </a:spcAft>
              <a:buClr>
                <a:srgbClr val="FFFF99"/>
              </a:buClr>
              <a:buFont typeface="Symbol" pitchFamily="18" charset="2"/>
              <a:buNone/>
            </a:pPr>
            <a:r>
              <a:rPr lang="en-US" sz="1200" dirty="0" smtClean="0">
                <a:solidFill>
                  <a:srgbClr val="1F497D">
                    <a:lumMod val="50000"/>
                  </a:srgbClr>
                </a:solidFill>
                <a:latin typeface="+mn-lt"/>
                <a:cs typeface="Arial Narrow"/>
              </a:rPr>
              <a:t>Comparison </a:t>
            </a:r>
            <a:r>
              <a:rPr lang="en-US" sz="1200" dirty="0">
                <a:solidFill>
                  <a:srgbClr val="1F497D">
                    <a:lumMod val="50000"/>
                  </a:srgbClr>
                </a:solidFill>
                <a:latin typeface="+mn-lt"/>
                <a:cs typeface="Arial Narrow"/>
              </a:rPr>
              <a:t>of data and </a:t>
            </a:r>
            <a:r>
              <a:rPr lang="en-US" sz="1200" dirty="0" smtClean="0">
                <a:solidFill>
                  <a:srgbClr val="1F497D">
                    <a:lumMod val="50000"/>
                  </a:srgbClr>
                </a:solidFill>
                <a:latin typeface="+mn-lt"/>
                <a:cs typeface="Arial Narrow"/>
              </a:rPr>
              <a:t>model simulation. </a:t>
            </a:r>
            <a:r>
              <a:rPr lang="en-US" sz="1200" dirty="0">
                <a:solidFill>
                  <a:srgbClr val="1F497D">
                    <a:lumMod val="50000"/>
                  </a:srgbClr>
                </a:solidFill>
                <a:latin typeface="+mn-lt"/>
                <a:cs typeface="Arial Narrow"/>
              </a:rPr>
              <a:t>From top to bottom: </a:t>
            </a:r>
          </a:p>
          <a:p>
            <a:pPr eaLnBrk="0" hangingPunct="0">
              <a:spcAft>
                <a:spcPts val="600"/>
              </a:spcAft>
              <a:buFont typeface="Arial"/>
              <a:buChar char="•"/>
            </a:pPr>
            <a:r>
              <a:rPr lang="en-US" sz="1200" dirty="0" smtClean="0">
                <a:solidFill>
                  <a:srgbClr val="1F497D">
                    <a:lumMod val="50000"/>
                  </a:srgbClr>
                </a:solidFill>
                <a:latin typeface="+mn-lt"/>
                <a:cs typeface="Arial Narrow"/>
              </a:rPr>
              <a:t> Greenland surface </a:t>
            </a:r>
            <a:r>
              <a:rPr lang="en-US" sz="1200" dirty="0">
                <a:solidFill>
                  <a:srgbClr val="1F497D">
                    <a:lumMod val="50000"/>
                  </a:srgbClr>
                </a:solidFill>
                <a:latin typeface="+mn-lt"/>
                <a:cs typeface="Arial Narrow"/>
              </a:rPr>
              <a:t>air </a:t>
            </a:r>
            <a:r>
              <a:rPr lang="en-US" sz="1200" dirty="0" smtClean="0">
                <a:solidFill>
                  <a:srgbClr val="1F497D">
                    <a:lumMod val="50000"/>
                  </a:srgbClr>
                </a:solidFill>
                <a:latin typeface="+mn-lt"/>
                <a:cs typeface="Arial Narrow"/>
              </a:rPr>
              <a:t>temperature</a:t>
            </a:r>
          </a:p>
          <a:p>
            <a:pPr eaLnBrk="0" hangingPunct="0">
              <a:spcAft>
                <a:spcPts val="600"/>
              </a:spcAft>
              <a:buFont typeface="Arial"/>
              <a:buChar char="•"/>
            </a:pPr>
            <a:r>
              <a:rPr lang="en-US" sz="1200" dirty="0" smtClean="0">
                <a:solidFill>
                  <a:srgbClr val="1F497D">
                    <a:lumMod val="50000"/>
                  </a:srgbClr>
                </a:solidFill>
                <a:latin typeface="+mn-lt"/>
                <a:cs typeface="Arial Narrow"/>
              </a:rPr>
              <a:t> Regional </a:t>
            </a:r>
            <a:r>
              <a:rPr lang="en-US" sz="1200" dirty="0">
                <a:solidFill>
                  <a:srgbClr val="1F497D">
                    <a:lumMod val="50000"/>
                  </a:srgbClr>
                </a:solidFill>
                <a:latin typeface="+mn-lt"/>
                <a:cs typeface="Arial Narrow"/>
              </a:rPr>
              <a:t>sea surface temperature </a:t>
            </a:r>
            <a:r>
              <a:rPr lang="en-US" sz="1200" dirty="0" smtClean="0">
                <a:solidFill>
                  <a:srgbClr val="1F497D">
                    <a:lumMod val="50000"/>
                  </a:srgbClr>
                </a:solidFill>
                <a:latin typeface="+mn-lt"/>
                <a:cs typeface="Arial Narrow"/>
              </a:rPr>
              <a:t>in South </a:t>
            </a:r>
            <a:r>
              <a:rPr lang="en-US" sz="1200" dirty="0">
                <a:solidFill>
                  <a:srgbClr val="1F497D">
                    <a:lumMod val="50000"/>
                  </a:srgbClr>
                </a:solidFill>
                <a:latin typeface="+mn-lt"/>
                <a:cs typeface="Arial Narrow"/>
              </a:rPr>
              <a:t>Atlantic</a:t>
            </a:r>
            <a:r>
              <a:rPr lang="en-US" sz="1200" dirty="0" smtClean="0">
                <a:solidFill>
                  <a:srgbClr val="1F497D">
                    <a:lumMod val="50000"/>
                  </a:srgbClr>
                </a:solidFill>
                <a:latin typeface="+mn-lt"/>
                <a:cs typeface="Arial Narrow"/>
              </a:rPr>
              <a:t>, Indian </a:t>
            </a:r>
            <a:r>
              <a:rPr lang="en-US" sz="1200" dirty="0">
                <a:solidFill>
                  <a:srgbClr val="1F497D">
                    <a:lumMod val="50000"/>
                  </a:srgbClr>
                </a:solidFill>
                <a:latin typeface="+mn-lt"/>
                <a:cs typeface="Arial Narrow"/>
              </a:rPr>
              <a:t>Ocean, </a:t>
            </a:r>
            <a:r>
              <a:rPr lang="en-US" sz="1200" dirty="0" smtClean="0">
                <a:solidFill>
                  <a:srgbClr val="1F497D">
                    <a:lumMod val="50000"/>
                  </a:srgbClr>
                </a:solidFill>
                <a:latin typeface="+mn-lt"/>
                <a:cs typeface="Arial Narrow"/>
              </a:rPr>
              <a:t>South </a:t>
            </a:r>
            <a:r>
              <a:rPr lang="en-US" sz="1200" dirty="0">
                <a:solidFill>
                  <a:srgbClr val="1F497D">
                    <a:lumMod val="50000"/>
                  </a:srgbClr>
                </a:solidFill>
                <a:latin typeface="+mn-lt"/>
                <a:cs typeface="Arial Narrow"/>
              </a:rPr>
              <a:t>Pacific, </a:t>
            </a:r>
            <a:r>
              <a:rPr lang="en-US" sz="1200" dirty="0" smtClean="0">
                <a:solidFill>
                  <a:srgbClr val="1F497D">
                    <a:lumMod val="50000"/>
                  </a:srgbClr>
                </a:solidFill>
                <a:latin typeface="+mn-lt"/>
                <a:cs typeface="Arial Narrow"/>
              </a:rPr>
              <a:t>Southern Hemisphere</a:t>
            </a:r>
          </a:p>
          <a:p>
            <a:pPr eaLnBrk="0" hangingPunct="0">
              <a:spcAft>
                <a:spcPts val="600"/>
              </a:spcAft>
              <a:buFont typeface="Arial"/>
              <a:buChar char="•"/>
            </a:pPr>
            <a:r>
              <a:rPr lang="en-US" sz="1200" dirty="0">
                <a:solidFill>
                  <a:srgbClr val="1F497D">
                    <a:lumMod val="50000"/>
                  </a:srgbClr>
                </a:solidFill>
                <a:latin typeface="+mn-lt"/>
                <a:cs typeface="Arial Narrow"/>
              </a:rPr>
              <a:t> </a:t>
            </a:r>
            <a:r>
              <a:rPr lang="en-US" sz="1200" dirty="0" smtClean="0">
                <a:solidFill>
                  <a:srgbClr val="1F497D">
                    <a:lumMod val="50000"/>
                  </a:srgbClr>
                </a:solidFill>
                <a:latin typeface="+mn-lt"/>
                <a:cs typeface="Arial Narrow"/>
              </a:rPr>
              <a:t>Antarctic region surface </a:t>
            </a:r>
            <a:r>
              <a:rPr lang="en-US" sz="1200" dirty="0">
                <a:solidFill>
                  <a:srgbClr val="1F497D">
                    <a:lumMod val="50000"/>
                  </a:srgbClr>
                </a:solidFill>
                <a:latin typeface="+mn-lt"/>
                <a:cs typeface="Arial Narrow"/>
              </a:rPr>
              <a:t>air </a:t>
            </a:r>
            <a:r>
              <a:rPr lang="en-US" sz="1200" dirty="0" smtClean="0">
                <a:solidFill>
                  <a:srgbClr val="1F497D">
                    <a:lumMod val="50000"/>
                  </a:srgbClr>
                </a:solidFill>
                <a:latin typeface="+mn-lt"/>
                <a:cs typeface="Arial Narrow"/>
              </a:rPr>
              <a:t>temp.</a:t>
            </a:r>
            <a:endParaRPr lang="en-US" sz="1200" dirty="0">
              <a:solidFill>
                <a:srgbClr val="1F497D">
                  <a:lumMod val="50000"/>
                </a:srgbClr>
              </a:solidFill>
              <a:latin typeface="+mn-lt"/>
              <a:cs typeface="Arial Narrow"/>
            </a:endParaRPr>
          </a:p>
          <a:p>
            <a:pPr eaLnBrk="0" hangingPunct="0">
              <a:spcAft>
                <a:spcPts val="600"/>
              </a:spcAft>
            </a:pPr>
            <a:r>
              <a:rPr lang="en-US" sz="1200" dirty="0" smtClean="0">
                <a:solidFill>
                  <a:srgbClr val="1F497D">
                    <a:lumMod val="50000"/>
                  </a:srgbClr>
                </a:solidFill>
                <a:latin typeface="+mn-lt"/>
                <a:cs typeface="Arial Narrow"/>
              </a:rPr>
              <a:t>Chart at left:</a:t>
            </a:r>
            <a:br>
              <a:rPr lang="en-US" sz="1200" dirty="0" smtClean="0">
                <a:solidFill>
                  <a:srgbClr val="1F497D">
                    <a:lumMod val="50000"/>
                  </a:srgbClr>
                </a:solidFill>
                <a:latin typeface="+mn-lt"/>
                <a:cs typeface="Arial Narrow"/>
              </a:rPr>
            </a:br>
            <a:r>
              <a:rPr lang="en-US" sz="1200" dirty="0" smtClean="0">
                <a:solidFill>
                  <a:srgbClr val="1F497D">
                    <a:lumMod val="50000"/>
                  </a:srgbClr>
                </a:solidFill>
                <a:latin typeface="+mn-lt"/>
                <a:cs typeface="Arial Narrow"/>
              </a:rPr>
              <a:t>       = </a:t>
            </a:r>
            <a:r>
              <a:rPr lang="en-US" sz="1200" dirty="0">
                <a:solidFill>
                  <a:srgbClr val="1F497D">
                    <a:lumMod val="50000"/>
                  </a:srgbClr>
                </a:solidFill>
                <a:latin typeface="+mn-lt"/>
                <a:cs typeface="Arial Narrow"/>
              </a:rPr>
              <a:t>data</a:t>
            </a:r>
            <a:r>
              <a:rPr lang="en-US" sz="1200" dirty="0" smtClean="0">
                <a:solidFill>
                  <a:srgbClr val="1F497D">
                    <a:lumMod val="50000"/>
                  </a:srgbClr>
                </a:solidFill>
                <a:latin typeface="+mn-lt"/>
                <a:cs typeface="Arial Narrow"/>
              </a:rPr>
              <a:t>;        = </a:t>
            </a:r>
            <a:r>
              <a:rPr lang="en-US" sz="1200" dirty="0" smtClean="0">
                <a:latin typeface="+mn-lt"/>
                <a:cs typeface="Arial Narrow"/>
              </a:rPr>
              <a:t>simulation</a:t>
            </a:r>
            <a:r>
              <a:rPr lang="en-US" sz="1200" dirty="0">
                <a:solidFill>
                  <a:srgbClr val="1F497D">
                    <a:lumMod val="50000"/>
                  </a:srgbClr>
                </a:solidFill>
                <a:latin typeface="+mn-lt"/>
                <a:cs typeface="Arial Narrow"/>
              </a:rPr>
              <a:t>. </a:t>
            </a:r>
            <a:endParaRPr lang="en-US" sz="1200" dirty="0" smtClean="0">
              <a:solidFill>
                <a:srgbClr val="1F497D">
                  <a:lumMod val="50000"/>
                </a:srgbClr>
              </a:solidFill>
              <a:latin typeface="+mn-lt"/>
              <a:cs typeface="Arial Narrow"/>
            </a:endParaRPr>
          </a:p>
          <a:p>
            <a:pPr eaLnBrk="0" hangingPunct="0">
              <a:spcAft>
                <a:spcPts val="600"/>
              </a:spcAft>
            </a:pPr>
            <a:r>
              <a:rPr lang="en-US" sz="1200" dirty="0" smtClean="0">
                <a:solidFill>
                  <a:srgbClr val="1F497D">
                    <a:lumMod val="50000"/>
                  </a:srgbClr>
                </a:solidFill>
                <a:latin typeface="+mn-lt"/>
                <a:cs typeface="Arial Narrow"/>
              </a:rPr>
              <a:t>LGM</a:t>
            </a:r>
            <a:r>
              <a:rPr lang="en-US" sz="1200" dirty="0">
                <a:solidFill>
                  <a:srgbClr val="1F497D">
                    <a:lumMod val="50000"/>
                  </a:srgbClr>
                </a:solidFill>
                <a:latin typeface="+mn-lt"/>
                <a:cs typeface="Arial Narrow"/>
              </a:rPr>
              <a:t>, Last Glacial </a:t>
            </a:r>
            <a:r>
              <a:rPr lang="en-US" sz="1200" dirty="0" smtClean="0">
                <a:solidFill>
                  <a:srgbClr val="1F497D">
                    <a:lumMod val="50000"/>
                  </a:srgbClr>
                </a:solidFill>
                <a:latin typeface="+mn-lt"/>
                <a:cs typeface="Arial Narrow"/>
              </a:rPr>
              <a:t>Maximum</a:t>
            </a:r>
            <a:r>
              <a:rPr lang="en-US" sz="1400" i="1" dirty="0" smtClean="0">
                <a:solidFill>
                  <a:srgbClr val="1F497D">
                    <a:lumMod val="50000"/>
                  </a:srgbClr>
                </a:solidFill>
                <a:latin typeface="Arial Narrow"/>
                <a:cs typeface="Arial Narrow"/>
              </a:rPr>
              <a:t>.</a:t>
            </a:r>
            <a:endParaRPr lang="en-US" sz="1400" i="1" dirty="0">
              <a:solidFill>
                <a:srgbClr val="1F497D">
                  <a:lumMod val="50000"/>
                </a:srgbClr>
              </a:solidFill>
              <a:latin typeface="Arial Narrow"/>
              <a:cs typeface="Arial Narrow"/>
            </a:endParaRPr>
          </a:p>
        </p:txBody>
      </p:sp>
      <p:pic>
        <p:nvPicPr>
          <p:cNvPr id="3" name="Picture 2" descr="DGLDATA_ORNL_STACK.png"/>
          <p:cNvPicPr>
            <a:picLocks noChangeAspect="1"/>
          </p:cNvPicPr>
          <p:nvPr/>
        </p:nvPicPr>
        <p:blipFill rotWithShape="1">
          <a:blip r:embed="rId3" cstate="print">
            <a:extLst>
              <a:ext uri="{28A0092B-C50C-407E-A947-70E740481C1C}">
                <a14:useLocalDpi xmlns:a14="http://schemas.microsoft.com/office/drawing/2010/main" xmlns="" val="0"/>
              </a:ext>
            </a:extLst>
          </a:blip>
          <a:srcRect l="24118" t="14074" r="24117" b="14444"/>
          <a:stretch/>
        </p:blipFill>
        <p:spPr>
          <a:xfrm>
            <a:off x="91438" y="3249500"/>
            <a:ext cx="1609192" cy="2875690"/>
          </a:xfrm>
          <a:prstGeom prst="rect">
            <a:avLst/>
          </a:prstGeom>
        </p:spPr>
      </p:pic>
      <p:pic>
        <p:nvPicPr>
          <p:cNvPr id="4" name="Picture 3" descr="Cover_Suggestion_2011-04-05446B_Greenland_Melt_Pond[1].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1160" y="901189"/>
            <a:ext cx="2827867" cy="2120900"/>
          </a:xfrm>
          <a:prstGeom prst="rect">
            <a:avLst/>
          </a:prstGeom>
        </p:spPr>
      </p:pic>
      <p:sp>
        <p:nvSpPr>
          <p:cNvPr id="5" name="TextBox 4"/>
          <p:cNvSpPr txBox="1"/>
          <p:nvPr/>
        </p:nvSpPr>
        <p:spPr>
          <a:xfrm>
            <a:off x="6530053" y="128278"/>
            <a:ext cx="2511224" cy="338554"/>
          </a:xfrm>
          <a:prstGeom prst="rect">
            <a:avLst/>
          </a:prstGeom>
          <a:solidFill>
            <a:schemeClr val="accent5"/>
          </a:solidFill>
          <a:ln>
            <a:noFill/>
          </a:ln>
        </p:spPr>
        <p:txBody>
          <a:bodyPr wrap="none" rtlCol="0">
            <a:spAutoFit/>
          </a:bodyPr>
          <a:lstStyle/>
          <a:p>
            <a:r>
              <a:rPr lang="en-US" sz="1600" b="1" dirty="0" smtClean="0">
                <a:solidFill>
                  <a:schemeClr val="bg1"/>
                </a:solidFill>
              </a:rPr>
              <a:t>Nature, 7 February 2013</a:t>
            </a:r>
            <a:endParaRPr lang="en-US" sz="1600" b="1" dirty="0">
              <a:solidFill>
                <a:schemeClr val="bg1"/>
              </a:solidFill>
            </a:endParaRPr>
          </a:p>
        </p:txBody>
      </p:sp>
      <p:sp>
        <p:nvSpPr>
          <p:cNvPr id="6" name="TextBox 5"/>
          <p:cNvSpPr txBox="1"/>
          <p:nvPr/>
        </p:nvSpPr>
        <p:spPr>
          <a:xfrm>
            <a:off x="3752490" y="5626674"/>
            <a:ext cx="5312515" cy="523220"/>
          </a:xfrm>
          <a:prstGeom prst="rect">
            <a:avLst/>
          </a:prstGeom>
          <a:solidFill>
            <a:schemeClr val="accent5"/>
          </a:solidFill>
          <a:ln>
            <a:noFill/>
          </a:ln>
        </p:spPr>
        <p:txBody>
          <a:bodyPr wrap="square" rtlCol="0">
            <a:spAutoFit/>
          </a:bodyPr>
          <a:lstStyle/>
          <a:p>
            <a:r>
              <a:rPr lang="en-US" sz="1400" b="1" i="1" dirty="0" smtClean="0">
                <a:solidFill>
                  <a:srgbClr val="FFFFFF"/>
                </a:solidFill>
                <a:latin typeface="Arial Narrow"/>
                <a:cs typeface="Arial Narrow"/>
              </a:rPr>
              <a:t>“Our project could have only been done using OLCF resources, </a:t>
            </a:r>
            <a:br>
              <a:rPr lang="en-US" sz="1400" b="1" i="1" dirty="0" smtClean="0">
                <a:solidFill>
                  <a:srgbClr val="FFFFFF"/>
                </a:solidFill>
                <a:latin typeface="Arial Narrow"/>
                <a:cs typeface="Arial Narrow"/>
              </a:rPr>
            </a:br>
            <a:r>
              <a:rPr lang="en-US" sz="1400" b="1" i="1" dirty="0" smtClean="0">
                <a:solidFill>
                  <a:srgbClr val="FFFFFF"/>
                </a:solidFill>
                <a:latin typeface="Arial Narrow"/>
                <a:cs typeface="Arial Narrow"/>
              </a:rPr>
              <a:t>given the computational and storage requirements.” – Tom </a:t>
            </a:r>
            <a:r>
              <a:rPr lang="en-US" sz="1400" b="1" i="1" dirty="0" err="1" smtClean="0">
                <a:solidFill>
                  <a:srgbClr val="FFFFFF"/>
                </a:solidFill>
                <a:latin typeface="Arial Narrow"/>
                <a:cs typeface="Arial Narrow"/>
              </a:rPr>
              <a:t>Bettge</a:t>
            </a:r>
            <a:endParaRPr lang="en-US" sz="1400" b="1" i="1" dirty="0">
              <a:solidFill>
                <a:srgbClr val="FFFFFF"/>
              </a:solidFill>
              <a:latin typeface="Arial Narrow"/>
              <a:cs typeface="Arial Narrow"/>
            </a:endParaRPr>
          </a:p>
        </p:txBody>
      </p:sp>
      <p:sp>
        <p:nvSpPr>
          <p:cNvPr id="7" name="Rectangle 6"/>
          <p:cNvSpPr/>
          <p:nvPr/>
        </p:nvSpPr>
        <p:spPr>
          <a:xfrm>
            <a:off x="1749378" y="5251535"/>
            <a:ext cx="181433" cy="1814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480843" y="5253485"/>
            <a:ext cx="181433" cy="18143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68F455FD-F83C-4433-AE11-4D89943CC4D6}" type="slidenum">
              <a:rPr lang="en-US" smtClean="0"/>
              <a:pPr/>
              <a:t>40</a:t>
            </a:fld>
            <a:endParaRPr lang="en-US"/>
          </a:p>
        </p:txBody>
      </p:sp>
      <p:sp>
        <p:nvSpPr>
          <p:cNvPr id="24" name="Footer Placeholder 23"/>
          <p:cNvSpPr>
            <a:spLocks noGrp="1"/>
          </p:cNvSpPr>
          <p:nvPr>
            <p:ph type="ftr" sz="quarter" idx="11"/>
          </p:nvPr>
        </p:nvSpPr>
        <p:spPr/>
        <p:txBody>
          <a:bodyPr/>
          <a:lstStyle/>
          <a:p>
            <a:r>
              <a:rPr lang="en-US" smtClean="0"/>
              <a:t>ASCAC March 5, 2013</a:t>
            </a:r>
            <a:endParaRPr lang="en-US"/>
          </a:p>
        </p:txBody>
      </p:sp>
    </p:spTree>
    <p:extLst>
      <p:ext uri="{BB962C8B-B14F-4D97-AF65-F5344CB8AC3E}">
        <p14:creationId xmlns:p14="http://schemas.microsoft.com/office/powerpoint/2010/main" xmlns="" val="22663129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a:xfrm>
            <a:off x="-76200" y="228600"/>
            <a:ext cx="9144000" cy="361637"/>
          </a:xfrm>
        </p:spPr>
        <p:txBody>
          <a:bodyPr>
            <a:normAutofit fontScale="90000"/>
          </a:bodyPr>
          <a:lstStyle/>
          <a:p>
            <a:r>
              <a:rPr lang="en-US" sz="2000" b="1" dirty="0" smtClean="0">
                <a:solidFill>
                  <a:schemeClr val="tx1"/>
                </a:solidFill>
                <a:latin typeface="Arial"/>
                <a:cs typeface="Arial"/>
              </a:rPr>
              <a:t>Domain-Adaptive High-Order Accurate Algorithms for PDEs</a:t>
            </a:r>
            <a:br>
              <a:rPr lang="en-US" sz="2000" b="1" dirty="0" smtClean="0">
                <a:solidFill>
                  <a:schemeClr val="tx1"/>
                </a:solidFill>
                <a:latin typeface="Arial"/>
                <a:cs typeface="Arial"/>
              </a:rPr>
            </a:br>
            <a:r>
              <a:rPr lang="en-US" sz="2000" b="1" dirty="0" smtClean="0">
                <a:solidFill>
                  <a:schemeClr val="tx1"/>
                </a:solidFill>
                <a:latin typeface="Arial"/>
                <a:cs typeface="Arial"/>
              </a:rPr>
              <a:t> Bill Henshaw, LLNL</a:t>
            </a:r>
          </a:p>
        </p:txBody>
      </p:sp>
      <p:cxnSp>
        <p:nvCxnSpPr>
          <p:cNvPr id="14338" name="Straight Connector 8"/>
          <p:cNvCxnSpPr>
            <a:cxnSpLocks noChangeShapeType="1"/>
          </p:cNvCxnSpPr>
          <p:nvPr/>
        </p:nvCxnSpPr>
        <p:spPr bwMode="auto">
          <a:xfrm>
            <a:off x="381000" y="3276600"/>
            <a:ext cx="8763000" cy="3175"/>
          </a:xfrm>
          <a:prstGeom prst="line">
            <a:avLst/>
          </a:prstGeom>
          <a:noFill/>
          <a:ln w="25400" algn="ctr">
            <a:solidFill>
              <a:srgbClr val="F9B074"/>
            </a:solidFill>
            <a:round/>
            <a:headEnd/>
            <a:tailEnd/>
          </a:ln>
        </p:spPr>
      </p:cxnSp>
      <p:cxnSp>
        <p:nvCxnSpPr>
          <p:cNvPr id="14339" name="Straight Connector 20"/>
          <p:cNvCxnSpPr>
            <a:cxnSpLocks noChangeShapeType="1"/>
            <a:endCxn id="21" idx="3"/>
          </p:cNvCxnSpPr>
          <p:nvPr/>
        </p:nvCxnSpPr>
        <p:spPr bwMode="auto">
          <a:xfrm>
            <a:off x="4343400" y="914400"/>
            <a:ext cx="49696" cy="5161756"/>
          </a:xfrm>
          <a:prstGeom prst="line">
            <a:avLst/>
          </a:prstGeom>
          <a:noFill/>
          <a:ln w="25400" algn="ctr">
            <a:solidFill>
              <a:srgbClr val="F9B074"/>
            </a:solidFill>
            <a:round/>
            <a:headEnd/>
            <a:tailEnd/>
          </a:ln>
        </p:spPr>
      </p:cxnSp>
      <p:sp>
        <p:nvSpPr>
          <p:cNvPr id="14340" name="TextBox 13"/>
          <p:cNvSpPr txBox="1">
            <a:spLocks noChangeArrowheads="1"/>
          </p:cNvSpPr>
          <p:nvPr/>
        </p:nvSpPr>
        <p:spPr bwMode="auto">
          <a:xfrm>
            <a:off x="4419600" y="914400"/>
            <a:ext cx="888385" cy="369332"/>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Impact </a:t>
            </a:r>
            <a:endParaRPr lang="en-US" i="1" dirty="0">
              <a:solidFill>
                <a:srgbClr val="DA5500"/>
              </a:solidFill>
            </a:endParaRPr>
          </a:p>
        </p:txBody>
      </p:sp>
      <p:sp>
        <p:nvSpPr>
          <p:cNvPr id="14341" name="TextBox 14"/>
          <p:cNvSpPr txBox="1">
            <a:spLocks noChangeArrowheads="1"/>
          </p:cNvSpPr>
          <p:nvPr/>
        </p:nvSpPr>
        <p:spPr bwMode="auto">
          <a:xfrm>
            <a:off x="228600" y="1143000"/>
            <a:ext cx="2477538" cy="646331"/>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Objectives / Novel Ideas </a:t>
            </a:r>
          </a:p>
          <a:p>
            <a:pPr eaLnBrk="0" hangingPunct="0"/>
            <a:endParaRPr lang="en-US" i="1" dirty="0">
              <a:solidFill>
                <a:srgbClr val="DA5500"/>
              </a:solidFill>
            </a:endParaRPr>
          </a:p>
        </p:txBody>
      </p:sp>
      <p:sp>
        <p:nvSpPr>
          <p:cNvPr id="14342" name="Content Placeholder 5"/>
          <p:cNvSpPr>
            <a:spLocks noGrp="1"/>
          </p:cNvSpPr>
          <p:nvPr>
            <p:ph sz="half" idx="4294967295"/>
          </p:nvPr>
        </p:nvSpPr>
        <p:spPr>
          <a:xfrm>
            <a:off x="-228600" y="1447800"/>
            <a:ext cx="4495800" cy="1828800"/>
          </a:xfrm>
        </p:spPr>
        <p:txBody>
          <a:bodyPr>
            <a:normAutofit/>
          </a:bodyPr>
          <a:lstStyle/>
          <a:p>
            <a:pPr marL="633413" lvl="1" indent="-233363">
              <a:lnSpc>
                <a:spcPct val="120000"/>
              </a:lnSpc>
              <a:spcBef>
                <a:spcPts val="600"/>
              </a:spcBef>
              <a:buClr>
                <a:schemeClr val="accent4">
                  <a:lumMod val="75000"/>
                </a:schemeClr>
              </a:buClr>
              <a:buSzPct val="100000"/>
              <a:buFont typeface="Wingdings" charset="2"/>
              <a:buChar char="§"/>
            </a:pPr>
            <a:r>
              <a:rPr lang="en-US" sz="1400" dirty="0" smtClean="0">
                <a:solidFill>
                  <a:schemeClr val="tx1"/>
                </a:solidFill>
                <a:cs typeface="Arial" charset="0"/>
              </a:rPr>
              <a:t>Simulate multi-domain multi-physics problems in complex moving geometry.</a:t>
            </a:r>
            <a:endParaRPr lang="en-US" sz="1400" b="0" dirty="0" smtClean="0">
              <a:solidFill>
                <a:schemeClr val="tx1"/>
              </a:solidFill>
            </a:endParaRPr>
          </a:p>
          <a:p>
            <a:pPr marL="633413" lvl="2" indent="-233363">
              <a:lnSpc>
                <a:spcPct val="120000"/>
              </a:lnSpc>
              <a:spcBef>
                <a:spcPts val="600"/>
              </a:spcBef>
              <a:buClr>
                <a:schemeClr val="accent4">
                  <a:lumMod val="75000"/>
                </a:schemeClr>
              </a:buClr>
              <a:buSzPct val="100000"/>
              <a:buFont typeface="Wingdings" charset="2"/>
              <a:buChar char="§"/>
            </a:pPr>
            <a:r>
              <a:rPr lang="en-US" sz="1400" dirty="0" smtClean="0">
                <a:cs typeface="Arial" charset="0"/>
              </a:rPr>
              <a:t>Accurate, efficient, and scalable algorithms using adaptive overlapping structured grids.</a:t>
            </a:r>
          </a:p>
          <a:p>
            <a:pPr marL="633413" lvl="2" indent="-233363">
              <a:lnSpc>
                <a:spcPct val="120000"/>
              </a:lnSpc>
              <a:spcBef>
                <a:spcPts val="600"/>
              </a:spcBef>
              <a:buClr>
                <a:schemeClr val="accent4">
                  <a:lumMod val="75000"/>
                </a:schemeClr>
              </a:buClr>
              <a:buSzPct val="100000"/>
              <a:buFont typeface="Wingdings" charset="2"/>
              <a:buChar char="§"/>
            </a:pPr>
            <a:r>
              <a:rPr lang="en-US" sz="1400" dirty="0" smtClean="0">
                <a:cs typeface="Arial" charset="0"/>
              </a:rPr>
              <a:t>Open source software with state-of-the-art numerical methods.</a:t>
            </a:r>
            <a:endParaRPr lang="en-US" sz="1400" dirty="0" smtClean="0">
              <a:solidFill>
                <a:schemeClr val="tx1"/>
              </a:solidFill>
              <a:cs typeface="Arial" charset="0"/>
            </a:endParaRPr>
          </a:p>
        </p:txBody>
      </p:sp>
      <p:sp>
        <p:nvSpPr>
          <p:cNvPr id="14343" name="Content Placeholder 5"/>
          <p:cNvSpPr>
            <a:spLocks noGrp="1"/>
          </p:cNvSpPr>
          <p:nvPr>
            <p:ph sz="half" idx="4294967295"/>
          </p:nvPr>
        </p:nvSpPr>
        <p:spPr>
          <a:xfrm>
            <a:off x="4493084" y="1219200"/>
            <a:ext cx="4191001" cy="1905000"/>
          </a:xfrm>
        </p:spPr>
        <p:txBody>
          <a:bodyPr>
            <a:noAutofit/>
          </a:bodyPr>
          <a:lstStyle/>
          <a:p>
            <a:pPr marL="233363" indent="-233363">
              <a:lnSpc>
                <a:spcPct val="80000"/>
              </a:lnSpc>
              <a:buClr>
                <a:schemeClr val="accent4">
                  <a:lumMod val="75000"/>
                </a:schemeClr>
              </a:buClr>
              <a:buSzPct val="100000"/>
              <a:buFont typeface="Wingdings" charset="2"/>
              <a:buChar char="§"/>
            </a:pPr>
            <a:r>
              <a:rPr lang="en-US" sz="1400" b="0" dirty="0" smtClean="0">
                <a:solidFill>
                  <a:schemeClr val="tx1"/>
                </a:solidFill>
                <a:cs typeface="Arial" charset="0"/>
              </a:rPr>
              <a:t>Novel approach enables large deformation fluid-structure-interactions simulations.</a:t>
            </a:r>
          </a:p>
          <a:p>
            <a:pPr marL="233363" indent="-233363">
              <a:lnSpc>
                <a:spcPct val="80000"/>
              </a:lnSpc>
              <a:buClr>
                <a:schemeClr val="accent4">
                  <a:lumMod val="75000"/>
                </a:schemeClr>
              </a:buClr>
              <a:buSzPct val="100000"/>
              <a:buFont typeface="Wingdings" charset="2"/>
              <a:buChar char="§"/>
            </a:pPr>
            <a:r>
              <a:rPr lang="en-US" sz="1400" b="0" dirty="0" smtClean="0">
                <a:solidFill>
                  <a:schemeClr val="tx1"/>
                </a:solidFill>
                <a:cs typeface="Arial" charset="0"/>
              </a:rPr>
              <a:t>Improved modeling and understanding of condensed phase explosives.</a:t>
            </a:r>
          </a:p>
          <a:p>
            <a:pPr marL="233363" indent="-233363">
              <a:lnSpc>
                <a:spcPct val="80000"/>
              </a:lnSpc>
              <a:buClr>
                <a:schemeClr val="accent4">
                  <a:lumMod val="75000"/>
                </a:schemeClr>
              </a:buClr>
              <a:buSzPct val="100000"/>
              <a:buFont typeface="Wingdings" charset="2"/>
              <a:buChar char="§"/>
            </a:pPr>
            <a:r>
              <a:rPr lang="en-US" sz="1400" b="0" dirty="0" smtClean="0">
                <a:solidFill>
                  <a:schemeClr val="tx1"/>
                </a:solidFill>
                <a:cs typeface="Arial" charset="0"/>
              </a:rPr>
              <a:t>Fast parallel algorithms enable improved wind energy and building efficiency simulations.</a:t>
            </a:r>
          </a:p>
          <a:p>
            <a:pPr marL="233363" indent="-233363">
              <a:lnSpc>
                <a:spcPct val="80000"/>
              </a:lnSpc>
              <a:buClr>
                <a:schemeClr val="accent4">
                  <a:lumMod val="75000"/>
                </a:schemeClr>
              </a:buClr>
              <a:buSzPct val="100000"/>
              <a:buFont typeface="Wingdings" charset="2"/>
              <a:buChar char="§"/>
            </a:pPr>
            <a:r>
              <a:rPr lang="en-US" sz="1400" b="0" dirty="0" smtClean="0">
                <a:solidFill>
                  <a:schemeClr val="tx1"/>
                </a:solidFill>
                <a:cs typeface="Arial" charset="0"/>
              </a:rPr>
              <a:t>Improved modeling of blood clot filters.</a:t>
            </a:r>
          </a:p>
          <a:p>
            <a:pPr marL="233363" indent="-233363">
              <a:lnSpc>
                <a:spcPct val="80000"/>
              </a:lnSpc>
              <a:buClr>
                <a:schemeClr val="accent4">
                  <a:lumMod val="75000"/>
                </a:schemeClr>
              </a:buClr>
              <a:buSzPct val="100000"/>
              <a:buFont typeface="Wingdings" charset="2"/>
              <a:buChar char="§"/>
            </a:pPr>
            <a:r>
              <a:rPr lang="en-US" sz="1400" b="0" dirty="0" smtClean="0">
                <a:solidFill>
                  <a:schemeClr val="tx1"/>
                </a:solidFill>
                <a:cs typeface="Arial" charset="0"/>
              </a:rPr>
              <a:t>Open source software used by many graduate students</a:t>
            </a:r>
            <a:r>
              <a:rPr lang="en-US" sz="1400" b="0" smtClean="0">
                <a:solidFill>
                  <a:schemeClr val="tx1"/>
                </a:solidFill>
                <a:cs typeface="Arial" charset="0"/>
              </a:rPr>
              <a:t>, professors and researchers</a:t>
            </a:r>
            <a:r>
              <a:rPr lang="en-US" sz="1400" b="0" dirty="0" smtClean="0">
                <a:solidFill>
                  <a:schemeClr val="tx1"/>
                </a:solidFill>
                <a:cs typeface="Arial" charset="0"/>
              </a:rPr>
              <a:t>.</a:t>
            </a:r>
          </a:p>
          <a:p>
            <a:pPr marL="233363" indent="-233363">
              <a:lnSpc>
                <a:spcPct val="80000"/>
              </a:lnSpc>
              <a:buClr>
                <a:schemeClr val="accent4">
                  <a:lumMod val="75000"/>
                </a:schemeClr>
              </a:buClr>
              <a:buSzPct val="100000"/>
              <a:buFont typeface="Wingdings" charset="2"/>
              <a:buChar char="§"/>
            </a:pPr>
            <a:endParaRPr lang="en-US" sz="1400" b="0" dirty="0" smtClean="0">
              <a:solidFill>
                <a:schemeClr val="tx1"/>
              </a:solidFill>
              <a:cs typeface="Arial" charset="0"/>
            </a:endParaRPr>
          </a:p>
        </p:txBody>
      </p:sp>
      <p:sp>
        <p:nvSpPr>
          <p:cNvPr id="14349" name="Rectangle 9"/>
          <p:cNvSpPr>
            <a:spLocks noChangeArrowheads="1"/>
          </p:cNvSpPr>
          <p:nvPr/>
        </p:nvSpPr>
        <p:spPr bwMode="auto">
          <a:xfrm>
            <a:off x="209826" y="3282757"/>
            <a:ext cx="4240696" cy="344488"/>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pPr>
            <a:endParaRPr lang="en-US" sz="1200" dirty="0">
              <a:solidFill>
                <a:schemeClr val="tx2">
                  <a:lumMod val="50000"/>
                </a:schemeClr>
              </a:solidFill>
            </a:endParaRPr>
          </a:p>
        </p:txBody>
      </p:sp>
      <p:sp>
        <p:nvSpPr>
          <p:cNvPr id="14351" name="Rectangle 9"/>
          <p:cNvSpPr>
            <a:spLocks noChangeArrowheads="1"/>
          </p:cNvSpPr>
          <p:nvPr/>
        </p:nvSpPr>
        <p:spPr bwMode="auto">
          <a:xfrm>
            <a:off x="1981200" y="6437313"/>
            <a:ext cx="6096000" cy="344487"/>
          </a:xfrm>
          <a:prstGeom prst="rect">
            <a:avLst/>
          </a:prstGeom>
          <a:noFill/>
          <a:ln w="15875">
            <a:noFill/>
            <a:miter lim="800000"/>
            <a:headEnd/>
            <a:tailEnd/>
          </a:ln>
        </p:spPr>
        <p:txBody>
          <a:bodyPr/>
          <a:lstStyle/>
          <a:p>
            <a:pPr marL="173038" indent="-173038" eaLnBrk="0" hangingPunct="0">
              <a:lnSpc>
                <a:spcPct val="90000"/>
              </a:lnSpc>
              <a:spcBef>
                <a:spcPct val="60000"/>
              </a:spcBef>
              <a:buClr>
                <a:srgbClr val="FFFF99"/>
              </a:buClr>
              <a:buFont typeface="Symbol" pitchFamily="18" charset="2"/>
              <a:buNone/>
            </a:pPr>
            <a:endParaRPr lang="en-US" sz="1200">
              <a:solidFill>
                <a:srgbClr val="DA5500"/>
              </a:solidFill>
            </a:endParaRPr>
          </a:p>
        </p:txBody>
      </p:sp>
      <p:sp>
        <p:nvSpPr>
          <p:cNvPr id="17" name="Content Placeholder 5"/>
          <p:cNvSpPr txBox="1">
            <a:spLocks/>
          </p:cNvSpPr>
          <p:nvPr/>
        </p:nvSpPr>
        <p:spPr bwMode="auto">
          <a:xfrm>
            <a:off x="4419600" y="3581400"/>
            <a:ext cx="4525108" cy="2886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3363" lvl="0" indent="-233363" eaLnBrk="0" fontAlgn="base" hangingPunct="0">
              <a:lnSpc>
                <a:spcPct val="90000"/>
              </a:lnSpc>
              <a:spcBef>
                <a:spcPts val="1400"/>
              </a:spcBef>
              <a:spcAft>
                <a:spcPct val="0"/>
              </a:spcAft>
              <a:buClr>
                <a:schemeClr val="accent4">
                  <a:lumMod val="75000"/>
                </a:schemeClr>
              </a:buClr>
              <a:buSzPct val="100000"/>
              <a:buFont typeface="Wingdings" charset="2"/>
              <a:buChar char="§"/>
              <a:defRPr/>
            </a:pPr>
            <a:r>
              <a:rPr lang="en-US" sz="1200" dirty="0" smtClean="0">
                <a:latin typeface="Arial" pitchFamily="34" charset="0"/>
                <a:cs typeface="Arial" pitchFamily="34" charset="0"/>
              </a:rPr>
              <a:t>New fluid-solid interface formulation overcomes the well know added-mass instability for fluid-structure problems.</a:t>
            </a:r>
          </a:p>
          <a:p>
            <a:pPr marL="233363" lvl="0" indent="-233363" eaLnBrk="0" hangingPunct="0">
              <a:lnSpc>
                <a:spcPct val="90000"/>
              </a:lnSpc>
              <a:spcBef>
                <a:spcPts val="600"/>
              </a:spcBef>
              <a:buClr>
                <a:schemeClr val="accent4">
                  <a:lumMod val="75000"/>
                </a:schemeClr>
              </a:buClr>
              <a:buSzPct val="100000"/>
              <a:buFont typeface="Wingdings" pitchFamily="2" charset="2"/>
              <a:buChar char="§"/>
              <a:defRPr/>
            </a:pPr>
            <a:r>
              <a:rPr lang="en-US" sz="1200" dirty="0" smtClean="0">
                <a:latin typeface="Arial" pitchFamily="34" charset="0"/>
                <a:cs typeface="Arial" pitchFamily="34" charset="0"/>
              </a:rPr>
              <a:t>Incompressible flow and </a:t>
            </a:r>
            <a:r>
              <a:rPr lang="en-US" sz="1200" dirty="0" err="1" smtClean="0">
                <a:latin typeface="Arial" pitchFamily="34" charset="0"/>
                <a:cs typeface="Arial" pitchFamily="34" charset="0"/>
              </a:rPr>
              <a:t>multigrid</a:t>
            </a:r>
            <a:r>
              <a:rPr lang="en-US" sz="1200" dirty="0" smtClean="0">
                <a:latin typeface="Arial" pitchFamily="34" charset="0"/>
                <a:cs typeface="Arial" pitchFamily="34" charset="0"/>
              </a:rPr>
              <a:t> algorithms enable large scale moving grid simulations for wind energy and building energy efficiency.</a:t>
            </a:r>
          </a:p>
          <a:p>
            <a:pPr marL="233363" lvl="0" indent="-233363" eaLnBrk="0" hangingPunct="0">
              <a:lnSpc>
                <a:spcPct val="90000"/>
              </a:lnSpc>
              <a:spcBef>
                <a:spcPts val="600"/>
              </a:spcBef>
              <a:buClr>
                <a:schemeClr val="accent4">
                  <a:lumMod val="75000"/>
                </a:schemeClr>
              </a:buClr>
              <a:buSzPct val="100000"/>
              <a:buFont typeface="Wingdings" pitchFamily="2" charset="2"/>
              <a:buChar char="§"/>
              <a:defRPr/>
            </a:pPr>
            <a:r>
              <a:rPr lang="en-US" sz="1200" dirty="0" smtClean="0">
                <a:latin typeface="Arial" pitchFamily="34" charset="0"/>
                <a:cs typeface="Arial" pitchFamily="34" charset="0"/>
              </a:rPr>
              <a:t>High-order accurate electromagnetic approximations for material interfaces used in laser damage mitigation.</a:t>
            </a:r>
          </a:p>
          <a:p>
            <a:pPr marL="233363" lvl="0" indent="-233363" eaLnBrk="0" hangingPunct="0">
              <a:lnSpc>
                <a:spcPct val="90000"/>
              </a:lnSpc>
              <a:spcBef>
                <a:spcPts val="600"/>
              </a:spcBef>
              <a:buClr>
                <a:schemeClr val="accent4">
                  <a:lumMod val="75000"/>
                </a:schemeClr>
              </a:buClr>
              <a:buSzPct val="100000"/>
              <a:buFont typeface="Wingdings" pitchFamily="2" charset="2"/>
              <a:buChar char="§"/>
              <a:defRPr/>
            </a:pPr>
            <a:r>
              <a:rPr lang="en-US" sz="1200" dirty="0" smtClean="0">
                <a:latin typeface="Arial" pitchFamily="34" charset="0"/>
                <a:cs typeface="Arial" pitchFamily="34" charset="0"/>
              </a:rPr>
              <a:t>New efficient upwind schemes for elastic wave propagation.</a:t>
            </a:r>
          </a:p>
          <a:p>
            <a:pPr marL="233363" lvl="0" indent="-233363" eaLnBrk="0" hangingPunct="0">
              <a:lnSpc>
                <a:spcPct val="90000"/>
              </a:lnSpc>
              <a:spcBef>
                <a:spcPts val="600"/>
              </a:spcBef>
              <a:buClr>
                <a:schemeClr val="accent4">
                  <a:lumMod val="75000"/>
                </a:schemeClr>
              </a:buClr>
              <a:buSzPct val="100000"/>
              <a:buFont typeface="Wingdings" pitchFamily="2" charset="2"/>
              <a:buChar char="§"/>
              <a:defRPr/>
            </a:pPr>
            <a:r>
              <a:rPr lang="en-US" sz="1200" dirty="0" smtClean="0">
                <a:latin typeface="Arial" pitchFamily="34" charset="0"/>
                <a:cs typeface="Arial" pitchFamily="34" charset="0"/>
              </a:rPr>
              <a:t>Large scale parallel grid generation enables high-fidelity simulations.</a:t>
            </a:r>
          </a:p>
          <a:p>
            <a:pPr marL="233363" lvl="0" indent="-233363" eaLnBrk="0" hangingPunct="0">
              <a:lnSpc>
                <a:spcPct val="90000"/>
              </a:lnSpc>
              <a:spcBef>
                <a:spcPts val="600"/>
              </a:spcBef>
              <a:buClr>
                <a:schemeClr val="accent4">
                  <a:lumMod val="75000"/>
                </a:schemeClr>
              </a:buClr>
              <a:buSzPct val="100000"/>
              <a:buFont typeface="Wingdings" pitchFamily="2" charset="2"/>
              <a:buChar char="§"/>
              <a:defRPr/>
            </a:pPr>
            <a:r>
              <a:rPr lang="en-US" sz="1200" dirty="0" smtClean="0">
                <a:latin typeface="Arial" pitchFamily="34" charset="0"/>
                <a:cs typeface="Arial" pitchFamily="34" charset="0"/>
              </a:rPr>
              <a:t>Papers: “</a:t>
            </a:r>
            <a:r>
              <a:rPr lang="en-US" sz="1000" i="1" dirty="0" smtClean="0">
                <a:latin typeface="Arial" pitchFamily="34" charset="0"/>
                <a:cs typeface="Arial" pitchFamily="34" charset="0"/>
              </a:rPr>
              <a:t>Deforming Composite Grids for Solving Fluid Structure Problems”, Banks, Henshaw, </a:t>
            </a:r>
            <a:r>
              <a:rPr lang="en-US" sz="1000" i="1" dirty="0" err="1" smtClean="0">
                <a:latin typeface="Arial" pitchFamily="34" charset="0"/>
                <a:cs typeface="Arial" pitchFamily="34" charset="0"/>
              </a:rPr>
              <a:t>Schwendeman</a:t>
            </a:r>
            <a:r>
              <a:rPr lang="en-US" sz="1000" i="1" dirty="0" smtClean="0">
                <a:latin typeface="Arial" pitchFamily="34" charset="0"/>
                <a:cs typeface="Arial" pitchFamily="34" charset="0"/>
              </a:rPr>
              <a:t>, J. </a:t>
            </a:r>
            <a:r>
              <a:rPr lang="en-US" sz="1000" i="1" dirty="0" err="1" smtClean="0">
                <a:latin typeface="Arial" pitchFamily="34" charset="0"/>
                <a:cs typeface="Arial" pitchFamily="34" charset="0"/>
              </a:rPr>
              <a:t>Comput</a:t>
            </a:r>
            <a:r>
              <a:rPr lang="en-US" sz="1000" i="1" dirty="0" smtClean="0">
                <a:latin typeface="Arial" pitchFamily="34" charset="0"/>
                <a:cs typeface="Arial" pitchFamily="34" charset="0"/>
              </a:rPr>
              <a:t>. Phys. (2012). “Upwind Schemes for the Wave Equation in Second-Order Form”, Banks, Henshaw, J. </a:t>
            </a:r>
            <a:r>
              <a:rPr lang="en-US" sz="1000" i="1" dirty="0" err="1" smtClean="0">
                <a:latin typeface="Arial" pitchFamily="34" charset="0"/>
                <a:cs typeface="Arial" pitchFamily="34" charset="0"/>
              </a:rPr>
              <a:t>Comput</a:t>
            </a:r>
            <a:r>
              <a:rPr lang="en-US" sz="1000" i="1" dirty="0" smtClean="0">
                <a:latin typeface="Arial" pitchFamily="34" charset="0"/>
                <a:cs typeface="Arial" pitchFamily="34" charset="0"/>
              </a:rPr>
              <a:t>. Phys. (2012).</a:t>
            </a:r>
            <a:r>
              <a:rPr kumimoji="0" lang="en-US" sz="1200" b="1" u="none" strike="noStrike" kern="1200" cap="none" spc="0" normalizeH="0" baseline="0" noProof="0" dirty="0" smtClean="0">
                <a:ln>
                  <a:noFill/>
                </a:ln>
                <a:effectLst/>
                <a:uLnTx/>
                <a:uFillTx/>
                <a:latin typeface="Arial" pitchFamily="34" charset="0"/>
                <a:cs typeface="Arial" pitchFamily="34" charset="0"/>
              </a:rPr>
              <a:t/>
            </a:r>
            <a:br>
              <a:rPr kumimoji="0" lang="en-US" sz="1200" b="1" u="none" strike="noStrike" kern="1200" cap="none" spc="0" normalizeH="0" baseline="0" noProof="0" dirty="0" smtClean="0">
                <a:ln>
                  <a:noFill/>
                </a:ln>
                <a:effectLst/>
                <a:uLnTx/>
                <a:uFillTx/>
                <a:latin typeface="Arial" pitchFamily="34" charset="0"/>
                <a:cs typeface="Arial" pitchFamily="34" charset="0"/>
              </a:rPr>
            </a:br>
            <a:endParaRPr kumimoji="0" lang="en-US" sz="1200" b="1" u="none" strike="noStrike" kern="1200" cap="none" spc="0" normalizeH="0" baseline="0" noProof="0" dirty="0" smtClean="0">
              <a:ln>
                <a:noFill/>
              </a:ln>
              <a:effectLst/>
              <a:uLnTx/>
              <a:uFillTx/>
              <a:latin typeface="Arial" pitchFamily="34" charset="0"/>
              <a:cs typeface="Arial" pitchFamily="34" charset="0"/>
            </a:endParaRPr>
          </a:p>
        </p:txBody>
      </p:sp>
      <p:sp>
        <p:nvSpPr>
          <p:cNvPr id="18" name="TextBox 13"/>
          <p:cNvSpPr txBox="1">
            <a:spLocks noChangeArrowheads="1"/>
          </p:cNvSpPr>
          <p:nvPr/>
        </p:nvSpPr>
        <p:spPr bwMode="auto">
          <a:xfrm>
            <a:off x="4463297" y="3291949"/>
            <a:ext cx="2876300" cy="369332"/>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2011-2012 Accomplishments</a:t>
            </a:r>
            <a:endParaRPr lang="en-US" i="1" dirty="0">
              <a:solidFill>
                <a:srgbClr val="DA5500"/>
              </a:solidFill>
            </a:endParaRPr>
          </a:p>
        </p:txBody>
      </p:sp>
      <p:sp>
        <p:nvSpPr>
          <p:cNvPr id="19" name="TextBox 18"/>
          <p:cNvSpPr txBox="1"/>
          <p:nvPr/>
        </p:nvSpPr>
        <p:spPr>
          <a:xfrm>
            <a:off x="228600" y="838200"/>
            <a:ext cx="3581400" cy="307777"/>
          </a:xfrm>
          <a:prstGeom prst="rect">
            <a:avLst/>
          </a:prstGeom>
          <a:noFill/>
        </p:spPr>
        <p:txBody>
          <a:bodyPr wrap="square" rtlCol="0">
            <a:spAutoFit/>
          </a:bodyPr>
          <a:lstStyle/>
          <a:p>
            <a:r>
              <a:rPr lang="en-US" sz="1400" b="1" dirty="0" smtClean="0">
                <a:latin typeface="Arial" pitchFamily="34" charset="0"/>
                <a:cs typeface="Arial" pitchFamily="34" charset="0"/>
              </a:rPr>
              <a:t>ASCR- Applied Mathematics Highlight</a:t>
            </a:r>
            <a:endParaRPr lang="en-US" sz="1400" b="1" dirty="0">
              <a:latin typeface="Arial" pitchFamily="34" charset="0"/>
              <a:cs typeface="Arial" pitchFamily="34" charset="0"/>
            </a:endParaRPr>
          </a:p>
        </p:txBody>
      </p:sp>
      <p:sp>
        <p:nvSpPr>
          <p:cNvPr id="21" name="Rectangle 9"/>
          <p:cNvSpPr>
            <a:spLocks noChangeArrowheads="1"/>
          </p:cNvSpPr>
          <p:nvPr/>
        </p:nvSpPr>
        <p:spPr bwMode="auto">
          <a:xfrm>
            <a:off x="152400" y="5903912"/>
            <a:ext cx="4240696" cy="344488"/>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pPr>
            <a:endParaRPr lang="en-US" sz="1200" dirty="0">
              <a:solidFill>
                <a:schemeClr val="tx2">
                  <a:lumMod val="50000"/>
                </a:schemeClr>
              </a:solidFill>
            </a:endParaRPr>
          </a:p>
        </p:txBody>
      </p:sp>
      <p:pic>
        <p:nvPicPr>
          <p:cNvPr id="22" name="Picture 21" descr="deformingSticks8Schlierent5p0.gif"/>
          <p:cNvPicPr>
            <a:picLocks noChangeAspect="1"/>
          </p:cNvPicPr>
          <p:nvPr/>
        </p:nvPicPr>
        <p:blipFill>
          <a:blip r:embed="rId3" cstate="print"/>
          <a:srcRect t="25751" r="22619" b="23784"/>
          <a:stretch>
            <a:fillRect/>
          </a:stretch>
        </p:blipFill>
        <p:spPr>
          <a:xfrm>
            <a:off x="2438400" y="4953000"/>
            <a:ext cx="1752600" cy="1143000"/>
          </a:xfrm>
          <a:prstGeom prst="rect">
            <a:avLst/>
          </a:prstGeom>
        </p:spPr>
      </p:pic>
      <p:pic>
        <p:nvPicPr>
          <p:cNvPr id="30" name="Picture 29" descr="cavityCollapse.gif"/>
          <p:cNvPicPr>
            <a:picLocks noChangeAspect="1"/>
          </p:cNvPicPr>
          <p:nvPr/>
        </p:nvPicPr>
        <p:blipFill>
          <a:blip r:embed="rId4" cstate="print"/>
          <a:stretch>
            <a:fillRect/>
          </a:stretch>
        </p:blipFill>
        <p:spPr>
          <a:xfrm>
            <a:off x="2743200" y="3429000"/>
            <a:ext cx="1371600" cy="1371600"/>
          </a:xfrm>
          <a:prstGeom prst="rect">
            <a:avLst/>
          </a:prstGeom>
        </p:spPr>
      </p:pic>
      <p:pic>
        <p:nvPicPr>
          <p:cNvPr id="24" name="Picture 23" descr="clotConeFinal.gif"/>
          <p:cNvPicPr>
            <a:picLocks noChangeAspect="1"/>
          </p:cNvPicPr>
          <p:nvPr/>
        </p:nvPicPr>
        <p:blipFill>
          <a:blip r:embed="rId5" cstate="print"/>
          <a:srcRect t="20833" r="13949" b="50000"/>
          <a:stretch>
            <a:fillRect/>
          </a:stretch>
        </p:blipFill>
        <p:spPr>
          <a:xfrm>
            <a:off x="381000" y="3429000"/>
            <a:ext cx="2171700" cy="640080"/>
          </a:xfrm>
          <a:prstGeom prst="rect">
            <a:avLst/>
          </a:prstGeom>
        </p:spPr>
      </p:pic>
      <p:pic>
        <p:nvPicPr>
          <p:cNvPr id="31" name="Picture 30" descr="windTurbineHubTower.gif"/>
          <p:cNvPicPr>
            <a:picLocks noChangeAspect="1"/>
          </p:cNvPicPr>
          <p:nvPr/>
        </p:nvPicPr>
        <p:blipFill>
          <a:blip r:embed="rId6" cstate="print"/>
          <a:srcRect l="22917" r="12500" b="4803"/>
          <a:stretch>
            <a:fillRect/>
          </a:stretch>
        </p:blipFill>
        <p:spPr>
          <a:xfrm>
            <a:off x="457200" y="4495800"/>
            <a:ext cx="1085607" cy="1600200"/>
          </a:xfrm>
          <a:prstGeom prst="rect">
            <a:avLst/>
          </a:prstGeom>
        </p:spPr>
      </p:pic>
      <p:pic>
        <p:nvPicPr>
          <p:cNvPr id="23" name="Picture 22" descr="flattenedTorus8Enstrophyt5p0.gif"/>
          <p:cNvPicPr>
            <a:picLocks noChangeAspect="1"/>
          </p:cNvPicPr>
          <p:nvPr/>
        </p:nvPicPr>
        <p:blipFill>
          <a:blip r:embed="rId7" cstate="print"/>
          <a:srcRect l="7778" t="14444" r="9886" b="10000"/>
          <a:stretch>
            <a:fillRect/>
          </a:stretch>
        </p:blipFill>
        <p:spPr>
          <a:xfrm>
            <a:off x="1447800" y="4114800"/>
            <a:ext cx="1295400" cy="1188720"/>
          </a:xfrm>
          <a:prstGeom prst="rect">
            <a:avLst/>
          </a:prstGeom>
        </p:spPr>
      </p:pic>
      <p:sp>
        <p:nvSpPr>
          <p:cNvPr id="25" name="TextBox 24"/>
          <p:cNvSpPr txBox="1"/>
          <p:nvPr/>
        </p:nvSpPr>
        <p:spPr>
          <a:xfrm>
            <a:off x="304800" y="3962400"/>
            <a:ext cx="861133" cy="215444"/>
          </a:xfrm>
          <a:prstGeom prst="rect">
            <a:avLst/>
          </a:prstGeom>
          <a:solidFill>
            <a:schemeClr val="accent6">
              <a:lumMod val="20000"/>
              <a:lumOff val="80000"/>
            </a:schemeClr>
          </a:solidFill>
        </p:spPr>
        <p:txBody>
          <a:bodyPr wrap="none" rtlCol="0">
            <a:spAutoFit/>
          </a:bodyPr>
          <a:lstStyle/>
          <a:p>
            <a:r>
              <a:rPr lang="en-US" sz="800" dirty="0" smtClean="0">
                <a:latin typeface="Arial" pitchFamily="34" charset="0"/>
                <a:cs typeface="Arial" pitchFamily="34" charset="0"/>
              </a:rPr>
              <a:t>Blood clot filter</a:t>
            </a:r>
            <a:endParaRPr lang="en-US" sz="800" dirty="0">
              <a:latin typeface="Arial" pitchFamily="34" charset="0"/>
              <a:cs typeface="Arial" pitchFamily="34" charset="0"/>
            </a:endParaRPr>
          </a:p>
        </p:txBody>
      </p:sp>
      <p:sp>
        <p:nvSpPr>
          <p:cNvPr id="26" name="TextBox 25"/>
          <p:cNvSpPr txBox="1"/>
          <p:nvPr/>
        </p:nvSpPr>
        <p:spPr>
          <a:xfrm>
            <a:off x="533400" y="4267200"/>
            <a:ext cx="1257075" cy="215444"/>
          </a:xfrm>
          <a:prstGeom prst="rect">
            <a:avLst/>
          </a:prstGeom>
          <a:solidFill>
            <a:schemeClr val="accent6">
              <a:lumMod val="20000"/>
              <a:lumOff val="80000"/>
            </a:schemeClr>
          </a:solidFill>
        </p:spPr>
        <p:txBody>
          <a:bodyPr wrap="none" rtlCol="0">
            <a:spAutoFit/>
          </a:bodyPr>
          <a:lstStyle/>
          <a:p>
            <a:r>
              <a:rPr lang="en-US" sz="800" dirty="0" smtClean="0">
                <a:latin typeface="Arial" pitchFamily="34" charset="0"/>
                <a:cs typeface="Arial" pitchFamily="34" charset="0"/>
              </a:rPr>
              <a:t>Flow past rotating torus</a:t>
            </a:r>
            <a:endParaRPr lang="en-US" sz="800" dirty="0">
              <a:latin typeface="Arial" pitchFamily="34" charset="0"/>
              <a:cs typeface="Arial" pitchFamily="34" charset="0"/>
            </a:endParaRPr>
          </a:p>
        </p:txBody>
      </p:sp>
      <p:sp>
        <p:nvSpPr>
          <p:cNvPr id="27" name="TextBox 26"/>
          <p:cNvSpPr txBox="1"/>
          <p:nvPr/>
        </p:nvSpPr>
        <p:spPr>
          <a:xfrm>
            <a:off x="2895600" y="4648200"/>
            <a:ext cx="1454244" cy="215444"/>
          </a:xfrm>
          <a:prstGeom prst="rect">
            <a:avLst/>
          </a:prstGeom>
          <a:solidFill>
            <a:schemeClr val="accent6">
              <a:lumMod val="20000"/>
              <a:lumOff val="80000"/>
            </a:schemeClr>
          </a:solidFill>
        </p:spPr>
        <p:txBody>
          <a:bodyPr wrap="none" rtlCol="0">
            <a:spAutoFit/>
          </a:bodyPr>
          <a:lstStyle/>
          <a:p>
            <a:r>
              <a:rPr lang="en-US" sz="800" dirty="0" smtClean="0">
                <a:latin typeface="Arial" pitchFamily="34" charset="0"/>
                <a:cs typeface="Arial" pitchFamily="34" charset="0"/>
              </a:rPr>
              <a:t>High speed bubble collapse</a:t>
            </a:r>
            <a:endParaRPr lang="en-US" sz="800" dirty="0">
              <a:latin typeface="Arial" pitchFamily="34" charset="0"/>
              <a:cs typeface="Arial" pitchFamily="34" charset="0"/>
            </a:endParaRPr>
          </a:p>
        </p:txBody>
      </p:sp>
      <p:sp>
        <p:nvSpPr>
          <p:cNvPr id="28" name="TextBox 27"/>
          <p:cNvSpPr txBox="1"/>
          <p:nvPr/>
        </p:nvSpPr>
        <p:spPr>
          <a:xfrm>
            <a:off x="2895600" y="6019800"/>
            <a:ext cx="1359668" cy="215444"/>
          </a:xfrm>
          <a:prstGeom prst="rect">
            <a:avLst/>
          </a:prstGeom>
          <a:solidFill>
            <a:schemeClr val="accent6">
              <a:lumMod val="20000"/>
              <a:lumOff val="80000"/>
            </a:schemeClr>
          </a:solidFill>
        </p:spPr>
        <p:txBody>
          <a:bodyPr wrap="none" rtlCol="0">
            <a:spAutoFit/>
          </a:bodyPr>
          <a:lstStyle/>
          <a:p>
            <a:r>
              <a:rPr lang="en-US" sz="800" dirty="0" smtClean="0">
                <a:latin typeface="Arial" pitchFamily="34" charset="0"/>
                <a:cs typeface="Arial" pitchFamily="34" charset="0"/>
              </a:rPr>
              <a:t>Shock hitting elastic rods</a:t>
            </a:r>
            <a:endParaRPr lang="en-US" sz="800" dirty="0">
              <a:latin typeface="Arial" pitchFamily="34" charset="0"/>
              <a:cs typeface="Arial" pitchFamily="34" charset="0"/>
            </a:endParaRPr>
          </a:p>
        </p:txBody>
      </p:sp>
      <p:sp>
        <p:nvSpPr>
          <p:cNvPr id="29" name="TextBox 28"/>
          <p:cNvSpPr txBox="1"/>
          <p:nvPr/>
        </p:nvSpPr>
        <p:spPr>
          <a:xfrm>
            <a:off x="838200" y="5943600"/>
            <a:ext cx="997389" cy="215444"/>
          </a:xfrm>
          <a:prstGeom prst="rect">
            <a:avLst/>
          </a:prstGeom>
          <a:solidFill>
            <a:schemeClr val="accent6">
              <a:lumMod val="20000"/>
              <a:lumOff val="80000"/>
            </a:schemeClr>
          </a:solidFill>
        </p:spPr>
        <p:txBody>
          <a:bodyPr wrap="none" rtlCol="0">
            <a:spAutoFit/>
          </a:bodyPr>
          <a:lstStyle/>
          <a:p>
            <a:r>
              <a:rPr lang="en-US" sz="800" dirty="0" smtClean="0">
                <a:latin typeface="Arial" pitchFamily="34" charset="0"/>
                <a:cs typeface="Arial" pitchFamily="34" charset="0"/>
              </a:rPr>
              <a:t>Wind turbine grid</a:t>
            </a:r>
            <a:endParaRPr lang="en-US" sz="800" dirty="0">
              <a:latin typeface="Arial" pitchFamily="34" charset="0"/>
              <a:cs typeface="Arial" pitchFamily="34" charset="0"/>
            </a:endParaRPr>
          </a:p>
        </p:txBody>
      </p:sp>
      <p:sp>
        <p:nvSpPr>
          <p:cNvPr id="2" name="Footer Placeholder 1"/>
          <p:cNvSpPr>
            <a:spLocks noGrp="1"/>
          </p:cNvSpPr>
          <p:nvPr>
            <p:ph type="ftr" sz="quarter" idx="11"/>
          </p:nvPr>
        </p:nvSpPr>
        <p:spPr/>
        <p:txBody>
          <a:bodyPr/>
          <a:lstStyle/>
          <a:p>
            <a:r>
              <a:rPr lang="en-US" smtClean="0"/>
              <a:t>ASCAC March 5, 2013</a:t>
            </a:r>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descr="1B_xline_vperp1_vs_vperp2_density_axisSymmetric.pdf"/>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685800" y="3219233"/>
            <a:ext cx="3276600" cy="219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33400" y="823347"/>
            <a:ext cx="3429000" cy="2377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8"/>
          <p:cNvSpPr txBox="1">
            <a:spLocks noChangeArrowheads="1"/>
          </p:cNvSpPr>
          <p:nvPr/>
        </p:nvSpPr>
        <p:spPr bwMode="auto">
          <a:xfrm>
            <a:off x="5181600" y="762000"/>
            <a:ext cx="3048000" cy="336550"/>
          </a:xfrm>
          <a:prstGeom prst="rect">
            <a:avLst/>
          </a:prstGeom>
          <a:noFill/>
          <a:ln w="9525">
            <a:noFill/>
            <a:miter lim="800000"/>
            <a:headEnd/>
            <a:tailEnd/>
          </a:ln>
        </p:spPr>
        <p:txBody>
          <a:bodyPr>
            <a:spAutoFit/>
          </a:bodyPr>
          <a:lstStyle/>
          <a:p>
            <a:pPr algn="ctr" eaLnBrk="0" hangingPunct="0">
              <a:spcBef>
                <a:spcPct val="50000"/>
              </a:spcBef>
            </a:pPr>
            <a:r>
              <a:rPr lang="en-US" sz="1600" b="1" dirty="0" smtClean="0">
                <a:solidFill>
                  <a:srgbClr val="000000"/>
                </a:solidFill>
              </a:rPr>
              <a:t>Key </a:t>
            </a:r>
            <a:r>
              <a:rPr lang="en-US" sz="1600" b="1" dirty="0">
                <a:solidFill>
                  <a:srgbClr val="000000"/>
                </a:solidFill>
              </a:rPr>
              <a:t>Ideas</a:t>
            </a:r>
            <a:endParaRPr lang="en-US" sz="2400" dirty="0">
              <a:solidFill>
                <a:srgbClr val="000000"/>
              </a:solidFill>
              <a:latin typeface="Times New Roman" pitchFamily="18" charset="0"/>
            </a:endParaRPr>
          </a:p>
        </p:txBody>
      </p:sp>
      <p:sp>
        <p:nvSpPr>
          <p:cNvPr id="8198" name="Text Box 7"/>
          <p:cNvSpPr txBox="1">
            <a:spLocks noChangeArrowheads="1"/>
          </p:cNvSpPr>
          <p:nvPr/>
        </p:nvSpPr>
        <p:spPr bwMode="auto">
          <a:xfrm>
            <a:off x="5189538" y="3168650"/>
            <a:ext cx="3105150" cy="336550"/>
          </a:xfrm>
          <a:prstGeom prst="rect">
            <a:avLst/>
          </a:prstGeom>
          <a:noFill/>
          <a:ln w="9525">
            <a:noFill/>
            <a:miter lim="800000"/>
            <a:headEnd/>
            <a:tailEnd/>
          </a:ln>
        </p:spPr>
        <p:txBody>
          <a:bodyPr>
            <a:spAutoFit/>
          </a:bodyPr>
          <a:lstStyle/>
          <a:p>
            <a:pPr algn="ctr" eaLnBrk="0" hangingPunct="0">
              <a:spcBef>
                <a:spcPct val="50000"/>
              </a:spcBef>
            </a:pPr>
            <a:r>
              <a:rPr lang="en-US" sz="1600" b="1" dirty="0" smtClean="0">
                <a:solidFill>
                  <a:srgbClr val="000000"/>
                </a:solidFill>
              </a:rPr>
              <a:t>Results</a:t>
            </a:r>
            <a:endParaRPr lang="en-US" sz="2400" dirty="0">
              <a:solidFill>
                <a:srgbClr val="000000"/>
              </a:solidFill>
              <a:latin typeface="Times New Roman" pitchFamily="18" charset="0"/>
            </a:endParaRPr>
          </a:p>
        </p:txBody>
      </p:sp>
      <p:sp>
        <p:nvSpPr>
          <p:cNvPr id="2" name="Rectangle 16"/>
          <p:cNvSpPr>
            <a:spLocks noChangeArrowheads="1"/>
          </p:cNvSpPr>
          <p:nvPr/>
        </p:nvSpPr>
        <p:spPr bwMode="auto">
          <a:xfrm>
            <a:off x="4724400" y="1066800"/>
            <a:ext cx="4267200" cy="2133600"/>
          </a:xfrm>
          <a:prstGeom prst="rect">
            <a:avLst/>
          </a:prstGeom>
          <a:noFill/>
          <a:ln w="9525">
            <a:noFill/>
            <a:miter lim="800000"/>
            <a:headEnd/>
            <a:tailEnd/>
          </a:ln>
        </p:spPr>
        <p:txBody>
          <a:bodyPr/>
          <a:lstStyle/>
          <a:p>
            <a:pPr marL="171450" lvl="1" indent="-171450" eaLnBrk="0" hangingPunct="0">
              <a:spcBef>
                <a:spcPct val="25000"/>
              </a:spcBef>
              <a:buFont typeface="Arial" pitchFamily="34" charset="0"/>
              <a:buChar char="•"/>
            </a:pPr>
            <a:r>
              <a:rPr lang="en-US" sz="1600" b="1" dirty="0" smtClean="0">
                <a:solidFill>
                  <a:srgbClr val="000000"/>
                </a:solidFill>
              </a:rPr>
              <a:t>Provide uniform </a:t>
            </a:r>
            <a:r>
              <a:rPr lang="en-US" sz="1600" b="1" dirty="0" smtClean="0"/>
              <a:t>array</a:t>
            </a:r>
            <a:r>
              <a:rPr lang="en-US" sz="1600" b="1" dirty="0" smtClean="0">
                <a:solidFill>
                  <a:srgbClr val="000000"/>
                </a:solidFill>
              </a:rPr>
              <a:t> interface for scientific data in commonly used file formats, e.g., HDF5, ADIOS, and NetCDF</a:t>
            </a:r>
          </a:p>
          <a:p>
            <a:pPr marL="171450" lvl="1" indent="-171450" eaLnBrk="0" hangingPunct="0">
              <a:spcBef>
                <a:spcPct val="25000"/>
              </a:spcBef>
              <a:buFont typeface="Arial" pitchFamily="34" charset="0"/>
              <a:buChar char="•"/>
            </a:pPr>
            <a:r>
              <a:rPr lang="en-US" sz="1600" b="1" dirty="0" smtClean="0">
                <a:solidFill>
                  <a:srgbClr val="000000"/>
                </a:solidFill>
              </a:rPr>
              <a:t>Provide efficient searching functionality on top of existing user analysis frameworks while expand data handling capability and improve user productivity</a:t>
            </a:r>
            <a:endParaRPr lang="en-US" sz="1600" b="1" dirty="0">
              <a:solidFill>
                <a:srgbClr val="000000"/>
              </a:solidFill>
            </a:endParaRPr>
          </a:p>
        </p:txBody>
      </p:sp>
      <p:sp>
        <p:nvSpPr>
          <p:cNvPr id="8196" name="Line 5"/>
          <p:cNvSpPr>
            <a:spLocks noChangeShapeType="1"/>
          </p:cNvSpPr>
          <p:nvPr/>
        </p:nvSpPr>
        <p:spPr bwMode="auto">
          <a:xfrm>
            <a:off x="4572000" y="919163"/>
            <a:ext cx="0" cy="5313362"/>
          </a:xfrm>
          <a:prstGeom prst="line">
            <a:avLst/>
          </a:prstGeom>
          <a:noFill/>
          <a:ln w="9525">
            <a:solidFill>
              <a:schemeClr val="tx1"/>
            </a:solidFill>
            <a:round/>
            <a:headEnd/>
            <a:tailEnd/>
          </a:ln>
        </p:spPr>
        <p:txBody>
          <a:bodyPr wrap="none" anchor="ctr"/>
          <a:lstStyle/>
          <a:p>
            <a:endParaRPr lang="en-US"/>
          </a:p>
        </p:txBody>
      </p:sp>
      <p:sp>
        <p:nvSpPr>
          <p:cNvPr id="8200" name="Text Box 10"/>
          <p:cNvSpPr txBox="1">
            <a:spLocks noChangeArrowheads="1"/>
          </p:cNvSpPr>
          <p:nvPr/>
        </p:nvSpPr>
        <p:spPr bwMode="auto">
          <a:xfrm rot="10800000" flipV="1">
            <a:off x="5429250" y="344671"/>
            <a:ext cx="3352800" cy="461665"/>
          </a:xfrm>
          <a:prstGeom prst="rect">
            <a:avLst/>
          </a:prstGeom>
          <a:noFill/>
          <a:ln w="9525">
            <a:noFill/>
            <a:miter lim="800000"/>
            <a:headEnd/>
            <a:tailEnd/>
          </a:ln>
        </p:spPr>
        <p:txBody>
          <a:bodyPr wrap="square">
            <a:spAutoFit/>
          </a:bodyPr>
          <a:lstStyle/>
          <a:p>
            <a:pPr eaLnBrk="0" hangingPunct="0">
              <a:spcBef>
                <a:spcPct val="50000"/>
              </a:spcBef>
            </a:pPr>
            <a:r>
              <a:rPr lang="en-US" sz="1200" b="1" dirty="0" smtClean="0">
                <a:solidFill>
                  <a:srgbClr val="000000"/>
                </a:solidFill>
              </a:rPr>
              <a:t>Investigators: K</a:t>
            </a:r>
            <a:r>
              <a:rPr lang="en-US" sz="1200" b="1" dirty="0">
                <a:solidFill>
                  <a:srgbClr val="000000"/>
                </a:solidFill>
              </a:rPr>
              <a:t>. Wu, S. Byna, A. </a:t>
            </a:r>
            <a:r>
              <a:rPr lang="en-US" sz="1200" b="1" dirty="0" smtClean="0">
                <a:solidFill>
                  <a:srgbClr val="000000"/>
                </a:solidFill>
              </a:rPr>
              <a:t>Shoshani, in collaboration with LBNL Vis group</a:t>
            </a:r>
            <a:endParaRPr lang="en-US" sz="1200" dirty="0">
              <a:solidFill>
                <a:srgbClr val="000000"/>
              </a:solidFill>
              <a:latin typeface="Times New Roman" pitchFamily="18" charset="0"/>
            </a:endParaRPr>
          </a:p>
        </p:txBody>
      </p:sp>
      <p:sp>
        <p:nvSpPr>
          <p:cNvPr id="8204" name="Text Box 14"/>
          <p:cNvSpPr txBox="1">
            <a:spLocks noChangeArrowheads="1"/>
          </p:cNvSpPr>
          <p:nvPr/>
        </p:nvSpPr>
        <p:spPr bwMode="auto">
          <a:xfrm>
            <a:off x="4648200" y="3429000"/>
            <a:ext cx="43434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171450" indent="-171450" eaLnBrk="0" hangingPunct="0">
              <a:buFont typeface="Arial"/>
              <a:buChar char="•"/>
              <a:defRPr/>
            </a:pPr>
            <a:r>
              <a:rPr lang="en-US" sz="1600" b="1" dirty="0" smtClean="0">
                <a:solidFill>
                  <a:srgbClr val="000000"/>
                </a:solidFill>
                <a:latin typeface="Arial" charset="0"/>
                <a:cs typeface="ＭＳ Ｐゴシック" charset="0"/>
              </a:rPr>
              <a:t>Public release of FastQuery software</a:t>
            </a:r>
          </a:p>
          <a:p>
            <a:pPr marL="171450" indent="-171450" eaLnBrk="0" hangingPunct="0">
              <a:buFont typeface="Arial"/>
              <a:buChar char="•"/>
              <a:defRPr/>
            </a:pPr>
            <a:r>
              <a:rPr lang="en-US" sz="1600" b="1" dirty="0" smtClean="0">
                <a:solidFill>
                  <a:srgbClr val="000000"/>
                </a:solidFill>
                <a:latin typeface="Arial" charset="0"/>
                <a:cs typeface="ＭＳ Ｐゴシック" charset="0"/>
              </a:rPr>
              <a:t>Indexed </a:t>
            </a:r>
            <a:r>
              <a:rPr lang="en-US" sz="1600" b="1" dirty="0">
                <a:solidFill>
                  <a:srgbClr val="000000"/>
                </a:solidFill>
                <a:latin typeface="Arial" charset="0"/>
                <a:cs typeface="ＭＳ Ｐゴシック" charset="0"/>
              </a:rPr>
              <a:t>and queried a </a:t>
            </a:r>
            <a:r>
              <a:rPr lang="en-US" sz="1600" b="1" dirty="0" smtClean="0">
                <a:solidFill>
                  <a:schemeClr val="accent6"/>
                </a:solidFill>
                <a:latin typeface="Arial" charset="0"/>
                <a:cs typeface="ＭＳ Ｐゴシック" charset="0"/>
              </a:rPr>
              <a:t>trillion </a:t>
            </a:r>
            <a:r>
              <a:rPr lang="en-US" sz="1600" b="1" dirty="0">
                <a:solidFill>
                  <a:schemeClr val="accent6"/>
                </a:solidFill>
                <a:latin typeface="Arial" charset="0"/>
                <a:cs typeface="ＭＳ Ｐゴシック" charset="0"/>
              </a:rPr>
              <a:t>particle</a:t>
            </a:r>
            <a:r>
              <a:rPr lang="en-US" sz="1600" b="1" dirty="0">
                <a:solidFill>
                  <a:schemeClr val="accent2"/>
                </a:solidFill>
                <a:latin typeface="Arial" charset="0"/>
                <a:cs typeface="ＭＳ Ｐゴシック" charset="0"/>
              </a:rPr>
              <a:t> </a:t>
            </a:r>
            <a:r>
              <a:rPr lang="en-US" sz="1600" b="1" dirty="0" smtClean="0">
                <a:solidFill>
                  <a:srgbClr val="000000"/>
                </a:solidFill>
                <a:latin typeface="Arial" charset="0"/>
                <a:cs typeface="ＭＳ Ｐゴシック" charset="0"/>
              </a:rPr>
              <a:t>dataset for studying magnetic reconnection (or “space weather”)</a:t>
            </a:r>
          </a:p>
          <a:p>
            <a:pPr marL="514350" lvl="1" eaLnBrk="0" hangingPunct="0">
              <a:buFont typeface="Wingdings" charset="2"/>
              <a:buChar char="ü"/>
              <a:defRPr/>
            </a:pPr>
            <a:r>
              <a:rPr lang="en-US" sz="1600" b="1" dirty="0" smtClean="0">
                <a:solidFill>
                  <a:srgbClr val="000000"/>
                </a:solidFill>
                <a:latin typeface="Arial" charset="0"/>
                <a:cs typeface="ＭＳ Ｐゴシック" charset="0"/>
              </a:rPr>
              <a:t>Built index in 10 minutes</a:t>
            </a:r>
          </a:p>
          <a:p>
            <a:pPr marL="514350" lvl="1" eaLnBrk="0" hangingPunct="0">
              <a:buFont typeface="Wingdings" charset="2"/>
              <a:buChar char="ü"/>
              <a:defRPr/>
            </a:pPr>
            <a:r>
              <a:rPr lang="en-US" sz="1600" b="1" dirty="0" smtClean="0">
                <a:solidFill>
                  <a:srgbClr val="000000"/>
                </a:solidFill>
                <a:latin typeface="Arial" charset="0"/>
                <a:cs typeface="ＭＳ Ｐゴシック" charset="0"/>
              </a:rPr>
              <a:t>Located highly energetic particles in seconds</a:t>
            </a:r>
          </a:p>
          <a:p>
            <a:pPr marL="177800" indent="-177800" eaLnBrk="0" hangingPunct="0">
              <a:buFont typeface="Arial"/>
              <a:buChar char="•"/>
              <a:defRPr/>
            </a:pPr>
            <a:r>
              <a:rPr lang="en-US" sz="1600" b="1" dirty="0" smtClean="0">
                <a:solidFill>
                  <a:srgbClr val="000000"/>
                </a:solidFill>
                <a:latin typeface="Arial" charset="0"/>
                <a:cs typeface="ＭＳ Ｐゴシック" charset="0"/>
              </a:rPr>
              <a:t>“</a:t>
            </a:r>
            <a:r>
              <a:rPr lang="en-US" sz="1600" b="1" dirty="0">
                <a:solidFill>
                  <a:srgbClr val="000000"/>
                </a:solidFill>
                <a:latin typeface="Arial" charset="0"/>
                <a:cs typeface="ＭＳ Ｐゴシック" charset="0"/>
              </a:rPr>
              <a:t>This is the </a:t>
            </a:r>
            <a:r>
              <a:rPr lang="en-US" sz="1600" b="1" dirty="0">
                <a:solidFill>
                  <a:srgbClr val="F79646"/>
                </a:solidFill>
                <a:latin typeface="Arial" charset="0"/>
                <a:cs typeface="ＭＳ Ｐゴシック" charset="0"/>
              </a:rPr>
              <a:t>first time</a:t>
            </a:r>
            <a:r>
              <a:rPr lang="en-US" sz="1600" b="1" dirty="0">
                <a:solidFill>
                  <a:srgbClr val="FF0000"/>
                </a:solidFill>
                <a:latin typeface="Arial" charset="0"/>
                <a:cs typeface="ＭＳ Ｐゴシック" charset="0"/>
              </a:rPr>
              <a:t> </a:t>
            </a:r>
            <a:r>
              <a:rPr lang="en-US" sz="1600" b="1" dirty="0">
                <a:solidFill>
                  <a:srgbClr val="000000"/>
                </a:solidFill>
                <a:latin typeface="Arial" charset="0"/>
                <a:cs typeface="ＭＳ Ｐゴシック" charset="0"/>
              </a:rPr>
              <a:t>anyone has ever queried and visualized 3D particle datasets of this </a:t>
            </a:r>
            <a:r>
              <a:rPr lang="en-US" sz="1600" b="1" dirty="0" smtClean="0">
                <a:solidFill>
                  <a:srgbClr val="000000"/>
                </a:solidFill>
                <a:latin typeface="Arial" charset="0"/>
                <a:cs typeface="ＭＳ Ｐゴシック" charset="0"/>
              </a:rPr>
              <a:t>size.” -- </a:t>
            </a:r>
            <a:r>
              <a:rPr lang="en-US" sz="1600" b="1" dirty="0">
                <a:solidFill>
                  <a:srgbClr val="000000"/>
                </a:solidFill>
                <a:latin typeface="Arial" charset="0"/>
                <a:cs typeface="ＭＳ Ｐゴシック" charset="0"/>
              </a:rPr>
              <a:t>Homa </a:t>
            </a:r>
            <a:r>
              <a:rPr lang="en-US" sz="1600" b="1" dirty="0" smtClean="0">
                <a:solidFill>
                  <a:srgbClr val="000000"/>
                </a:solidFill>
                <a:latin typeface="Arial" charset="0"/>
                <a:cs typeface="ＭＳ Ｐゴシック" charset="0"/>
              </a:rPr>
              <a:t>Karimabadi, Physicist from UCSD</a:t>
            </a:r>
          </a:p>
        </p:txBody>
      </p:sp>
      <p:sp>
        <p:nvSpPr>
          <p:cNvPr id="8205" name="Rectangle 15"/>
          <p:cNvSpPr>
            <a:spLocks noChangeArrowheads="1"/>
          </p:cNvSpPr>
          <p:nvPr/>
        </p:nvSpPr>
        <p:spPr bwMode="auto">
          <a:xfrm>
            <a:off x="190500" y="5334000"/>
            <a:ext cx="4267200" cy="92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algn="just" eaLnBrk="0" hangingPunct="0">
              <a:lnSpc>
                <a:spcPct val="80000"/>
              </a:lnSpc>
              <a:buFont typeface="Symbol" pitchFamily="18" charset="2"/>
              <a:buNone/>
            </a:pPr>
            <a:r>
              <a:rPr lang="en-US" sz="1400" b="1" dirty="0" smtClean="0">
                <a:solidFill>
                  <a:srgbClr val="000000"/>
                </a:solidFill>
              </a:rPr>
              <a:t>Particle distribution of highly energetic particles around the region of magnetic reconnection. The off-centered and oblong distribution confirms the existence of a previously speculated property known as </a:t>
            </a:r>
            <a:r>
              <a:rPr lang="en-US" sz="1400" b="1" dirty="0" err="1" smtClean="0">
                <a:solidFill>
                  <a:srgbClr val="000000"/>
                </a:solidFill>
              </a:rPr>
              <a:t>agyrotropy</a:t>
            </a:r>
            <a:r>
              <a:rPr lang="en-US" sz="1400" b="1" dirty="0" smtClean="0">
                <a:solidFill>
                  <a:srgbClr val="000000"/>
                </a:solidFill>
              </a:rPr>
              <a:t>.</a:t>
            </a:r>
            <a:endParaRPr lang="en-US" sz="1400" b="1" dirty="0">
              <a:solidFill>
                <a:srgbClr val="000000"/>
              </a:solidFill>
            </a:endParaRPr>
          </a:p>
        </p:txBody>
      </p:sp>
      <p:sp>
        <p:nvSpPr>
          <p:cNvPr id="3" name="Line 17"/>
          <p:cNvSpPr>
            <a:spLocks noChangeShapeType="1"/>
          </p:cNvSpPr>
          <p:nvPr/>
        </p:nvSpPr>
        <p:spPr bwMode="auto">
          <a:xfrm>
            <a:off x="609600" y="3187700"/>
            <a:ext cx="8001000" cy="0"/>
          </a:xfrm>
          <a:prstGeom prst="line">
            <a:avLst/>
          </a:prstGeom>
          <a:noFill/>
          <a:ln w="9525">
            <a:solidFill>
              <a:schemeClr val="tx1"/>
            </a:solidFill>
            <a:round/>
            <a:headEnd/>
            <a:tailEnd/>
          </a:ln>
        </p:spPr>
        <p:txBody>
          <a:bodyPr wrap="none" anchor="ctr"/>
          <a:lstStyle/>
          <a:p>
            <a:endParaRPr lang="en-US"/>
          </a:p>
        </p:txBody>
      </p:sp>
      <p:sp>
        <p:nvSpPr>
          <p:cNvPr id="8206" name="Text Box 22"/>
          <p:cNvSpPr txBox="1">
            <a:spLocks noChangeArrowheads="1"/>
          </p:cNvSpPr>
          <p:nvPr/>
        </p:nvSpPr>
        <p:spPr bwMode="auto">
          <a:xfrm>
            <a:off x="203200" y="152400"/>
            <a:ext cx="514350" cy="307975"/>
          </a:xfrm>
          <a:prstGeom prst="rect">
            <a:avLst/>
          </a:prstGeom>
          <a:noFill/>
          <a:ln w="9525">
            <a:noFill/>
            <a:miter lim="800000"/>
            <a:headEnd/>
            <a:tailEnd/>
          </a:ln>
        </p:spPr>
        <p:txBody>
          <a:bodyPr wrap="none">
            <a:spAutoFit/>
          </a:bodyPr>
          <a:lstStyle/>
          <a:p>
            <a:pPr eaLnBrk="0" hangingPunct="0"/>
            <a:r>
              <a:rPr lang="en-US" sz="1400" b="1">
                <a:solidFill>
                  <a:srgbClr val="FFFFFF"/>
                </a:solidFill>
              </a:rPr>
              <a:t>IMD</a:t>
            </a:r>
            <a:endParaRPr lang="en-US" sz="2400" b="1">
              <a:solidFill>
                <a:srgbClr val="1F497D"/>
              </a:solidFill>
              <a:latin typeface="Times New Roman" pitchFamily="18" charset="0"/>
            </a:endParaRPr>
          </a:p>
        </p:txBody>
      </p:sp>
      <p:sp>
        <p:nvSpPr>
          <p:cNvPr id="8207" name="Text Box 23"/>
          <p:cNvSpPr txBox="1">
            <a:spLocks noChangeArrowheads="1"/>
          </p:cNvSpPr>
          <p:nvPr/>
        </p:nvSpPr>
        <p:spPr bwMode="auto">
          <a:xfrm>
            <a:off x="304800" y="72577"/>
            <a:ext cx="8305800" cy="387798"/>
          </a:xfrm>
          <a:prstGeom prst="rect">
            <a:avLst/>
          </a:prstGeom>
          <a:noFill/>
          <a:ln w="9525">
            <a:noFill/>
            <a:miter lim="800000"/>
            <a:headEnd/>
            <a:tailEnd/>
          </a:ln>
        </p:spPr>
        <p:txBody>
          <a:bodyPr wrap="square">
            <a:spAutoFit/>
          </a:bodyPr>
          <a:lstStyle/>
          <a:p>
            <a:pPr algn="ctr">
              <a:lnSpc>
                <a:spcPct val="80000"/>
              </a:lnSpc>
            </a:pPr>
            <a:r>
              <a:rPr lang="en-US" sz="2400" b="1" dirty="0" smtClean="0">
                <a:solidFill>
                  <a:srgbClr val="367317"/>
                </a:solidFill>
                <a:latin typeface="Calibri" pitchFamily="34" charset="0"/>
              </a:rPr>
              <a:t>CS:  </a:t>
            </a:r>
            <a:r>
              <a:rPr lang="en-US" sz="2400" b="1" dirty="0" err="1" smtClean="0">
                <a:solidFill>
                  <a:srgbClr val="367317"/>
                </a:solidFill>
                <a:latin typeface="Calibri" pitchFamily="34" charset="0"/>
              </a:rPr>
              <a:t>FastQuery</a:t>
            </a:r>
            <a:r>
              <a:rPr lang="en-US" sz="2400" b="1" dirty="0" smtClean="0">
                <a:solidFill>
                  <a:srgbClr val="367317"/>
                </a:solidFill>
                <a:latin typeface="Calibri" pitchFamily="34" charset="0"/>
              </a:rPr>
              <a:t>: Uniform Query Capability on Scientific Files</a:t>
            </a:r>
            <a:endParaRPr lang="en-US" sz="2400" b="1" dirty="0">
              <a:solidFill>
                <a:srgbClr val="367317"/>
              </a:solidFill>
              <a:latin typeface="Calibri" pitchFamily="34" charset="0"/>
            </a:endParaRPr>
          </a:p>
        </p:txBody>
      </p:sp>
      <p:sp>
        <p:nvSpPr>
          <p:cNvPr id="6" name="Footer Placeholder 5"/>
          <p:cNvSpPr>
            <a:spLocks noGrp="1"/>
          </p:cNvSpPr>
          <p:nvPr>
            <p:ph type="ftr" sz="quarter" idx="11"/>
          </p:nvPr>
        </p:nvSpPr>
        <p:spPr/>
        <p:txBody>
          <a:bodyPr/>
          <a:lstStyle/>
          <a:p>
            <a:r>
              <a:rPr lang="en-US" smtClean="0"/>
              <a:t>ASCAC March 5, 2013</a:t>
            </a:r>
            <a:endParaRPr lang="en-US" dirty="0"/>
          </a:p>
        </p:txBody>
      </p:sp>
      <p:sp>
        <p:nvSpPr>
          <p:cNvPr id="7" name="Slide Number Placeholder 6"/>
          <p:cNvSpPr>
            <a:spLocks noGrp="1"/>
          </p:cNvSpPr>
          <p:nvPr>
            <p:ph type="sldNum" sz="quarter" idx="10"/>
          </p:nvPr>
        </p:nvSpPr>
        <p:spPr/>
        <p:txBody>
          <a:bodyPr/>
          <a:lstStyle/>
          <a:p>
            <a:pPr>
              <a:defRPr/>
            </a:pPr>
            <a:fld id="{0E35970C-66DA-42B4-8591-6E363A3B576E}" type="slidenum">
              <a:rPr lang="en-US" smtClean="0"/>
              <a:pPr>
                <a:defRPr/>
              </a:pPr>
              <a:t>42</a:t>
            </a:fld>
            <a:endParaRPr 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a:xfrm>
            <a:off x="0" y="76200"/>
            <a:ext cx="9144000" cy="361637"/>
          </a:xfrm>
        </p:spPr>
        <p:txBody>
          <a:bodyPr>
            <a:normAutofit fontScale="90000"/>
          </a:bodyPr>
          <a:lstStyle/>
          <a:p>
            <a:r>
              <a:rPr lang="en-US" sz="2000" dirty="0"/>
              <a:t/>
            </a:r>
            <a:br>
              <a:rPr lang="en-US" sz="2000" dirty="0"/>
            </a:br>
            <a:r>
              <a:rPr lang="en-US" sz="1800" b="1" dirty="0" err="1" smtClean="0"/>
              <a:t>SciDAC</a:t>
            </a:r>
            <a:r>
              <a:rPr lang="en-US" sz="1800" b="1" dirty="0" smtClean="0"/>
              <a:t>:</a:t>
            </a:r>
            <a:r>
              <a:rPr lang="en-US" sz="1800" dirty="0" smtClean="0"/>
              <a:t>  </a:t>
            </a:r>
            <a:r>
              <a:rPr lang="en-US" sz="1800" b="1" dirty="0" smtClean="0"/>
              <a:t>Discontinuous </a:t>
            </a:r>
            <a:r>
              <a:rPr lang="en-US" sz="1800" b="1" dirty="0"/>
              <a:t>methods for accurate, massively parallel quantum molecular dynamics: </a:t>
            </a:r>
            <a:r>
              <a:rPr lang="en-US" sz="1800" b="1" dirty="0" smtClean="0"/>
              <a:t/>
            </a:r>
            <a:br>
              <a:rPr lang="en-US" sz="1800" b="1" dirty="0" smtClean="0"/>
            </a:br>
            <a:r>
              <a:rPr lang="en-US" sz="1800" b="1" dirty="0" smtClean="0"/>
              <a:t>Lithium </a:t>
            </a:r>
            <a:r>
              <a:rPr lang="en-US" sz="1800" b="1" dirty="0"/>
              <a:t>Ion interface dynamics from first principles</a:t>
            </a:r>
            <a:r>
              <a:rPr lang="en-US" sz="1800" b="1" dirty="0" smtClean="0">
                <a:solidFill>
                  <a:schemeClr val="tx1"/>
                </a:solidFill>
                <a:latin typeface="Arial"/>
                <a:cs typeface="Arial"/>
              </a:rPr>
              <a:t/>
            </a:r>
            <a:br>
              <a:rPr lang="en-US" sz="1800" b="1" dirty="0" smtClean="0">
                <a:solidFill>
                  <a:schemeClr val="tx1"/>
                </a:solidFill>
                <a:latin typeface="Arial"/>
                <a:cs typeface="Arial"/>
              </a:rPr>
            </a:br>
            <a:r>
              <a:rPr lang="en-US" sz="1300" b="1" dirty="0" smtClean="0">
                <a:solidFill>
                  <a:schemeClr val="tx1"/>
                </a:solidFill>
                <a:latin typeface="Arial"/>
                <a:cs typeface="Arial"/>
              </a:rPr>
              <a:t>John Pask, Vince </a:t>
            </a:r>
            <a:r>
              <a:rPr lang="en-US" sz="1300" b="1" dirty="0" err="1" smtClean="0">
                <a:solidFill>
                  <a:schemeClr val="tx1"/>
                </a:solidFill>
                <a:latin typeface="Arial"/>
                <a:cs typeface="Arial"/>
              </a:rPr>
              <a:t>Lordi</a:t>
            </a:r>
            <a:r>
              <a:rPr lang="en-US" sz="1300" b="1" dirty="0" smtClean="0">
                <a:solidFill>
                  <a:schemeClr val="tx1"/>
                </a:solidFill>
                <a:latin typeface="Arial"/>
                <a:cs typeface="Arial"/>
              </a:rPr>
              <a:t>, Erik </a:t>
            </a:r>
            <a:r>
              <a:rPr lang="en-US" sz="1300" b="1" dirty="0" err="1" smtClean="0">
                <a:solidFill>
                  <a:schemeClr val="tx1"/>
                </a:solidFill>
                <a:latin typeface="Arial"/>
                <a:cs typeface="Arial"/>
              </a:rPr>
              <a:t>Draeger</a:t>
            </a:r>
            <a:r>
              <a:rPr lang="en-US" sz="1300" b="1" dirty="0" smtClean="0">
                <a:solidFill>
                  <a:schemeClr val="tx1"/>
                </a:solidFill>
                <a:latin typeface="Arial"/>
                <a:cs typeface="Arial"/>
              </a:rPr>
              <a:t> (LLNL);  Lin Lin, Chao Yang  (LBNL)</a:t>
            </a:r>
          </a:p>
        </p:txBody>
      </p:sp>
      <p:cxnSp>
        <p:nvCxnSpPr>
          <p:cNvPr id="14338" name="Straight Connector 8"/>
          <p:cNvCxnSpPr>
            <a:cxnSpLocks noChangeShapeType="1"/>
          </p:cNvCxnSpPr>
          <p:nvPr/>
        </p:nvCxnSpPr>
        <p:spPr bwMode="auto">
          <a:xfrm>
            <a:off x="304800" y="2971800"/>
            <a:ext cx="8763000" cy="3175"/>
          </a:xfrm>
          <a:prstGeom prst="line">
            <a:avLst/>
          </a:prstGeom>
          <a:noFill/>
          <a:ln w="25400" algn="ctr">
            <a:solidFill>
              <a:srgbClr val="F9B074"/>
            </a:solidFill>
            <a:round/>
            <a:headEnd/>
            <a:tailEnd/>
          </a:ln>
        </p:spPr>
      </p:cxnSp>
      <p:cxnSp>
        <p:nvCxnSpPr>
          <p:cNvPr id="14339" name="Straight Connector 20"/>
          <p:cNvCxnSpPr>
            <a:cxnSpLocks noChangeShapeType="1"/>
          </p:cNvCxnSpPr>
          <p:nvPr/>
        </p:nvCxnSpPr>
        <p:spPr bwMode="auto">
          <a:xfrm>
            <a:off x="4727510" y="910813"/>
            <a:ext cx="0" cy="2060987"/>
          </a:xfrm>
          <a:prstGeom prst="line">
            <a:avLst/>
          </a:prstGeom>
          <a:noFill/>
          <a:ln w="25400" algn="ctr">
            <a:solidFill>
              <a:srgbClr val="F9B074"/>
            </a:solidFill>
            <a:round/>
            <a:headEnd/>
            <a:tailEnd/>
          </a:ln>
        </p:spPr>
      </p:cxnSp>
      <p:sp>
        <p:nvSpPr>
          <p:cNvPr id="14340" name="TextBox 13"/>
          <p:cNvSpPr txBox="1">
            <a:spLocks noChangeArrowheads="1"/>
          </p:cNvSpPr>
          <p:nvPr/>
        </p:nvSpPr>
        <p:spPr bwMode="auto">
          <a:xfrm>
            <a:off x="4876800" y="685800"/>
            <a:ext cx="898003" cy="369332"/>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Impact:</a:t>
            </a:r>
            <a:endParaRPr lang="en-US" i="1" dirty="0">
              <a:solidFill>
                <a:srgbClr val="DA5500"/>
              </a:solidFill>
            </a:endParaRPr>
          </a:p>
        </p:txBody>
      </p:sp>
      <p:sp>
        <p:nvSpPr>
          <p:cNvPr id="14341" name="TextBox 14"/>
          <p:cNvSpPr txBox="1">
            <a:spLocks noChangeArrowheads="1"/>
          </p:cNvSpPr>
          <p:nvPr/>
        </p:nvSpPr>
        <p:spPr bwMode="auto">
          <a:xfrm>
            <a:off x="228600" y="838200"/>
            <a:ext cx="1263487" cy="369332"/>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Objectives: </a:t>
            </a:r>
            <a:endParaRPr lang="en-US" i="1" dirty="0">
              <a:solidFill>
                <a:srgbClr val="DA5500"/>
              </a:solidFill>
            </a:endParaRPr>
          </a:p>
        </p:txBody>
      </p:sp>
      <p:sp>
        <p:nvSpPr>
          <p:cNvPr id="14351" name="Rectangle 9"/>
          <p:cNvSpPr>
            <a:spLocks noChangeArrowheads="1"/>
          </p:cNvSpPr>
          <p:nvPr/>
        </p:nvSpPr>
        <p:spPr bwMode="auto">
          <a:xfrm>
            <a:off x="1981200" y="6437313"/>
            <a:ext cx="6096000" cy="344487"/>
          </a:xfrm>
          <a:prstGeom prst="rect">
            <a:avLst/>
          </a:prstGeom>
          <a:noFill/>
          <a:ln w="15875">
            <a:noFill/>
            <a:miter lim="800000"/>
            <a:headEnd/>
            <a:tailEnd/>
          </a:ln>
        </p:spPr>
        <p:txBody>
          <a:bodyPr/>
          <a:lstStyle/>
          <a:p>
            <a:pPr marL="173038" indent="-173038" eaLnBrk="0" hangingPunct="0">
              <a:lnSpc>
                <a:spcPct val="90000"/>
              </a:lnSpc>
              <a:spcBef>
                <a:spcPct val="60000"/>
              </a:spcBef>
              <a:buClr>
                <a:srgbClr val="FFFF99"/>
              </a:buClr>
              <a:buFont typeface="Symbol" pitchFamily="18" charset="2"/>
              <a:buNone/>
            </a:pPr>
            <a:endParaRPr lang="en-US" sz="1200">
              <a:solidFill>
                <a:srgbClr val="DA5500"/>
              </a:solidFill>
            </a:endParaRPr>
          </a:p>
        </p:txBody>
      </p:sp>
      <p:sp>
        <p:nvSpPr>
          <p:cNvPr id="18" name="TextBox 13"/>
          <p:cNvSpPr txBox="1">
            <a:spLocks noChangeArrowheads="1"/>
          </p:cNvSpPr>
          <p:nvPr/>
        </p:nvSpPr>
        <p:spPr bwMode="auto">
          <a:xfrm>
            <a:off x="4953000" y="3124200"/>
            <a:ext cx="3152017" cy="369332"/>
          </a:xfrm>
          <a:prstGeom prst="rect">
            <a:avLst/>
          </a:prstGeom>
          <a:noFill/>
          <a:ln w="9525">
            <a:noFill/>
            <a:miter lim="800000"/>
            <a:headEnd/>
            <a:tailEnd/>
          </a:ln>
        </p:spPr>
        <p:txBody>
          <a:bodyPr wrap="none">
            <a:spAutoFit/>
          </a:bodyPr>
          <a:lstStyle/>
          <a:p>
            <a:pPr eaLnBrk="0" hangingPunct="0"/>
            <a:r>
              <a:rPr lang="en-US" i="1" dirty="0" smtClean="0">
                <a:solidFill>
                  <a:srgbClr val="DA5500"/>
                </a:solidFill>
              </a:rPr>
              <a:t>Progress and Accomplishments</a:t>
            </a:r>
            <a:endParaRPr lang="en-US" i="1" dirty="0">
              <a:solidFill>
                <a:srgbClr val="DA5500"/>
              </a:solidFill>
            </a:endParaRPr>
          </a:p>
        </p:txBody>
      </p:sp>
      <p:sp>
        <p:nvSpPr>
          <p:cNvPr id="2" name="TextBox 1"/>
          <p:cNvSpPr txBox="1"/>
          <p:nvPr/>
        </p:nvSpPr>
        <p:spPr>
          <a:xfrm>
            <a:off x="228600" y="1143000"/>
            <a:ext cx="4267200" cy="1600438"/>
          </a:xfrm>
          <a:prstGeom prst="rect">
            <a:avLst/>
          </a:prstGeom>
          <a:noFill/>
        </p:spPr>
        <p:txBody>
          <a:bodyPr wrap="square" rtlCol="0">
            <a:spAutoFit/>
          </a:bodyPr>
          <a:lstStyle/>
          <a:p>
            <a:pPr marL="285750" lvl="0" indent="-285750">
              <a:buFont typeface="Arial" pitchFamily="34" charset="0"/>
              <a:buChar char="•"/>
            </a:pPr>
            <a:r>
              <a:rPr lang="en-US" sz="1400" dirty="0">
                <a:solidFill>
                  <a:prstClr val="black"/>
                </a:solidFill>
              </a:rPr>
              <a:t>Apply new method to advance understanding of structure and dynamics of electrolyte/SEI/anode systems in Li-ion </a:t>
            </a:r>
            <a:r>
              <a:rPr lang="en-US" sz="1400" dirty="0" smtClean="0">
                <a:solidFill>
                  <a:prstClr val="black"/>
                </a:solidFill>
              </a:rPr>
              <a:t>cells.</a:t>
            </a:r>
            <a:endParaRPr lang="en-US" sz="1400" dirty="0" smtClean="0"/>
          </a:p>
          <a:p>
            <a:pPr marL="285750" indent="-285750">
              <a:buFont typeface="Arial" pitchFamily="34" charset="0"/>
              <a:buChar char="•"/>
            </a:pPr>
            <a:r>
              <a:rPr lang="en-US" sz="1400" dirty="0" smtClean="0"/>
              <a:t>Develop new Discontinuous Galerkin (DG) electronic structure method and code to accomplish quantum molecular dynamics (QMD) on an unprecedented scale. </a:t>
            </a:r>
          </a:p>
        </p:txBody>
      </p:sp>
      <p:sp>
        <p:nvSpPr>
          <p:cNvPr id="3" name="TextBox 2"/>
          <p:cNvSpPr txBox="1"/>
          <p:nvPr/>
        </p:nvSpPr>
        <p:spPr>
          <a:xfrm>
            <a:off x="4859695" y="914400"/>
            <a:ext cx="4208105" cy="2031325"/>
          </a:xfrm>
          <a:prstGeom prst="rect">
            <a:avLst/>
          </a:prstGeom>
          <a:noFill/>
        </p:spPr>
        <p:txBody>
          <a:bodyPr wrap="square" rtlCol="0">
            <a:spAutoFit/>
          </a:bodyPr>
          <a:lstStyle/>
          <a:p>
            <a:pPr marL="285750" indent="-285750">
              <a:buFont typeface="Arial" pitchFamily="34" charset="0"/>
              <a:buChar char="•"/>
            </a:pPr>
            <a:r>
              <a:rPr lang="en-US" sz="1400" dirty="0" smtClean="0"/>
              <a:t>Increase energy/power density, lifetime, and safety of Li-ion batteries.</a:t>
            </a:r>
          </a:p>
          <a:p>
            <a:pPr marL="285750" indent="-285750">
              <a:buFont typeface="Arial" pitchFamily="34" charset="0"/>
              <a:buChar char="•"/>
            </a:pPr>
            <a:r>
              <a:rPr lang="en-US" sz="1400" dirty="0" smtClean="0"/>
              <a:t>Make possible larger, more realistic quantum mechanical simulations than possible heretofore, on gamut of physical systems.</a:t>
            </a:r>
          </a:p>
          <a:p>
            <a:pPr marL="285750" indent="-285750">
              <a:buFont typeface="Arial" pitchFamily="34" charset="0"/>
              <a:buChar char="•"/>
            </a:pPr>
            <a:r>
              <a:rPr lang="en-US" sz="1400" dirty="0" smtClean="0"/>
              <a:t>Advance core numerical algorithms and implementations making QMD, and other applications relying on these, possible at such scale.</a:t>
            </a:r>
            <a:endParaRPr lang="en-US" sz="1400" dirty="0"/>
          </a:p>
        </p:txBody>
      </p:sp>
      <p:sp>
        <p:nvSpPr>
          <p:cNvPr id="5" name="Rectangle 4"/>
          <p:cNvSpPr/>
          <p:nvPr/>
        </p:nvSpPr>
        <p:spPr>
          <a:xfrm>
            <a:off x="4419600" y="3531972"/>
            <a:ext cx="4636226" cy="2246769"/>
          </a:xfrm>
          <a:prstGeom prst="rect">
            <a:avLst/>
          </a:prstGeom>
        </p:spPr>
        <p:txBody>
          <a:bodyPr wrap="square">
            <a:spAutoFit/>
          </a:bodyPr>
          <a:lstStyle/>
          <a:p>
            <a:pPr marL="171450" indent="-171450">
              <a:buFont typeface="Arial" pitchFamily="34" charset="0"/>
              <a:buChar char="•"/>
            </a:pPr>
            <a:r>
              <a:rPr lang="en-US" sz="1400" dirty="0" smtClean="0"/>
              <a:t>Rewrote and restructured new massively parallel DG code</a:t>
            </a:r>
          </a:p>
          <a:p>
            <a:pPr marL="171450" indent="-171450">
              <a:buFont typeface="Arial" pitchFamily="34" charset="0"/>
              <a:buChar char="•"/>
            </a:pPr>
            <a:r>
              <a:rPr lang="en-US" sz="1400" dirty="0" smtClean="0"/>
              <a:t>Strong scaling of new parallel pole expansion and selected inversion (P-PEXSI) code demonstrated (up to 2560 </a:t>
            </a:r>
            <a:r>
              <a:rPr lang="en-US" sz="1400" dirty="0" err="1" smtClean="0"/>
              <a:t>procs</a:t>
            </a:r>
            <a:r>
              <a:rPr lang="en-US" sz="1400" dirty="0" smtClean="0"/>
              <a:t> with 40 poles)</a:t>
            </a:r>
          </a:p>
          <a:p>
            <a:pPr marL="171450" indent="-171450">
              <a:buFont typeface="Arial" pitchFamily="34" charset="0"/>
              <a:buChar char="•"/>
            </a:pPr>
            <a:r>
              <a:rPr lang="en-US" sz="1400" dirty="0" smtClean="0"/>
              <a:t>Developed new eigensolvers to minimize orthogonalization</a:t>
            </a:r>
            <a:r>
              <a:rPr lang="en-US" sz="1400" dirty="0"/>
              <a:t> </a:t>
            </a:r>
            <a:r>
              <a:rPr lang="en-US" sz="1400" dirty="0" smtClean="0"/>
              <a:t>and Rayleigh-Ritz projection (spectrum slicing and penalty trace minimization)</a:t>
            </a:r>
          </a:p>
          <a:p>
            <a:pPr marL="171450" indent="-171450">
              <a:buFont typeface="Arial" pitchFamily="34" charset="0"/>
              <a:buChar char="•"/>
            </a:pPr>
            <a:r>
              <a:rPr lang="en-US" sz="1400" b="1" dirty="0" err="1" smtClean="0"/>
              <a:t>Qbox</a:t>
            </a:r>
            <a:r>
              <a:rPr lang="en-US" sz="1400" dirty="0" smtClean="0"/>
              <a:t> planewave code sped up by a factor of </a:t>
            </a:r>
            <a:r>
              <a:rPr lang="en-US" sz="1400" b="1" dirty="0" smtClean="0"/>
              <a:t>3 for metals</a:t>
            </a:r>
          </a:p>
          <a:p>
            <a:pPr marL="171450" indent="-171450">
              <a:buFont typeface="Arial" pitchFamily="34" charset="0"/>
              <a:buChar char="•"/>
            </a:pPr>
            <a:r>
              <a:rPr lang="en-US" sz="1400" dirty="0" smtClean="0"/>
              <a:t>3 papers submitted to </a:t>
            </a:r>
            <a:r>
              <a:rPr lang="en-US" sz="1400" i="1" dirty="0" smtClean="0"/>
              <a:t>J</a:t>
            </a:r>
            <a:r>
              <a:rPr lang="en-US" sz="1400" i="1" dirty="0"/>
              <a:t>. Phys. </a:t>
            </a:r>
            <a:r>
              <a:rPr lang="en-US" sz="1400" i="1" dirty="0" err="1"/>
              <a:t>Condens</a:t>
            </a:r>
            <a:r>
              <a:rPr lang="en-US" sz="1400" i="1" dirty="0"/>
              <a:t>. Matter</a:t>
            </a:r>
            <a:r>
              <a:rPr lang="en-US" sz="1400" dirty="0"/>
              <a:t>, </a:t>
            </a:r>
            <a:r>
              <a:rPr lang="en-US" sz="1400" i="1" dirty="0" smtClean="0"/>
              <a:t>SIAM </a:t>
            </a:r>
            <a:r>
              <a:rPr lang="en-US" sz="1400" i="1" dirty="0"/>
              <a:t>J. Sci. </a:t>
            </a:r>
            <a:r>
              <a:rPr lang="en-US" sz="1400" i="1" dirty="0" err="1"/>
              <a:t>Comput</a:t>
            </a:r>
            <a:r>
              <a:rPr lang="en-US" sz="1400" i="1" dirty="0" smtClean="0"/>
              <a:t>.,</a:t>
            </a:r>
            <a:r>
              <a:rPr lang="en-US" sz="1400" dirty="0" smtClean="0"/>
              <a:t> </a:t>
            </a:r>
            <a:r>
              <a:rPr lang="en-US" sz="1400" dirty="0"/>
              <a:t>a</a:t>
            </a:r>
            <a:r>
              <a:rPr lang="en-US" sz="1400" dirty="0" smtClean="0"/>
              <a:t>nd</a:t>
            </a:r>
            <a:r>
              <a:rPr lang="en-US" sz="1400" i="1" dirty="0" smtClean="0"/>
              <a:t> </a:t>
            </a:r>
            <a:r>
              <a:rPr lang="en-US" sz="1400" i="1" dirty="0"/>
              <a:t>Parallel </a:t>
            </a:r>
            <a:r>
              <a:rPr lang="en-US" sz="1400" i="1" dirty="0" smtClean="0"/>
              <a:t>Computing</a:t>
            </a:r>
            <a:endParaRPr lang="en-US" sz="1400" dirty="0" smtClean="0"/>
          </a:p>
        </p:txBody>
      </p:sp>
      <p:grpSp>
        <p:nvGrpSpPr>
          <p:cNvPr id="4" name="Group 9"/>
          <p:cNvGrpSpPr/>
          <p:nvPr/>
        </p:nvGrpSpPr>
        <p:grpSpPr>
          <a:xfrm>
            <a:off x="381000" y="3048000"/>
            <a:ext cx="1981200" cy="3190870"/>
            <a:chOff x="2401483" y="-228600"/>
            <a:chExt cx="2570131" cy="4139387"/>
          </a:xfrm>
        </p:grpSpPr>
        <p:pic>
          <p:nvPicPr>
            <p:cNvPr id="17" name="Picture 16"/>
            <p:cNvPicPr>
              <a:picLocks noChangeAspect="1"/>
            </p:cNvPicPr>
            <p:nvPr/>
          </p:nvPicPr>
          <p:blipFill>
            <a:blip r:embed="rId3" cstate="print"/>
            <a:stretch>
              <a:fillRect/>
            </a:stretch>
          </p:blipFill>
          <p:spPr>
            <a:xfrm>
              <a:off x="2895600" y="-228600"/>
              <a:ext cx="2076014" cy="1914158"/>
            </a:xfrm>
            <a:prstGeom prst="rect">
              <a:avLst/>
            </a:prstGeom>
          </p:spPr>
        </p:pic>
        <p:cxnSp>
          <p:nvCxnSpPr>
            <p:cNvPr id="19" name="Straight Connector 18"/>
            <p:cNvCxnSpPr>
              <a:endCxn id="22" idx="0"/>
            </p:cNvCxnSpPr>
            <p:nvPr/>
          </p:nvCxnSpPr>
          <p:spPr>
            <a:xfrm>
              <a:off x="3439312" y="779012"/>
              <a:ext cx="172904" cy="999652"/>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3254725" y="791712"/>
              <a:ext cx="184588" cy="98792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4" cstate="print"/>
            <a:srcRect r="30514"/>
            <a:stretch/>
          </p:blipFill>
          <p:spPr>
            <a:xfrm>
              <a:off x="2590800" y="1676400"/>
              <a:ext cx="1922541" cy="2234387"/>
            </a:xfrm>
            <a:prstGeom prst="rect">
              <a:avLst/>
            </a:prstGeom>
            <a:effectLst>
              <a:softEdge rad="25400"/>
            </a:effectLst>
            <a:scene3d>
              <a:camera prst="orthographicFront">
                <a:rot lat="0" lon="0" rev="16200000"/>
              </a:camera>
              <a:lightRig rig="threePt" dir="t"/>
            </a:scene3d>
          </p:spPr>
        </p:pic>
        <p:sp>
          <p:nvSpPr>
            <p:cNvPr id="22" name="Rounded Rectangle 21"/>
            <p:cNvSpPr/>
            <p:nvPr/>
          </p:nvSpPr>
          <p:spPr>
            <a:xfrm>
              <a:off x="2401483" y="1778664"/>
              <a:ext cx="2421466" cy="2031336"/>
            </a:xfrm>
            <a:prstGeom prst="round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2407423" y="3620119"/>
            <a:ext cx="1580444" cy="307777"/>
          </a:xfrm>
          <a:prstGeom prst="rect">
            <a:avLst/>
          </a:prstGeom>
          <a:noFill/>
        </p:spPr>
        <p:txBody>
          <a:bodyPr wrap="square" rtlCol="0">
            <a:spAutoFit/>
          </a:bodyPr>
          <a:lstStyle/>
          <a:p>
            <a:r>
              <a:rPr lang="en-US" sz="1400" b="1" dirty="0" smtClean="0"/>
              <a:t>Li-ion battery</a:t>
            </a:r>
            <a:endParaRPr lang="en-US" sz="1400" b="1" dirty="0"/>
          </a:p>
        </p:txBody>
      </p:sp>
      <p:sp>
        <p:nvSpPr>
          <p:cNvPr id="28" name="TextBox 27"/>
          <p:cNvSpPr txBox="1"/>
          <p:nvPr/>
        </p:nvSpPr>
        <p:spPr>
          <a:xfrm>
            <a:off x="2362200" y="4446372"/>
            <a:ext cx="2133600" cy="1815882"/>
          </a:xfrm>
          <a:prstGeom prst="rect">
            <a:avLst/>
          </a:prstGeom>
          <a:noFill/>
        </p:spPr>
        <p:txBody>
          <a:bodyPr wrap="square" rtlCol="0">
            <a:spAutoFit/>
          </a:bodyPr>
          <a:lstStyle/>
          <a:p>
            <a:r>
              <a:rPr lang="en-US" sz="1400" b="1" dirty="0" smtClean="0"/>
              <a:t>SEI layer formation</a:t>
            </a:r>
            <a:r>
              <a:rPr lang="en-US" sz="1400" dirty="0" smtClean="0"/>
              <a:t>, product of electrolyte decomposition. Thin</a:t>
            </a:r>
            <a:r>
              <a:rPr lang="en-US" sz="1400" dirty="0"/>
              <a:t>, stable SEI </a:t>
            </a:r>
            <a:r>
              <a:rPr lang="en-US" sz="1400" dirty="0" smtClean="0"/>
              <a:t>layer with </a:t>
            </a:r>
            <a:r>
              <a:rPr lang="en-US" sz="1400" dirty="0"/>
              <a:t>high Li</a:t>
            </a:r>
            <a:r>
              <a:rPr lang="en-US" sz="1400" baseline="30000" dirty="0" smtClean="0"/>
              <a:t>+</a:t>
            </a:r>
            <a:r>
              <a:rPr lang="en-US" sz="1400" dirty="0" smtClean="0"/>
              <a:t> ion conductivity </a:t>
            </a:r>
            <a:r>
              <a:rPr lang="en-US" sz="1400" dirty="0"/>
              <a:t>and </a:t>
            </a:r>
            <a:r>
              <a:rPr lang="en-US" sz="1400" dirty="0" smtClean="0"/>
              <a:t>low electrical </a:t>
            </a:r>
            <a:r>
              <a:rPr lang="en-US" sz="1400" dirty="0"/>
              <a:t>conductivity </a:t>
            </a:r>
            <a:r>
              <a:rPr lang="en-US" sz="1400" dirty="0" smtClean="0"/>
              <a:t>is crucial to performance and safety</a:t>
            </a:r>
            <a:endParaRPr lang="en-US" sz="1400" dirty="0"/>
          </a:p>
        </p:txBody>
      </p:sp>
      <p:sp>
        <p:nvSpPr>
          <p:cNvPr id="23" name="Slide Number Placeholder 22"/>
          <p:cNvSpPr>
            <a:spLocks noGrp="1"/>
          </p:cNvSpPr>
          <p:nvPr>
            <p:ph type="sldNum" sz="quarter" idx="12"/>
          </p:nvPr>
        </p:nvSpPr>
        <p:spPr/>
        <p:txBody>
          <a:bodyPr/>
          <a:lstStyle/>
          <a:p>
            <a:fld id="{68F455FD-F83C-4433-AE11-4D89943CC4D6}" type="slidenum">
              <a:rPr lang="en-US" smtClean="0"/>
              <a:pPr/>
              <a:t>43</a:t>
            </a:fld>
            <a:endParaRPr lang="en-US"/>
          </a:p>
        </p:txBody>
      </p:sp>
      <p:sp>
        <p:nvSpPr>
          <p:cNvPr id="24" name="Footer Placeholder 23"/>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250053244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62184"/>
            <a:ext cx="8229600" cy="4724400"/>
          </a:xfrm>
        </p:spPr>
        <p:txBody>
          <a:bodyPr/>
          <a:lstStyle/>
          <a:p>
            <a:r>
              <a:rPr lang="en-US" sz="1600" dirty="0" smtClean="0"/>
              <a:t>Simulate entire volume of next-generation sky surveys</a:t>
            </a:r>
          </a:p>
          <a:p>
            <a:pPr lvl="1"/>
            <a:r>
              <a:rPr lang="en-US" sz="1600" dirty="0" smtClean="0"/>
              <a:t>First at this scale to resolve galaxy-scale mass concentration</a:t>
            </a:r>
          </a:p>
          <a:p>
            <a:pPr lvl="2"/>
            <a:r>
              <a:rPr lang="en-US" sz="1600" i="1" dirty="0" smtClean="0"/>
              <a:t>Only possible on newest leadership-class machines like Mira</a:t>
            </a:r>
          </a:p>
          <a:p>
            <a:pPr lvl="1"/>
            <a:r>
              <a:rPr lang="en-US" sz="1600" dirty="0" smtClean="0"/>
              <a:t>Simulate (predict) observational signatures for different cosmology parameters</a:t>
            </a:r>
          </a:p>
          <a:p>
            <a:pPr lvl="1"/>
            <a:r>
              <a:rPr lang="en-US" sz="1600" dirty="0" smtClean="0"/>
              <a:t>Interpret sky-survey observations</a:t>
            </a:r>
          </a:p>
          <a:p>
            <a:r>
              <a:rPr lang="en-US" sz="1600" dirty="0" smtClean="0"/>
              <a:t>Numerically build mock galaxy catalogue</a:t>
            </a:r>
          </a:p>
          <a:p>
            <a:pPr lvl="1"/>
            <a:r>
              <a:rPr lang="en-US" sz="1600" dirty="0" smtClean="0"/>
              <a:t>Determine effects of new physics on cosmological observables</a:t>
            </a:r>
          </a:p>
          <a:p>
            <a:pPr lvl="1"/>
            <a:r>
              <a:rPr lang="en-US" sz="1600" dirty="0" smtClean="0"/>
              <a:t>Simulations will be used to analyze results from ongoing and upcoming surveys</a:t>
            </a:r>
            <a:endParaRPr lang="en-US" sz="1600" dirty="0"/>
          </a:p>
          <a:p>
            <a:r>
              <a:rPr lang="en-US" sz="1600" dirty="0" smtClean="0"/>
              <a:t>HACC framework (code) 2012 Gordon Bell finalist</a:t>
            </a:r>
          </a:p>
          <a:p>
            <a:pPr lvl="1"/>
            <a:r>
              <a:rPr lang="en-US" sz="1600" dirty="0" smtClean="0"/>
              <a:t>69% of peak speed on whole Mira machine (786,432 cores)</a:t>
            </a:r>
          </a:p>
          <a:p>
            <a:pPr lvl="2"/>
            <a:r>
              <a:rPr lang="en-US" sz="1600" dirty="0" smtClean="0"/>
              <a:t>90% parallel efficiency</a:t>
            </a:r>
          </a:p>
          <a:p>
            <a:r>
              <a:rPr lang="en-US" sz="1600" dirty="0" smtClean="0"/>
              <a:t>Now possible: the “Outer Rim” simulation</a:t>
            </a:r>
          </a:p>
          <a:p>
            <a:pPr lvl="1"/>
            <a:r>
              <a:rPr lang="en-US" sz="1600" dirty="0" smtClean="0"/>
              <a:t>4.25 </a:t>
            </a:r>
            <a:r>
              <a:rPr lang="en-US" sz="1600" dirty="0" err="1" smtClean="0"/>
              <a:t>Gpc</a:t>
            </a:r>
            <a:r>
              <a:rPr lang="en-US" sz="1600" dirty="0" smtClean="0"/>
              <a:t> domain, 10,240</a:t>
            </a:r>
            <a:r>
              <a:rPr lang="en-US" sz="1600" baseline="30000" dirty="0" smtClean="0"/>
              <a:t>3</a:t>
            </a:r>
            <a:r>
              <a:rPr lang="en-US" sz="1600" dirty="0" smtClean="0"/>
              <a:t> grid</a:t>
            </a:r>
          </a:p>
          <a:p>
            <a:pPr lvl="1"/>
            <a:r>
              <a:rPr lang="en-US" sz="1600" dirty="0" smtClean="0"/>
              <a:t>1.07 trillion particles</a:t>
            </a:r>
          </a:p>
          <a:p>
            <a:endParaRPr lang="en-US" dirty="0"/>
          </a:p>
          <a:p>
            <a:endParaRPr lang="en-US" dirty="0"/>
          </a:p>
          <a:p>
            <a:endParaRPr lang="en-US" dirty="0"/>
          </a:p>
        </p:txBody>
      </p:sp>
      <p:sp>
        <p:nvSpPr>
          <p:cNvPr id="3" name="Title 2"/>
          <p:cNvSpPr>
            <a:spLocks noGrp="1"/>
          </p:cNvSpPr>
          <p:nvPr>
            <p:ph type="title"/>
          </p:nvPr>
        </p:nvSpPr>
        <p:spPr>
          <a:xfrm>
            <a:off x="457200" y="67273"/>
            <a:ext cx="8229600" cy="635000"/>
          </a:xfrm>
        </p:spPr>
        <p:txBody>
          <a:bodyPr/>
          <a:lstStyle/>
          <a:p>
            <a:r>
              <a:rPr lang="en-US" sz="2800" dirty="0" smtClean="0"/>
              <a:t>Largest, Most Detailed Simulation of Universe</a:t>
            </a:r>
            <a:endParaRPr lang="en-US" sz="2800" dirty="0"/>
          </a:p>
        </p:txBody>
      </p:sp>
      <p:sp>
        <p:nvSpPr>
          <p:cNvPr id="5" name="Title 1"/>
          <p:cNvSpPr txBox="1">
            <a:spLocks/>
          </p:cNvSpPr>
          <p:nvPr/>
        </p:nvSpPr>
        <p:spPr bwMode="auto">
          <a:xfrm>
            <a:off x="457200" y="788645"/>
            <a:ext cx="8221663" cy="655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kumimoji="1" sz="2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kumimoji="1" sz="2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kumimoji="1" sz="2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kumimoji="1" sz="2000">
                <a:solidFill>
                  <a:schemeClr val="tx1"/>
                </a:solidFill>
                <a:latin typeface="Arial" charset="0"/>
                <a:ea typeface="ＭＳ Ｐゴシック" charset="0"/>
              </a:defRPr>
            </a:lvl9pPr>
          </a:lstStyle>
          <a:p>
            <a:pPr>
              <a:lnSpc>
                <a:spcPct val="90000"/>
              </a:lnSpc>
              <a:spcBef>
                <a:spcPct val="0"/>
              </a:spcBef>
            </a:pPr>
            <a:r>
              <a:rPr kumimoji="0" lang="en-US" sz="1600" b="1" dirty="0">
                <a:solidFill>
                  <a:schemeClr val="accent3">
                    <a:lumMod val="75000"/>
                  </a:schemeClr>
                </a:solidFill>
                <a:latin typeface="+mn-lt"/>
              </a:rPr>
              <a:t>Cosmic Structure Probes of the Dark </a:t>
            </a:r>
            <a:r>
              <a:rPr kumimoji="0" lang="en-US" sz="1600" b="1" dirty="0" smtClean="0">
                <a:solidFill>
                  <a:schemeClr val="accent3">
                    <a:lumMod val="75000"/>
                  </a:schemeClr>
                </a:solidFill>
                <a:latin typeface="+mn-lt"/>
              </a:rPr>
              <a:t>Universe</a:t>
            </a:r>
          </a:p>
          <a:p>
            <a:pPr>
              <a:lnSpc>
                <a:spcPct val="90000"/>
              </a:lnSpc>
              <a:spcBef>
                <a:spcPct val="0"/>
              </a:spcBef>
            </a:pPr>
            <a:r>
              <a:rPr kumimoji="0" lang="en-US" sz="1400" i="1" dirty="0">
                <a:solidFill>
                  <a:schemeClr val="tx2">
                    <a:lumMod val="60000"/>
                    <a:lumOff val="40000"/>
                  </a:schemeClr>
                </a:solidFill>
              </a:rPr>
              <a:t>Salman </a:t>
            </a:r>
            <a:r>
              <a:rPr kumimoji="0" lang="en-US" sz="1400" i="1" dirty="0" smtClean="0">
                <a:solidFill>
                  <a:schemeClr val="tx2">
                    <a:lumMod val="60000"/>
                    <a:lumOff val="40000"/>
                  </a:schemeClr>
                </a:solidFill>
              </a:rPr>
              <a:t>Habib </a:t>
            </a:r>
            <a:r>
              <a:rPr kumimoji="0" lang="en-US" sz="1400" i="1" dirty="0">
                <a:solidFill>
                  <a:schemeClr val="tx2">
                    <a:lumMod val="60000"/>
                    <a:lumOff val="40000"/>
                  </a:schemeClr>
                </a:solidFill>
              </a:rPr>
              <a:t>(Argonne National Laboratory</a:t>
            </a:r>
            <a:r>
              <a:rPr kumimoji="0" lang="en-US" sz="1400" i="1" dirty="0" smtClean="0">
                <a:solidFill>
                  <a:schemeClr val="tx2">
                    <a:lumMod val="60000"/>
                    <a:lumOff val="40000"/>
                  </a:schemeClr>
                </a:solidFill>
              </a:rPr>
              <a:t>), </a:t>
            </a:r>
            <a:r>
              <a:rPr kumimoji="0" lang="en-US" sz="1400" i="1" dirty="0" err="1" smtClean="0">
                <a:solidFill>
                  <a:schemeClr val="tx2">
                    <a:lumMod val="60000"/>
                    <a:lumOff val="40000"/>
                  </a:schemeClr>
                </a:solidFill>
              </a:rPr>
              <a:t>Katrin</a:t>
            </a:r>
            <a:r>
              <a:rPr kumimoji="0" lang="en-US" sz="1400" i="1" dirty="0" smtClean="0">
                <a:solidFill>
                  <a:schemeClr val="tx2">
                    <a:lumMod val="60000"/>
                    <a:lumOff val="40000"/>
                  </a:schemeClr>
                </a:solidFill>
              </a:rPr>
              <a:t> </a:t>
            </a:r>
            <a:r>
              <a:rPr kumimoji="0" lang="en-US" sz="1400" i="1" dirty="0" err="1" smtClean="0">
                <a:solidFill>
                  <a:schemeClr val="tx2">
                    <a:lumMod val="60000"/>
                    <a:lumOff val="40000"/>
                  </a:schemeClr>
                </a:solidFill>
              </a:rPr>
              <a:t>Heitmann</a:t>
            </a:r>
            <a:r>
              <a:rPr kumimoji="0" lang="en-US" sz="1400" i="1" dirty="0" smtClean="0">
                <a:solidFill>
                  <a:schemeClr val="tx2">
                    <a:lumMod val="60000"/>
                    <a:lumOff val="40000"/>
                  </a:schemeClr>
                </a:solidFill>
              </a:rPr>
              <a:t> (ANL), Hal </a:t>
            </a:r>
            <a:r>
              <a:rPr kumimoji="0" lang="en-US" sz="1400" i="1" dirty="0">
                <a:solidFill>
                  <a:schemeClr val="tx2">
                    <a:lumMod val="60000"/>
                    <a:lumOff val="40000"/>
                  </a:schemeClr>
                </a:solidFill>
              </a:rPr>
              <a:t>Finkel (ESP postdoc, </a:t>
            </a:r>
            <a:r>
              <a:rPr kumimoji="0" lang="en-US" sz="1400" i="1" dirty="0" smtClean="0">
                <a:solidFill>
                  <a:schemeClr val="tx2">
                    <a:lumMod val="60000"/>
                    <a:lumOff val="40000"/>
                  </a:schemeClr>
                </a:solidFill>
              </a:rPr>
              <a:t>ALCF), Adrian Pope (Arthur Holly </a:t>
            </a:r>
            <a:r>
              <a:rPr kumimoji="0" lang="en-US" sz="1400" i="1" dirty="0">
                <a:solidFill>
                  <a:schemeClr val="tx2">
                    <a:lumMod val="60000"/>
                    <a:lumOff val="40000"/>
                  </a:schemeClr>
                </a:solidFill>
              </a:rPr>
              <a:t>C</a:t>
            </a:r>
            <a:r>
              <a:rPr kumimoji="0" lang="en-US" sz="1400" i="1" dirty="0" smtClean="0">
                <a:solidFill>
                  <a:schemeClr val="tx2">
                    <a:lumMod val="60000"/>
                    <a:lumOff val="40000"/>
                  </a:schemeClr>
                </a:solidFill>
              </a:rPr>
              <a:t>ompton postdoc fellow, ANL)</a:t>
            </a:r>
            <a:endParaRPr kumimoji="0" lang="en-US" sz="1400" i="1" dirty="0">
              <a:solidFill>
                <a:schemeClr val="tx2">
                  <a:lumMod val="60000"/>
                  <a:lumOff val="40000"/>
                </a:schemeClr>
              </a:solidFill>
            </a:endParaRPr>
          </a:p>
        </p:txBody>
      </p:sp>
      <p:sp>
        <p:nvSpPr>
          <p:cNvPr id="12" name="TextBox 11"/>
          <p:cNvSpPr txBox="1"/>
          <p:nvPr/>
        </p:nvSpPr>
        <p:spPr>
          <a:xfrm>
            <a:off x="8507504" y="76200"/>
            <a:ext cx="636496" cy="338554"/>
          </a:xfrm>
          <a:prstGeom prst="rect">
            <a:avLst/>
          </a:prstGeom>
          <a:noFill/>
        </p:spPr>
        <p:txBody>
          <a:bodyPr wrap="square" rtlCol="0">
            <a:spAutoFit/>
          </a:bodyPr>
          <a:lstStyle/>
          <a:p>
            <a:pPr algn="r"/>
            <a:r>
              <a:rPr lang="en-US" sz="1600" dirty="0" smtClean="0">
                <a:effectLst>
                  <a:glow rad="228600">
                    <a:schemeClr val="accent2">
                      <a:lumMod val="60000"/>
                      <a:lumOff val="40000"/>
                      <a:alpha val="75000"/>
                    </a:schemeClr>
                  </a:glow>
                </a:effectLst>
              </a:rPr>
              <a:t>ESP</a:t>
            </a:r>
            <a:endParaRPr lang="en-US" sz="1600" dirty="0">
              <a:effectLst>
                <a:glow rad="228600">
                  <a:schemeClr val="accent2">
                    <a:lumMod val="60000"/>
                    <a:lumOff val="40000"/>
                    <a:alpha val="75000"/>
                  </a:schemeClr>
                </a:glow>
              </a:effectLst>
            </a:endParaRPr>
          </a:p>
        </p:txBody>
      </p:sp>
      <p:sp>
        <p:nvSpPr>
          <p:cNvPr id="6" name="Text Box 5"/>
          <p:cNvSpPr txBox="1">
            <a:spLocks noChangeArrowheads="1"/>
          </p:cNvSpPr>
          <p:nvPr/>
        </p:nvSpPr>
        <p:spPr bwMode="auto">
          <a:xfrm>
            <a:off x="951781" y="5591603"/>
            <a:ext cx="3366720" cy="236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0420"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WenQuanYi Zen Hei Sharp" charset="0"/>
              </a:defRPr>
            </a:lvl9pPr>
          </a:lstStyle>
          <a:p>
            <a:r>
              <a:rPr lang="en-US" sz="1000" dirty="0" smtClean="0">
                <a:solidFill>
                  <a:schemeClr val="tx1"/>
                </a:solidFill>
              </a:rPr>
              <a:t>Gordon Bell  </a:t>
            </a:r>
            <a:r>
              <a:rPr lang="en-US" sz="1000" dirty="0">
                <a:solidFill>
                  <a:schemeClr val="tx1"/>
                </a:solidFill>
              </a:rPr>
              <a:t>paper: http://arxiv.org/abs/</a:t>
            </a:r>
            <a:r>
              <a:rPr lang="en-US" sz="1000" dirty="0" smtClean="0">
                <a:solidFill>
                  <a:schemeClr val="tx1"/>
                </a:solidFill>
              </a:rPr>
              <a:t>1211.4864 (Habib et al.)</a:t>
            </a:r>
            <a:endParaRPr lang="en-US" sz="1000" dirty="0">
              <a:solidFill>
                <a:schemeClr val="tx1"/>
              </a:solidFill>
            </a:endParaRPr>
          </a:p>
        </p:txBody>
      </p:sp>
      <p:pic>
        <p:nvPicPr>
          <p:cNvPr id="4" name="Picture 3" descr="zoom_in.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74748" y="3840581"/>
            <a:ext cx="2351004" cy="2355668"/>
          </a:xfrm>
          <a:prstGeom prst="rect">
            <a:avLst/>
          </a:prstGeom>
        </p:spPr>
      </p:pic>
      <p:sp>
        <p:nvSpPr>
          <p:cNvPr id="8" name="Slide Number Placeholder 7"/>
          <p:cNvSpPr>
            <a:spLocks noGrp="1"/>
          </p:cNvSpPr>
          <p:nvPr>
            <p:ph type="sldNum" sz="quarter" idx="10"/>
          </p:nvPr>
        </p:nvSpPr>
        <p:spPr/>
        <p:txBody>
          <a:bodyPr/>
          <a:lstStyle/>
          <a:p>
            <a:pPr>
              <a:defRPr/>
            </a:pPr>
            <a:fld id="{0E35970C-66DA-42B4-8591-6E363A3B576E}" type="slidenum">
              <a:rPr lang="en-US" smtClean="0"/>
              <a:pPr>
                <a:defRPr/>
              </a:pPr>
              <a:t>44</a:t>
            </a:fld>
            <a:endParaRPr lang="en-US"/>
          </a:p>
        </p:txBody>
      </p:sp>
      <p:sp>
        <p:nvSpPr>
          <p:cNvPr id="9" name="Footer Placeholder 8"/>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33522970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9"/>
          <p:cNvSpPr>
            <a:spLocks noGrp="1"/>
          </p:cNvSpPr>
          <p:nvPr>
            <p:ph sz="half" idx="1"/>
          </p:nvPr>
        </p:nvSpPr>
        <p:spPr>
          <a:xfrm>
            <a:off x="457200" y="1475117"/>
            <a:ext cx="8229600" cy="4343400"/>
          </a:xfrm>
        </p:spPr>
        <p:txBody>
          <a:bodyPr/>
          <a:lstStyle/>
          <a:p>
            <a:r>
              <a:rPr lang="en-US" sz="1600" dirty="0" smtClean="0">
                <a:ea typeface="ＭＳ Ｐゴシック" charset="0"/>
              </a:rPr>
              <a:t>Designing and understanding advanced batteries with large-scale simulation</a:t>
            </a:r>
          </a:p>
          <a:p>
            <a:r>
              <a:rPr lang="en-US" sz="1600" dirty="0" smtClean="0">
                <a:ea typeface="ＭＳ Ｐゴシック" charset="0"/>
              </a:rPr>
              <a:t>Chemistry in batteries for electric vehicles: electric, hybrid, and plug-in</a:t>
            </a:r>
          </a:p>
          <a:p>
            <a:r>
              <a:rPr lang="en-US" sz="1600" dirty="0" smtClean="0">
                <a:ea typeface="ＭＳ Ｐゴシック" charset="0"/>
              </a:rPr>
              <a:t>Metal nanoparticles as catalysts for key chemical reactions</a:t>
            </a:r>
          </a:p>
          <a:p>
            <a:pPr lvl="1"/>
            <a:r>
              <a:rPr lang="en-US" sz="1600" dirty="0" smtClean="0">
                <a:ea typeface="ＭＳ Ｐゴシック" charset="0"/>
              </a:rPr>
              <a:t>Accurate quantum Monte Carlo (QMC) simulations demand computer capability beyond previous-generation Leadership-Class machines</a:t>
            </a:r>
          </a:p>
          <a:p>
            <a:pPr lvl="1"/>
            <a:r>
              <a:rPr lang="en-US" sz="1600" dirty="0" smtClean="0">
                <a:ea typeface="ＭＳ Ｐゴシック" charset="0"/>
              </a:rPr>
              <a:t>These are possible with the latest-generation machine, </a:t>
            </a:r>
            <a:r>
              <a:rPr lang="en-US" sz="1600" i="1" dirty="0" smtClean="0">
                <a:ea typeface="ＭＳ Ｐゴシック" charset="0"/>
              </a:rPr>
              <a:t>Mira</a:t>
            </a:r>
          </a:p>
          <a:p>
            <a:pPr lvl="1"/>
            <a:r>
              <a:rPr lang="en-US" sz="1600" dirty="0" smtClean="0">
                <a:ea typeface="ＭＳ Ｐゴシック" charset="0"/>
              </a:rPr>
              <a:t>Completed simulation study of Van der Waals dominated solids</a:t>
            </a:r>
          </a:p>
          <a:p>
            <a:pPr lvl="1"/>
            <a:r>
              <a:rPr lang="en-US" sz="1600" dirty="0" smtClean="0">
                <a:ea typeface="ＭＳ Ｐゴシック" charset="0"/>
              </a:rPr>
              <a:t>Currently in progress: QMC simulations of Platinum metal nanoparticles</a:t>
            </a:r>
            <a:r>
              <a:rPr lang="en-US" sz="1800" dirty="0" smtClean="0">
                <a:ea typeface="ＭＳ Ｐゴシック" charset="0"/>
              </a:rPr>
              <a:t>.</a:t>
            </a:r>
            <a:endParaRPr lang="en-US" sz="1800" dirty="0">
              <a:ea typeface="ＭＳ Ｐゴシック" charset="0"/>
            </a:endParaRPr>
          </a:p>
        </p:txBody>
      </p:sp>
      <p:sp>
        <p:nvSpPr>
          <p:cNvPr id="92161" name="Title 8"/>
          <p:cNvSpPr>
            <a:spLocks noGrp="1"/>
          </p:cNvSpPr>
          <p:nvPr>
            <p:ph type="title"/>
          </p:nvPr>
        </p:nvSpPr>
        <p:spPr>
          <a:xfrm>
            <a:off x="457200" y="52212"/>
            <a:ext cx="7620000" cy="639762"/>
          </a:xfrm>
        </p:spPr>
        <p:txBody>
          <a:bodyPr/>
          <a:lstStyle/>
          <a:p>
            <a:r>
              <a:rPr lang="en-US" sz="2800" dirty="0" smtClean="0">
                <a:latin typeface="Trebuchet MS" charset="0"/>
              </a:rPr>
              <a:t>Energy-Storage Materials and Catalysis</a:t>
            </a:r>
            <a:endParaRPr lang="en-US" sz="2800" dirty="0">
              <a:ea typeface="ＭＳ Ｐゴシック" charset="0"/>
              <a:cs typeface="ＭＳ Ｐゴシック" charset="0"/>
            </a:endParaRPr>
          </a:p>
        </p:txBody>
      </p:sp>
      <p:sp>
        <p:nvSpPr>
          <p:cNvPr id="92164" name="Title 1"/>
          <p:cNvSpPr txBox="1">
            <a:spLocks/>
          </p:cNvSpPr>
          <p:nvPr/>
        </p:nvSpPr>
        <p:spPr bwMode="auto">
          <a:xfrm>
            <a:off x="457200" y="899546"/>
            <a:ext cx="82216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a:spAutoFit/>
          </a:bodyPr>
          <a:lstStyle>
            <a:lvl1pPr>
              <a:defRPr kumimoji="1" sz="2000">
                <a:solidFill>
                  <a:schemeClr val="tx1"/>
                </a:solidFill>
                <a:latin typeface="Arial" charset="0"/>
                <a:ea typeface="ＭＳ Ｐゴシック" charset="0"/>
                <a:cs typeface="ＭＳ Ｐゴシック" charset="0"/>
              </a:defRPr>
            </a:lvl1pPr>
            <a:lvl2pPr marL="742950" indent="-285750">
              <a:defRPr kumimoji="1" sz="2000">
                <a:solidFill>
                  <a:schemeClr val="tx1"/>
                </a:solidFill>
                <a:latin typeface="Arial" charset="0"/>
                <a:ea typeface="ＭＳ Ｐゴシック" charset="0"/>
              </a:defRPr>
            </a:lvl2pPr>
            <a:lvl3pPr marL="1143000" indent="-228600">
              <a:defRPr kumimoji="1" sz="2000">
                <a:solidFill>
                  <a:schemeClr val="tx1"/>
                </a:solidFill>
                <a:latin typeface="Arial" charset="0"/>
                <a:ea typeface="ＭＳ Ｐゴシック" charset="0"/>
              </a:defRPr>
            </a:lvl3pPr>
            <a:lvl4pPr marL="1600200" indent="-228600">
              <a:defRPr kumimoji="1" sz="2000">
                <a:solidFill>
                  <a:schemeClr val="tx1"/>
                </a:solidFill>
                <a:latin typeface="Arial" charset="0"/>
                <a:ea typeface="ＭＳ Ｐゴシック" charset="0"/>
              </a:defRPr>
            </a:lvl4pPr>
            <a:lvl5pPr marL="2057400" indent="-228600">
              <a:defRPr kumimoji="1" sz="2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kumimoji="1" sz="2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kumimoji="1" sz="2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kumimoji="1" sz="2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kumimoji="1" sz="2000">
                <a:solidFill>
                  <a:schemeClr val="tx1"/>
                </a:solidFill>
                <a:latin typeface="Arial" charset="0"/>
                <a:ea typeface="ＭＳ Ｐゴシック" charset="0"/>
              </a:defRPr>
            </a:lvl9pPr>
          </a:lstStyle>
          <a:p>
            <a:pPr>
              <a:lnSpc>
                <a:spcPct val="90000"/>
              </a:lnSpc>
            </a:pPr>
            <a:r>
              <a:rPr lang="en-US" sz="1600" b="1" dirty="0">
                <a:solidFill>
                  <a:schemeClr val="accent3">
                    <a:lumMod val="75000"/>
                  </a:schemeClr>
                </a:solidFill>
                <a:latin typeface="+mn-lt"/>
              </a:rPr>
              <a:t>Materials Design and Discovery: Catalysis and Energy Storage</a:t>
            </a:r>
            <a:endParaRPr lang="en-US" sz="1600" b="1" dirty="0" smtClean="0">
              <a:solidFill>
                <a:schemeClr val="accent3">
                  <a:lumMod val="75000"/>
                </a:schemeClr>
              </a:solidFill>
              <a:latin typeface="+mn-lt"/>
            </a:endParaRPr>
          </a:p>
          <a:p>
            <a:pPr algn="l">
              <a:lnSpc>
                <a:spcPct val="90000"/>
              </a:lnSpc>
            </a:pPr>
            <a:r>
              <a:rPr lang="en-US" sz="1400" i="1" dirty="0" smtClean="0">
                <a:solidFill>
                  <a:schemeClr val="tx2">
                    <a:lumMod val="60000"/>
                    <a:lumOff val="40000"/>
                  </a:schemeClr>
                </a:solidFill>
                <a:latin typeface="+mn-lt"/>
              </a:rPr>
              <a:t>Larry Curtiss (Argonne </a:t>
            </a:r>
            <a:r>
              <a:rPr lang="en-US" sz="1400" i="1" dirty="0">
                <a:solidFill>
                  <a:schemeClr val="tx2">
                    <a:lumMod val="60000"/>
                    <a:lumOff val="40000"/>
                  </a:schemeClr>
                </a:solidFill>
                <a:latin typeface="+mn-lt"/>
              </a:rPr>
              <a:t>National </a:t>
            </a:r>
            <a:r>
              <a:rPr lang="en-US" sz="1400" i="1" dirty="0" smtClean="0">
                <a:solidFill>
                  <a:schemeClr val="tx2">
                    <a:lumMod val="60000"/>
                    <a:lumOff val="40000"/>
                  </a:schemeClr>
                </a:solidFill>
                <a:latin typeface="+mn-lt"/>
              </a:rPr>
              <a:t>Laboratory), Nick Romero</a:t>
            </a:r>
            <a:r>
              <a:rPr lang="en-US" sz="1400" i="1" dirty="0">
                <a:solidFill>
                  <a:schemeClr val="tx2">
                    <a:lumMod val="60000"/>
                    <a:lumOff val="40000"/>
                  </a:schemeClr>
                </a:solidFill>
                <a:latin typeface="+mn-lt"/>
              </a:rPr>
              <a:t> </a:t>
            </a:r>
            <a:r>
              <a:rPr lang="en-US" sz="1400" i="1" dirty="0" smtClean="0">
                <a:solidFill>
                  <a:schemeClr val="tx2">
                    <a:lumMod val="60000"/>
                    <a:lumOff val="40000"/>
                  </a:schemeClr>
                </a:solidFill>
                <a:latin typeface="+mn-lt"/>
              </a:rPr>
              <a:t>(ALCF), </a:t>
            </a:r>
            <a:r>
              <a:rPr lang="en-US" sz="1400" i="1" dirty="0" err="1" smtClean="0">
                <a:solidFill>
                  <a:schemeClr val="tx2">
                    <a:lumMod val="60000"/>
                    <a:lumOff val="40000"/>
                  </a:schemeClr>
                </a:solidFill>
                <a:latin typeface="+mn-lt"/>
              </a:rPr>
              <a:t>Anouar</a:t>
            </a:r>
            <a:r>
              <a:rPr lang="en-US" sz="1400" i="1" dirty="0" smtClean="0">
                <a:solidFill>
                  <a:schemeClr val="tx2">
                    <a:lumMod val="60000"/>
                    <a:lumOff val="40000"/>
                  </a:schemeClr>
                </a:solidFill>
                <a:latin typeface="+mn-lt"/>
              </a:rPr>
              <a:t> Benali</a:t>
            </a:r>
            <a:r>
              <a:rPr lang="en-US" sz="1400" i="1" dirty="0">
                <a:solidFill>
                  <a:schemeClr val="tx2">
                    <a:lumMod val="60000"/>
                    <a:lumOff val="40000"/>
                  </a:schemeClr>
                </a:solidFill>
                <a:latin typeface="+mn-lt"/>
              </a:rPr>
              <a:t> </a:t>
            </a:r>
            <a:r>
              <a:rPr lang="en-US" sz="1400" i="1" dirty="0" smtClean="0">
                <a:solidFill>
                  <a:schemeClr val="tx2">
                    <a:lumMod val="60000"/>
                    <a:lumOff val="40000"/>
                  </a:schemeClr>
                </a:solidFill>
                <a:latin typeface="+mn-lt"/>
              </a:rPr>
              <a:t>(ESP postdoc, ALCF)</a:t>
            </a:r>
            <a:endParaRPr lang="en-US" sz="1400" i="1" dirty="0">
              <a:solidFill>
                <a:schemeClr val="tx2">
                  <a:lumMod val="60000"/>
                  <a:lumOff val="40000"/>
                </a:schemeClr>
              </a:solidFill>
              <a:latin typeface="+mn-lt"/>
            </a:endParaRPr>
          </a:p>
        </p:txBody>
      </p:sp>
      <p:sp>
        <p:nvSpPr>
          <p:cNvPr id="6" name="TextBox 5"/>
          <p:cNvSpPr txBox="1"/>
          <p:nvPr/>
        </p:nvSpPr>
        <p:spPr>
          <a:xfrm>
            <a:off x="8507504" y="76200"/>
            <a:ext cx="636496" cy="338554"/>
          </a:xfrm>
          <a:prstGeom prst="rect">
            <a:avLst/>
          </a:prstGeom>
          <a:noFill/>
        </p:spPr>
        <p:txBody>
          <a:bodyPr wrap="square" rtlCol="0">
            <a:spAutoFit/>
          </a:bodyPr>
          <a:lstStyle/>
          <a:p>
            <a:pPr algn="r"/>
            <a:r>
              <a:rPr lang="en-US" sz="1600" dirty="0" smtClean="0">
                <a:effectLst>
                  <a:glow rad="228600">
                    <a:schemeClr val="accent2">
                      <a:lumMod val="60000"/>
                      <a:lumOff val="40000"/>
                      <a:alpha val="75000"/>
                    </a:schemeClr>
                  </a:glow>
                </a:effectLst>
              </a:rPr>
              <a:t>ESP</a:t>
            </a:r>
            <a:endParaRPr lang="en-US" sz="1600" dirty="0">
              <a:effectLst>
                <a:glow rad="228600">
                  <a:schemeClr val="accent2">
                    <a:lumMod val="60000"/>
                    <a:lumOff val="40000"/>
                    <a:alpha val="75000"/>
                  </a:schemeClr>
                </a:glow>
              </a:effectLst>
            </a:endParaRPr>
          </a:p>
        </p:txBody>
      </p:sp>
      <p:pic>
        <p:nvPicPr>
          <p:cNvPr id="9" name="Picture 8"/>
          <p:cNvPicPr>
            <a:picLocks noChangeAspect="1"/>
          </p:cNvPicPr>
          <p:nvPr/>
        </p:nvPicPr>
        <p:blipFill>
          <a:blip r:embed="rId3" cstate="print"/>
          <a:stretch>
            <a:fillRect/>
          </a:stretch>
        </p:blipFill>
        <p:spPr>
          <a:xfrm>
            <a:off x="1870743" y="4071668"/>
            <a:ext cx="5349871" cy="1827361"/>
          </a:xfrm>
          <a:prstGeom prst="rect">
            <a:avLst/>
          </a:prstGeom>
        </p:spPr>
      </p:pic>
      <p:sp>
        <p:nvSpPr>
          <p:cNvPr id="7" name="Slide Number Placeholder 6"/>
          <p:cNvSpPr>
            <a:spLocks noGrp="1"/>
          </p:cNvSpPr>
          <p:nvPr>
            <p:ph type="sldNum" sz="quarter" idx="10"/>
          </p:nvPr>
        </p:nvSpPr>
        <p:spPr/>
        <p:txBody>
          <a:bodyPr/>
          <a:lstStyle/>
          <a:p>
            <a:fld id="{8F7F0FD8-C4D8-4FC8-ACE5-C8022F3C3BAB}" type="slidenum">
              <a:rPr lang="en-US" smtClean="0"/>
              <a:pPr/>
              <a:t>45</a:t>
            </a:fld>
            <a:endParaRPr lang="en-US"/>
          </a:p>
        </p:txBody>
      </p:sp>
      <p:sp>
        <p:nvSpPr>
          <p:cNvPr id="8" name="Footer Placeholder 7"/>
          <p:cNvSpPr>
            <a:spLocks noGrp="1"/>
          </p:cNvSpPr>
          <p:nvPr>
            <p:ph type="ftr" sz="quarter" idx="11"/>
          </p:nvPr>
        </p:nvSpPr>
        <p:spPr/>
        <p:txBody>
          <a:bodyPr/>
          <a:lstStyle/>
          <a:p>
            <a:r>
              <a:rPr lang="en-US" smtClean="0"/>
              <a:t>ASCAC March 5, 2013</a:t>
            </a:r>
            <a:endParaRPr lang="en-US"/>
          </a:p>
        </p:txBody>
      </p:sp>
    </p:spTree>
    <p:extLst>
      <p:ext uri="{BB962C8B-B14F-4D97-AF65-F5344CB8AC3E}">
        <p14:creationId xmlns:p14="http://schemas.microsoft.com/office/powerpoint/2010/main" xmlns="" val="34840067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a:off x="3583329" y="3917950"/>
            <a:ext cx="0" cy="2615140"/>
          </a:xfrm>
          <a:prstGeom prst="line">
            <a:avLst/>
          </a:prstGeom>
          <a:solidFill>
            <a:schemeClr val="accent1"/>
          </a:solidFill>
          <a:ln w="38100" cap="flat" cmpd="sng" algn="ctr">
            <a:solidFill>
              <a:srgbClr val="0D0D0D"/>
            </a:solidFill>
            <a:prstDash val="solid"/>
            <a:round/>
            <a:headEnd type="none" w="med" len="med"/>
            <a:tailEnd type="none" w="med" len="med"/>
          </a:ln>
          <a:effectLst/>
        </p:spPr>
      </p:cxnSp>
      <p:sp>
        <p:nvSpPr>
          <p:cNvPr id="11272" name="TextBox 38"/>
          <p:cNvSpPr txBox="1">
            <a:spLocks noChangeArrowheads="1"/>
          </p:cNvSpPr>
          <p:nvPr/>
        </p:nvSpPr>
        <p:spPr bwMode="auto">
          <a:xfrm>
            <a:off x="91979" y="836427"/>
            <a:ext cx="3626040" cy="369332"/>
          </a:xfrm>
          <a:prstGeom prst="rect">
            <a:avLst/>
          </a:prstGeom>
          <a:noFill/>
          <a:ln w="9525">
            <a:noFill/>
            <a:miter lim="800000"/>
            <a:headEnd/>
            <a:tailEnd/>
          </a:ln>
        </p:spPr>
        <p:txBody>
          <a:bodyPr wrap="none">
            <a:spAutoFit/>
          </a:bodyPr>
          <a:lstStyle/>
          <a:p>
            <a:pPr eaLnBrk="0" hangingPunct="0"/>
            <a:r>
              <a:rPr lang="en-US" b="1" i="1" dirty="0">
                <a:solidFill>
                  <a:schemeClr val="accent5">
                    <a:lumMod val="50000"/>
                  </a:schemeClr>
                </a:solidFill>
              </a:rPr>
              <a:t>Science Objectives and Impact</a:t>
            </a:r>
          </a:p>
        </p:txBody>
      </p:sp>
      <p:sp>
        <p:nvSpPr>
          <p:cNvPr id="11273" name="Content Placeholder 5"/>
          <p:cNvSpPr>
            <a:spLocks noGrp="1"/>
          </p:cNvSpPr>
          <p:nvPr>
            <p:ph sz="half" idx="4294967295"/>
          </p:nvPr>
        </p:nvSpPr>
        <p:spPr>
          <a:xfrm>
            <a:off x="82549" y="1294173"/>
            <a:ext cx="3867151" cy="2319609"/>
          </a:xfrm>
        </p:spPr>
        <p:txBody>
          <a:bodyPr/>
          <a:lstStyle/>
          <a:p>
            <a:pPr marL="173038" indent="-173038"/>
            <a:r>
              <a:rPr lang="en-US" sz="1200" dirty="0"/>
              <a:t>Develop a better understanding of magnetic reconnection physics in the Earth’s magnetosphere, where it plays a key role in space weather. </a:t>
            </a:r>
            <a:endParaRPr lang="en-US" sz="1200" dirty="0" smtClean="0"/>
          </a:p>
          <a:p>
            <a:pPr marL="173038" indent="-173038"/>
            <a:r>
              <a:rPr lang="en-US" sz="1200" dirty="0"/>
              <a:t>Conduct first large-scale 3D kinetic simulations, which treat the problem at the most basic level. </a:t>
            </a:r>
          </a:p>
          <a:p>
            <a:pPr marL="173038" indent="-173038">
              <a:spcBef>
                <a:spcPts val="600"/>
              </a:spcBef>
              <a:buClr>
                <a:schemeClr val="tx1">
                  <a:lumMod val="95000"/>
                  <a:lumOff val="5000"/>
                </a:schemeClr>
              </a:buClr>
              <a:buSzPct val="100000"/>
              <a:buFont typeface="Arial"/>
              <a:buChar char="•"/>
            </a:pPr>
            <a:r>
              <a:rPr lang="en-US" sz="1200" dirty="0" err="1"/>
              <a:t>Spaceweather</a:t>
            </a:r>
            <a:r>
              <a:rPr lang="en-US" sz="1200" dirty="0"/>
              <a:t> </a:t>
            </a:r>
            <a:r>
              <a:rPr lang="en-US" sz="1200" dirty="0" smtClean="0"/>
              <a:t>can diminish the performance of fusion reactors and poses </a:t>
            </a:r>
            <a:r>
              <a:rPr lang="en-US" sz="1200" dirty="0"/>
              <a:t>a continual threat to the Earth’s technological </a:t>
            </a:r>
            <a:r>
              <a:rPr lang="en-US" sz="1200" dirty="0" smtClean="0"/>
              <a:t>systems, already caused </a:t>
            </a:r>
            <a:r>
              <a:rPr lang="en-US" sz="1200" dirty="0"/>
              <a:t>over $4 billion in satellite </a:t>
            </a:r>
            <a:r>
              <a:rPr lang="en-US" sz="1200" dirty="0" smtClean="0"/>
              <a:t>losses.</a:t>
            </a:r>
          </a:p>
        </p:txBody>
      </p:sp>
      <p:sp>
        <p:nvSpPr>
          <p:cNvPr id="11275" name="Title 1"/>
          <p:cNvSpPr>
            <a:spLocks noGrp="1"/>
          </p:cNvSpPr>
          <p:nvPr>
            <p:ph type="title"/>
          </p:nvPr>
        </p:nvSpPr>
        <p:spPr>
          <a:xfrm>
            <a:off x="-1" y="-20638"/>
            <a:ext cx="7263443" cy="1011238"/>
          </a:xfrm>
        </p:spPr>
        <p:txBody>
          <a:bodyPr>
            <a:normAutofit/>
          </a:bodyPr>
          <a:lstStyle/>
          <a:p>
            <a:pPr>
              <a:lnSpc>
                <a:spcPct val="110000"/>
              </a:lnSpc>
            </a:pPr>
            <a:r>
              <a:rPr lang="en-US" sz="2000" b="1" dirty="0"/>
              <a:t>Understanding </a:t>
            </a:r>
            <a:r>
              <a:rPr lang="en-US" sz="2000" b="1" dirty="0" smtClean="0"/>
              <a:t>Solar Storm/Magnetosphere Interaction</a:t>
            </a:r>
            <a:endParaRPr lang="en-US" sz="2000" i="1" dirty="0"/>
          </a:p>
        </p:txBody>
      </p:sp>
      <p:grpSp>
        <p:nvGrpSpPr>
          <p:cNvPr id="2" name="Group 26"/>
          <p:cNvGrpSpPr>
            <a:grpSpLocks/>
          </p:cNvGrpSpPr>
          <p:nvPr/>
        </p:nvGrpSpPr>
        <p:grpSpPr bwMode="auto">
          <a:xfrm>
            <a:off x="7660256" y="-25399"/>
            <a:ext cx="1496443" cy="586116"/>
            <a:chOff x="7848600" y="0"/>
            <a:chExt cx="1295400" cy="533400"/>
          </a:xfrm>
          <a:solidFill>
            <a:schemeClr val="accent6">
              <a:lumMod val="75000"/>
            </a:schemeClr>
          </a:solidFill>
        </p:grpSpPr>
        <p:sp>
          <p:nvSpPr>
            <p:cNvPr id="18" name="Snip Single Corner Rectangle 17"/>
            <p:cNvSpPr/>
            <p:nvPr/>
          </p:nvSpPr>
          <p:spPr bwMode="auto">
            <a:xfrm rot="10800000">
              <a:off x="7848600" y="0"/>
              <a:ext cx="1295400" cy="533400"/>
            </a:xfrm>
            <a:prstGeom prst="snip1Rect">
              <a:avLst/>
            </a:prstGeom>
            <a:solidFill>
              <a:schemeClr val="accent5">
                <a:lumMod val="50000"/>
              </a:schemeClr>
            </a:solidFill>
            <a:ln w="9525" cap="flat" cmpd="sng" algn="ctr">
              <a:noFill/>
              <a:prstDash val="solid"/>
              <a:round/>
              <a:headEnd type="none" w="med" len="med"/>
              <a:tailEnd type="none" w="med" len="med"/>
            </a:ln>
            <a:effectLst/>
          </p:spPr>
          <p:txBody>
            <a:bodyPr/>
            <a:lstStyle/>
            <a:p>
              <a:pPr eaLnBrk="0" hangingPunct="0">
                <a:defRPr/>
              </a:pPr>
              <a:endParaRPr lang="en-US" dirty="0">
                <a:cs typeface="+mn-cs"/>
              </a:endParaRPr>
            </a:p>
          </p:txBody>
        </p:sp>
        <p:sp>
          <p:nvSpPr>
            <p:cNvPr id="19" name="TextBox 18"/>
            <p:cNvSpPr txBox="1"/>
            <p:nvPr/>
          </p:nvSpPr>
          <p:spPr>
            <a:xfrm>
              <a:off x="7904922" y="14804"/>
              <a:ext cx="1239078" cy="459236"/>
            </a:xfrm>
            <a:prstGeom prst="rect">
              <a:avLst/>
            </a:prstGeom>
            <a:solidFill>
              <a:srgbClr val="215968"/>
            </a:solidFill>
          </p:spPr>
          <p:txBody>
            <a:bodyPr wrap="square">
              <a:spAutoFit/>
            </a:bodyPr>
            <a:lstStyle/>
            <a:p>
              <a:pPr algn="ctr" eaLnBrk="0" hangingPunct="0">
                <a:defRPr/>
              </a:pPr>
              <a:r>
                <a:rPr lang="en-US" sz="1050" dirty="0" smtClean="0">
                  <a:solidFill>
                    <a:schemeClr val="bg1"/>
                  </a:solidFill>
                  <a:latin typeface="Arial" charset="0"/>
                  <a:cs typeface="+mn-cs"/>
                </a:rPr>
                <a:t>INCITE Project</a:t>
              </a:r>
            </a:p>
            <a:p>
              <a:pPr algn="ctr" eaLnBrk="0" hangingPunct="0">
                <a:defRPr/>
              </a:pPr>
              <a:r>
                <a:rPr lang="en-US" sz="1050" dirty="0" smtClean="0">
                  <a:solidFill>
                    <a:schemeClr val="bg1"/>
                  </a:solidFill>
                  <a:latin typeface="Arial" charset="0"/>
                  <a:cs typeface="+mn-cs"/>
                </a:rPr>
                <a:t>William </a:t>
              </a:r>
              <a:r>
                <a:rPr lang="en-US" sz="1050" dirty="0" err="1" smtClean="0">
                  <a:solidFill>
                    <a:schemeClr val="bg1"/>
                  </a:solidFill>
                  <a:latin typeface="Arial" charset="0"/>
                  <a:cs typeface="+mn-cs"/>
                </a:rPr>
                <a:t>Daughton</a:t>
              </a:r>
              <a:r>
                <a:rPr lang="en-US" sz="1050" dirty="0" smtClean="0">
                  <a:solidFill>
                    <a:schemeClr val="bg1"/>
                  </a:solidFill>
                  <a:latin typeface="Arial" charset="0"/>
                  <a:cs typeface="+mn-cs"/>
                </a:rPr>
                <a:t>, LANL</a:t>
              </a:r>
              <a:endParaRPr lang="en-US" sz="1050" dirty="0">
                <a:solidFill>
                  <a:schemeClr val="bg1"/>
                </a:solidFill>
                <a:latin typeface="Arial" charset="0"/>
                <a:cs typeface="+mn-cs"/>
              </a:endParaRPr>
            </a:p>
          </p:txBody>
        </p:sp>
      </p:grpSp>
      <p:sp>
        <p:nvSpPr>
          <p:cNvPr id="11279" name="TextBox 22"/>
          <p:cNvSpPr txBox="1">
            <a:spLocks noChangeArrowheads="1"/>
          </p:cNvSpPr>
          <p:nvPr/>
        </p:nvSpPr>
        <p:spPr bwMode="auto">
          <a:xfrm>
            <a:off x="4330574" y="3199724"/>
            <a:ext cx="4495925" cy="812801"/>
          </a:xfrm>
          <a:prstGeom prst="rect">
            <a:avLst/>
          </a:prstGeom>
          <a:noFill/>
          <a:ln w="9525">
            <a:noFill/>
            <a:miter lim="800000"/>
            <a:headEnd/>
            <a:tailEnd/>
          </a:ln>
        </p:spPr>
        <p:txBody>
          <a:bodyPr/>
          <a:lstStyle/>
          <a:p>
            <a:pPr eaLnBrk="0" hangingPunct="0"/>
            <a:r>
              <a:rPr lang="en-US" sz="900" dirty="0" err="1" smtClean="0"/>
              <a:t>Isosurface</a:t>
            </a:r>
            <a:r>
              <a:rPr lang="en-US" sz="900" dirty="0" smtClean="0"/>
              <a:t> of electron </a:t>
            </a:r>
            <a:r>
              <a:rPr lang="en-US" sz="900" dirty="0" err="1" smtClean="0"/>
              <a:t>vorticity</a:t>
            </a:r>
            <a:r>
              <a:rPr lang="en-US" sz="900" dirty="0" smtClean="0"/>
              <a:t>, showing the development of vortex tubes along the top (</a:t>
            </a:r>
            <a:r>
              <a:rPr lang="en-US" sz="900" dirty="0" err="1" smtClean="0"/>
              <a:t>magnetospheric</a:t>
            </a:r>
            <a:r>
              <a:rPr lang="en-US" sz="900" dirty="0" smtClean="0"/>
              <a:t>) side of the layer. These vortices wrap up magnetic field lines, providing an alternative way of generating flux ropes..</a:t>
            </a:r>
            <a:endParaRPr lang="en-US" sz="900" dirty="0"/>
          </a:p>
        </p:txBody>
      </p:sp>
      <p:sp>
        <p:nvSpPr>
          <p:cNvPr id="46" name="TextBox 22"/>
          <p:cNvSpPr txBox="1">
            <a:spLocks noChangeArrowheads="1"/>
          </p:cNvSpPr>
          <p:nvPr/>
        </p:nvSpPr>
        <p:spPr bwMode="auto">
          <a:xfrm>
            <a:off x="139699" y="4226981"/>
            <a:ext cx="3530601" cy="2476500"/>
          </a:xfrm>
          <a:prstGeom prst="rect">
            <a:avLst/>
          </a:prstGeom>
          <a:noFill/>
          <a:ln w="9525">
            <a:noFill/>
            <a:miter lim="800000"/>
            <a:headEnd/>
            <a:tailEnd/>
          </a:ln>
        </p:spPr>
        <p:txBody>
          <a:bodyPr/>
          <a:lstStyle/>
          <a:p>
            <a:pPr marL="182880" indent="-182880" eaLnBrk="0" hangingPunct="0">
              <a:buClr>
                <a:schemeClr val="tx1">
                  <a:lumMod val="95000"/>
                  <a:lumOff val="5000"/>
                </a:schemeClr>
              </a:buClr>
              <a:buSzPct val="100000"/>
              <a:buFont typeface="Arial"/>
              <a:buChar char="•"/>
            </a:pPr>
            <a:r>
              <a:rPr lang="en-US" sz="1200" dirty="0" smtClean="0">
                <a:latin typeface="Arial Narrow"/>
                <a:cs typeface="Arial Narrow"/>
              </a:rPr>
              <a:t>Used H3D and VPIC to achieve micro- </a:t>
            </a:r>
            <a:br>
              <a:rPr lang="en-US" sz="1200" dirty="0" smtClean="0">
                <a:latin typeface="Arial Narrow"/>
                <a:cs typeface="Arial Narrow"/>
              </a:rPr>
            </a:br>
            <a:r>
              <a:rPr lang="en-US" sz="1200" dirty="0" smtClean="0">
                <a:latin typeface="Arial Narrow"/>
                <a:cs typeface="Arial Narrow"/>
              </a:rPr>
              <a:t>and macro-level understanding of magnetosphere interaction</a:t>
            </a:r>
            <a:endParaRPr lang="en-US" sz="1200" dirty="0">
              <a:latin typeface="Arial Narrow"/>
              <a:cs typeface="Arial Narrow"/>
            </a:endParaRPr>
          </a:p>
          <a:p>
            <a:pPr marL="182880" indent="-182880" eaLnBrk="0" hangingPunct="0">
              <a:buClr>
                <a:schemeClr val="tx1">
                  <a:lumMod val="95000"/>
                  <a:lumOff val="5000"/>
                </a:schemeClr>
              </a:buClr>
              <a:buSzPct val="100000"/>
              <a:buFont typeface="Arial"/>
              <a:buChar char="•"/>
            </a:pPr>
            <a:r>
              <a:rPr lang="en-US" sz="1200" dirty="0" smtClean="0">
                <a:latin typeface="Arial Narrow"/>
                <a:cs typeface="Arial Narrow"/>
              </a:rPr>
              <a:t>Used 264,000 of Jaguar/Titan’s cores, </a:t>
            </a:r>
            <a:br>
              <a:rPr lang="en-US" sz="1200" dirty="0" smtClean="0">
                <a:latin typeface="Arial Narrow"/>
                <a:cs typeface="Arial Narrow"/>
              </a:rPr>
            </a:br>
            <a:r>
              <a:rPr lang="en-US" sz="1200" dirty="0" smtClean="0">
                <a:latin typeface="Arial Narrow"/>
                <a:cs typeface="Arial Narrow"/>
              </a:rPr>
              <a:t>the largest VPIC simulation to date</a:t>
            </a:r>
          </a:p>
          <a:p>
            <a:pPr marL="182880" indent="-182880" eaLnBrk="0" hangingPunct="0">
              <a:buClr>
                <a:schemeClr val="tx1">
                  <a:lumMod val="95000"/>
                  <a:lumOff val="5000"/>
                </a:schemeClr>
              </a:buClr>
              <a:buSzPct val="100000"/>
              <a:buFont typeface="Arial"/>
              <a:buChar char="•"/>
            </a:pPr>
            <a:r>
              <a:rPr lang="en-US" sz="1200" dirty="0" smtClean="0">
                <a:latin typeface="Arial Narrow"/>
                <a:cs typeface="Arial Narrow"/>
              </a:rPr>
              <a:t>Required more than 80 TB of disk space</a:t>
            </a:r>
          </a:p>
          <a:p>
            <a:pPr marL="182880" indent="-182880" eaLnBrk="0" hangingPunct="0">
              <a:buClr>
                <a:schemeClr val="tx1">
                  <a:lumMod val="95000"/>
                  <a:lumOff val="5000"/>
                </a:schemeClr>
              </a:buClr>
              <a:buSzPct val="100000"/>
              <a:buFont typeface="Arial"/>
              <a:buChar char="•"/>
            </a:pPr>
            <a:r>
              <a:rPr lang="en-US" sz="1200" dirty="0" smtClean="0">
                <a:latin typeface="Arial Narrow"/>
                <a:cs typeface="Arial Narrow"/>
              </a:rPr>
              <a:t>Visualization performed on Lens</a:t>
            </a:r>
          </a:p>
          <a:p>
            <a:pPr eaLnBrk="0" hangingPunct="0">
              <a:buClr>
                <a:schemeClr val="tx1">
                  <a:lumMod val="95000"/>
                  <a:lumOff val="5000"/>
                </a:schemeClr>
              </a:buClr>
              <a:buSzPct val="120000"/>
            </a:pPr>
            <a:endParaRPr lang="en-US" sz="1600" dirty="0">
              <a:latin typeface="Arial Narrow"/>
              <a:cs typeface="Arial Narrow"/>
            </a:endParaRPr>
          </a:p>
        </p:txBody>
      </p:sp>
      <p:sp>
        <p:nvSpPr>
          <p:cNvPr id="11271" name="TextBox 36"/>
          <p:cNvSpPr txBox="1">
            <a:spLocks noChangeArrowheads="1"/>
          </p:cNvSpPr>
          <p:nvPr/>
        </p:nvSpPr>
        <p:spPr bwMode="auto">
          <a:xfrm>
            <a:off x="127000" y="3827859"/>
            <a:ext cx="3385177" cy="369332"/>
          </a:xfrm>
          <a:prstGeom prst="rect">
            <a:avLst/>
          </a:prstGeom>
          <a:noFill/>
          <a:ln w="9525">
            <a:noFill/>
            <a:miter lim="800000"/>
            <a:headEnd/>
            <a:tailEnd/>
          </a:ln>
        </p:spPr>
        <p:txBody>
          <a:bodyPr wrap="none">
            <a:spAutoFit/>
          </a:bodyPr>
          <a:lstStyle/>
          <a:p>
            <a:pPr eaLnBrk="0" hangingPunct="0"/>
            <a:r>
              <a:rPr lang="en-US" b="1" i="1" dirty="0" smtClean="0">
                <a:solidFill>
                  <a:srgbClr val="216679"/>
                </a:solidFill>
              </a:rPr>
              <a:t>Supercomputing Application</a:t>
            </a:r>
            <a:endParaRPr lang="en-US" b="1" i="1" dirty="0">
              <a:solidFill>
                <a:srgbClr val="216679"/>
              </a:solidFill>
            </a:endParaRPr>
          </a:p>
        </p:txBody>
      </p:sp>
      <p:sp>
        <p:nvSpPr>
          <p:cNvPr id="11269" name="TextBox 23"/>
          <p:cNvSpPr txBox="1">
            <a:spLocks noChangeArrowheads="1"/>
          </p:cNvSpPr>
          <p:nvPr/>
        </p:nvSpPr>
        <p:spPr bwMode="auto">
          <a:xfrm>
            <a:off x="3718019" y="3827859"/>
            <a:ext cx="2009650" cy="369332"/>
          </a:xfrm>
          <a:prstGeom prst="rect">
            <a:avLst/>
          </a:prstGeom>
          <a:noFill/>
          <a:ln w="9525">
            <a:noFill/>
            <a:miter lim="800000"/>
            <a:headEnd/>
            <a:tailEnd/>
          </a:ln>
        </p:spPr>
        <p:txBody>
          <a:bodyPr wrap="none">
            <a:spAutoFit/>
          </a:bodyPr>
          <a:lstStyle/>
          <a:p>
            <a:pPr eaLnBrk="0" hangingPunct="0"/>
            <a:r>
              <a:rPr lang="en-US" b="1" i="1" dirty="0">
                <a:solidFill>
                  <a:srgbClr val="216679"/>
                </a:solidFill>
              </a:rPr>
              <a:t>Science </a:t>
            </a:r>
            <a:r>
              <a:rPr lang="en-US" b="1" i="1" dirty="0" smtClean="0">
                <a:solidFill>
                  <a:srgbClr val="216679"/>
                </a:solidFill>
              </a:rPr>
              <a:t>Results</a:t>
            </a:r>
            <a:endParaRPr lang="en-US" sz="1200" b="1" i="1" dirty="0">
              <a:solidFill>
                <a:srgbClr val="216679"/>
              </a:solidFill>
            </a:endParaRPr>
          </a:p>
        </p:txBody>
      </p:sp>
      <p:sp>
        <p:nvSpPr>
          <p:cNvPr id="11270" name="Content Placeholder 5"/>
          <p:cNvSpPr>
            <a:spLocks noGrp="1"/>
          </p:cNvSpPr>
          <p:nvPr>
            <p:ph sz="half" idx="4294967295"/>
          </p:nvPr>
        </p:nvSpPr>
        <p:spPr>
          <a:xfrm>
            <a:off x="3704167" y="4157699"/>
            <a:ext cx="5452533" cy="1958429"/>
          </a:xfrm>
        </p:spPr>
        <p:txBody>
          <a:bodyPr/>
          <a:lstStyle/>
          <a:p>
            <a:pPr marL="182880" indent="-182880">
              <a:spcBef>
                <a:spcPts val="600"/>
              </a:spcBef>
              <a:buClr>
                <a:schemeClr val="tx1">
                  <a:lumMod val="95000"/>
                  <a:lumOff val="5000"/>
                </a:schemeClr>
              </a:buClr>
              <a:buSzPct val="100000"/>
              <a:buFont typeface="Arial"/>
              <a:buChar char="•"/>
            </a:pPr>
            <a:r>
              <a:rPr lang="en-US" sz="1100" dirty="0" smtClean="0"/>
              <a:t>Particle-in-cell simulations predict reconnection can spontaneously generate turbulence, which is dominated by coherent structures in the form of current sheets.</a:t>
            </a:r>
          </a:p>
          <a:p>
            <a:pPr marL="182880" indent="-182880">
              <a:spcBef>
                <a:spcPts val="600"/>
              </a:spcBef>
              <a:buClr>
                <a:schemeClr val="tx1">
                  <a:lumMod val="95000"/>
                  <a:lumOff val="5000"/>
                </a:schemeClr>
              </a:buClr>
              <a:buSzPct val="100000"/>
              <a:buFont typeface="Arial"/>
              <a:buChar char="•"/>
            </a:pPr>
            <a:r>
              <a:rPr lang="en-US" sz="1100" dirty="0" smtClean="0"/>
              <a:t>Predict the development 3D flux ropes during component reconnection.</a:t>
            </a:r>
          </a:p>
          <a:p>
            <a:pPr marL="182880" indent="-182880">
              <a:spcBef>
                <a:spcPts val="600"/>
              </a:spcBef>
              <a:buClr>
                <a:schemeClr val="tx1">
                  <a:lumMod val="95000"/>
                  <a:lumOff val="5000"/>
                </a:schemeClr>
              </a:buClr>
              <a:buSzPct val="100000"/>
              <a:buFont typeface="Arial"/>
              <a:buChar char="•"/>
            </a:pPr>
            <a:r>
              <a:rPr lang="en-US" sz="1100" dirty="0" smtClean="0"/>
              <a:t>These predictions will be tested with high-time resolution measurements from NASA’s upcoming </a:t>
            </a:r>
            <a:r>
              <a:rPr lang="en-US" sz="1100" dirty="0" err="1" smtClean="0"/>
              <a:t>Magnetospheric</a:t>
            </a:r>
            <a:r>
              <a:rPr lang="en-US" sz="1100" dirty="0" smtClean="0"/>
              <a:t> </a:t>
            </a:r>
            <a:r>
              <a:rPr lang="en-US" sz="1100" dirty="0" err="1"/>
              <a:t>Multiscale</a:t>
            </a:r>
            <a:r>
              <a:rPr lang="en-US" sz="1100" dirty="0"/>
              <a:t> </a:t>
            </a:r>
            <a:r>
              <a:rPr lang="en-US" sz="1100" dirty="0" smtClean="0"/>
              <a:t>mission (MMS). </a:t>
            </a:r>
          </a:p>
          <a:p>
            <a:pPr marL="182880" indent="-182880">
              <a:spcBef>
                <a:spcPts val="600"/>
              </a:spcBef>
              <a:buClr>
                <a:schemeClr val="tx1">
                  <a:lumMod val="95000"/>
                  <a:lumOff val="5000"/>
                </a:schemeClr>
              </a:buClr>
              <a:buSzPct val="100000"/>
              <a:buFont typeface="Arial"/>
              <a:buChar char="•"/>
            </a:pPr>
            <a:r>
              <a:rPr lang="en-US" sz="1100" dirty="0" smtClean="0"/>
              <a:t>MMS will use 4 </a:t>
            </a:r>
            <a:r>
              <a:rPr lang="en-US" sz="1100" dirty="0"/>
              <a:t>identical spacecraft, variably spaced in Earth orbit, to make </a:t>
            </a:r>
            <a:r>
              <a:rPr lang="en-US" sz="1100" dirty="0" smtClean="0"/>
              <a:t>3D measurements </a:t>
            </a:r>
            <a:r>
              <a:rPr lang="en-US" sz="1100" dirty="0"/>
              <a:t>of </a:t>
            </a:r>
            <a:r>
              <a:rPr lang="en-US" sz="1100" dirty="0" err="1"/>
              <a:t>magnetospheric</a:t>
            </a:r>
            <a:r>
              <a:rPr lang="en-US" sz="1100" dirty="0"/>
              <a:t> boundary regions </a:t>
            </a:r>
            <a:r>
              <a:rPr lang="en-US" sz="1100" dirty="0" smtClean="0"/>
              <a:t>to understand the </a:t>
            </a:r>
            <a:r>
              <a:rPr lang="en-US" sz="1100" dirty="0"/>
              <a:t>process of magnetic reconnection</a:t>
            </a:r>
            <a:r>
              <a:rPr lang="en-US" sz="1200" dirty="0"/>
              <a:t>. </a:t>
            </a:r>
            <a:endParaRPr lang="en-US" sz="1200" dirty="0" smtClean="0"/>
          </a:p>
        </p:txBody>
      </p:sp>
      <p:cxnSp>
        <p:nvCxnSpPr>
          <p:cNvPr id="20" name="Straight Connector 19"/>
          <p:cNvCxnSpPr/>
          <p:nvPr/>
        </p:nvCxnSpPr>
        <p:spPr bwMode="auto">
          <a:xfrm flipV="1">
            <a:off x="78358" y="3675511"/>
            <a:ext cx="8813800" cy="12700"/>
          </a:xfrm>
          <a:prstGeom prst="line">
            <a:avLst/>
          </a:prstGeom>
          <a:solidFill>
            <a:schemeClr val="accent1"/>
          </a:solidFill>
          <a:ln w="38100" cap="flat" cmpd="sng" algn="ctr">
            <a:solidFill>
              <a:srgbClr val="0D0D0D"/>
            </a:solidFill>
            <a:prstDash val="solid"/>
            <a:round/>
            <a:headEnd type="none" w="med" len="med"/>
            <a:tailEnd type="none" w="med" len="med"/>
          </a:ln>
          <a:effectLst/>
        </p:spPr>
      </p:cxnSp>
      <p:cxnSp>
        <p:nvCxnSpPr>
          <p:cNvPr id="17" name="Straight Connector 16"/>
          <p:cNvCxnSpPr/>
          <p:nvPr/>
        </p:nvCxnSpPr>
        <p:spPr bwMode="auto">
          <a:xfrm>
            <a:off x="4083926" y="732743"/>
            <a:ext cx="0" cy="2949118"/>
          </a:xfrm>
          <a:prstGeom prst="line">
            <a:avLst/>
          </a:prstGeom>
          <a:solidFill>
            <a:schemeClr val="accent1"/>
          </a:solidFill>
          <a:ln w="38100" cap="flat" cmpd="sng" algn="ctr">
            <a:solidFill>
              <a:srgbClr val="0D0D0D"/>
            </a:solidFill>
            <a:prstDash val="solid"/>
            <a:round/>
            <a:headEnd type="none" w="med" len="med"/>
            <a:tailEnd type="none" w="med" len="med"/>
          </a:ln>
          <a:effectLst/>
        </p:spPr>
      </p:cxnSp>
      <p:sp>
        <p:nvSpPr>
          <p:cNvPr id="7" name="TextBox 6"/>
          <p:cNvSpPr txBox="1"/>
          <p:nvPr/>
        </p:nvSpPr>
        <p:spPr>
          <a:xfrm>
            <a:off x="250825" y="5730757"/>
            <a:ext cx="2894304" cy="461665"/>
          </a:xfrm>
          <a:prstGeom prst="rect">
            <a:avLst/>
          </a:prstGeom>
          <a:noFill/>
          <a:ln w="12700" cmpd="sng">
            <a:solidFill>
              <a:srgbClr val="7F7F7F"/>
            </a:solidFill>
          </a:ln>
        </p:spPr>
        <p:txBody>
          <a:bodyPr wrap="none" rtlCol="0">
            <a:spAutoFit/>
          </a:bodyPr>
          <a:lstStyle/>
          <a:p>
            <a:r>
              <a:rPr lang="en-US" sz="1200" i="1" dirty="0"/>
              <a:t>V. </a:t>
            </a:r>
            <a:r>
              <a:rPr lang="en-US" sz="1200" i="1" dirty="0" err="1" smtClean="0"/>
              <a:t>Roytershteyn</a:t>
            </a:r>
            <a:r>
              <a:rPr lang="en-US" sz="1200" i="1" dirty="0" smtClean="0"/>
              <a:t>, Phys. Rev. </a:t>
            </a:r>
            <a:r>
              <a:rPr lang="en-US" sz="1200" i="1" dirty="0" err="1" smtClean="0"/>
              <a:t>Lett</a:t>
            </a:r>
            <a:r>
              <a:rPr lang="en-US" sz="1200" i="1" dirty="0" smtClean="0"/>
              <a:t>., 2012</a:t>
            </a:r>
          </a:p>
          <a:p>
            <a:r>
              <a:rPr lang="en-US" sz="1200" i="1" dirty="0" smtClean="0"/>
              <a:t>M. Wan, Phys. Rev. </a:t>
            </a:r>
            <a:r>
              <a:rPr lang="en-US" sz="1200" i="1" dirty="0" err="1" smtClean="0"/>
              <a:t>Lett</a:t>
            </a:r>
            <a:r>
              <a:rPr lang="en-US" sz="1200" i="1" dirty="0" smtClean="0"/>
              <a:t>., 2012</a:t>
            </a:r>
            <a:endParaRPr lang="en-US" sz="1200" i="1" dirty="0"/>
          </a:p>
        </p:txBody>
      </p:sp>
      <p:pic>
        <p:nvPicPr>
          <p:cNvPr id="3" name="Picture 2" descr="stor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2312" y="969337"/>
            <a:ext cx="4321776" cy="2176127"/>
          </a:xfrm>
          <a:prstGeom prst="rect">
            <a:avLst/>
          </a:prstGeom>
        </p:spPr>
      </p:pic>
      <p:pic>
        <p:nvPicPr>
          <p:cNvPr id="21" name="Content Placeholder 10" descr="ORNL emboss_2.png"/>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contrast="40000"/>
                    </a14:imgEffect>
                  </a14:imgLayer>
                </a14:imgProps>
              </a:ext>
            </a:extLst>
          </a:blip>
          <a:srcRect/>
          <a:stretch>
            <a:fillRect/>
          </a:stretch>
        </p:blipFill>
        <p:spPr bwMode="auto">
          <a:xfrm>
            <a:off x="8214598" y="6353175"/>
            <a:ext cx="890588" cy="457200"/>
          </a:xfrm>
          <a:prstGeom prst="rect">
            <a:avLst/>
          </a:prstGeom>
          <a:noFill/>
          <a:ln w="9525">
            <a:noFill/>
            <a:miter lim="800000"/>
            <a:headEnd/>
            <a:tailEnd/>
          </a:ln>
        </p:spPr>
      </p:pic>
      <p:pic>
        <p:nvPicPr>
          <p:cNvPr id="22" name="Picture 21" descr="image001.jpe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010879" y="6678"/>
            <a:ext cx="459596" cy="459596"/>
          </a:xfrm>
          <a:prstGeom prst="rect">
            <a:avLst/>
          </a:prstGeom>
        </p:spPr>
      </p:pic>
      <p:sp>
        <p:nvSpPr>
          <p:cNvPr id="23" name="Slide Number Placeholder 22"/>
          <p:cNvSpPr>
            <a:spLocks noGrp="1"/>
          </p:cNvSpPr>
          <p:nvPr>
            <p:ph type="sldNum" sz="quarter" idx="10"/>
          </p:nvPr>
        </p:nvSpPr>
        <p:spPr/>
        <p:txBody>
          <a:bodyPr/>
          <a:lstStyle/>
          <a:p>
            <a:pPr>
              <a:defRPr/>
            </a:pPr>
            <a:fld id="{0E35970C-66DA-42B4-8591-6E363A3B576E}" type="slidenum">
              <a:rPr lang="en-US" smtClean="0"/>
              <a:pPr>
                <a:defRPr/>
              </a:pPr>
              <a:t>46</a:t>
            </a:fld>
            <a:endParaRPr lang="en-US"/>
          </a:p>
        </p:txBody>
      </p:sp>
      <p:sp>
        <p:nvSpPr>
          <p:cNvPr id="24" name="Footer Placeholder 23"/>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28454007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44462" y="2822219"/>
            <a:ext cx="3957237" cy="3416320"/>
          </a:xfrm>
          <a:prstGeom prst="rect">
            <a:avLst/>
          </a:prstGeom>
          <a:solidFill>
            <a:srgbClr val="FFFFCC"/>
          </a:solidFill>
          <a:ln>
            <a:solidFill>
              <a:schemeClr val="bg1">
                <a:lumMod val="75000"/>
              </a:schemeClr>
            </a:solidFill>
          </a:ln>
          <a:effectLst>
            <a:outerShdw blurRad="177800" dist="152400" dir="2700000" algn="tl" rotWithShape="0">
              <a:prstClr val="black">
                <a:alpha val="40000"/>
              </a:prstClr>
            </a:outerShdw>
          </a:effectLst>
        </p:spPr>
        <p:txBody>
          <a:bodyPr wrap="none" rtlCol="0">
            <a:spAutoFit/>
          </a:bodyPr>
          <a:lstStyle/>
          <a:p>
            <a:r>
              <a:rPr lang="en-US" b="1" dirty="0" smtClean="0"/>
              <a:t>SYSTEM SPECIFICATIONS:</a:t>
            </a:r>
          </a:p>
          <a:p>
            <a:pPr marL="171450" indent="-171450">
              <a:buFont typeface="Arial" pitchFamily="34" charset="0"/>
              <a:buChar char="•"/>
            </a:pPr>
            <a:r>
              <a:rPr lang="en-US" dirty="0" smtClean="0"/>
              <a:t>Peak performance of 27.1 PF</a:t>
            </a:r>
          </a:p>
          <a:p>
            <a:pPr marL="628650" lvl="1" indent="-171450">
              <a:buFont typeface="Arial" pitchFamily="34" charset="0"/>
              <a:buChar char="•"/>
            </a:pPr>
            <a:r>
              <a:rPr lang="en-US" dirty="0" smtClean="0"/>
              <a:t>24.5 GPU + 2.6 CPU</a:t>
            </a:r>
          </a:p>
          <a:p>
            <a:pPr marL="171450" indent="-171450">
              <a:buFont typeface="Arial" pitchFamily="34" charset="0"/>
              <a:buChar char="•"/>
            </a:pPr>
            <a:r>
              <a:rPr lang="en-US" dirty="0" smtClean="0"/>
              <a:t>18,688 Compute Nodes each with:</a:t>
            </a:r>
          </a:p>
          <a:p>
            <a:pPr marL="628650" lvl="1" indent="-171450">
              <a:buFont typeface="Arial" pitchFamily="34" charset="0"/>
              <a:buChar char="•"/>
            </a:pPr>
            <a:r>
              <a:rPr lang="en-US" dirty="0" smtClean="0"/>
              <a:t>16-Core AMD Opteron CPU</a:t>
            </a:r>
          </a:p>
          <a:p>
            <a:pPr marL="628650" lvl="1" indent="-171450">
              <a:buFont typeface="Arial" pitchFamily="34" charset="0"/>
              <a:buChar char="•"/>
            </a:pPr>
            <a:r>
              <a:rPr lang="en-US" dirty="0" smtClean="0"/>
              <a:t>NVIDIA Tesla “K20x” GPU</a:t>
            </a:r>
          </a:p>
          <a:p>
            <a:pPr marL="628650" lvl="1" indent="-171450">
              <a:buFont typeface="Arial" pitchFamily="34" charset="0"/>
              <a:buChar char="•"/>
            </a:pPr>
            <a:r>
              <a:rPr lang="en-US" dirty="0" smtClean="0"/>
              <a:t>32 + 6 GB memory</a:t>
            </a:r>
          </a:p>
          <a:p>
            <a:pPr marL="171450" indent="-171450">
              <a:buFont typeface="Arial" pitchFamily="34" charset="0"/>
              <a:buChar char="•"/>
            </a:pPr>
            <a:r>
              <a:rPr lang="en-US" dirty="0" smtClean="0"/>
              <a:t>512 Service and I/O nodes</a:t>
            </a:r>
          </a:p>
          <a:p>
            <a:pPr marL="171450" indent="-171450">
              <a:buFont typeface="Arial" pitchFamily="34" charset="0"/>
              <a:buChar char="•"/>
            </a:pPr>
            <a:r>
              <a:rPr lang="en-US" dirty="0" smtClean="0"/>
              <a:t>200 Cabinets</a:t>
            </a:r>
          </a:p>
          <a:p>
            <a:pPr marL="171450" indent="-171450">
              <a:buFont typeface="Arial" pitchFamily="34" charset="0"/>
              <a:buChar char="•"/>
            </a:pPr>
            <a:r>
              <a:rPr lang="en-US" dirty="0" smtClean="0"/>
              <a:t>710 TB total system memory</a:t>
            </a:r>
          </a:p>
          <a:p>
            <a:pPr marL="171450" indent="-171450">
              <a:buFont typeface="Arial" pitchFamily="34" charset="0"/>
              <a:buChar char="•"/>
            </a:pPr>
            <a:r>
              <a:rPr lang="en-US" dirty="0" smtClean="0"/>
              <a:t>Cray Gemini 3D Torus Interconnect</a:t>
            </a:r>
          </a:p>
          <a:p>
            <a:pPr marL="171450" indent="-171450">
              <a:buFont typeface="Arial" pitchFamily="34" charset="0"/>
              <a:buChar char="•"/>
            </a:pPr>
            <a:r>
              <a:rPr lang="en-US" dirty="0" smtClean="0"/>
              <a:t>8.9 MW peak power</a:t>
            </a:r>
            <a:endParaRPr lang="en-US" dirty="0"/>
          </a:p>
        </p:txBody>
      </p:sp>
      <p:sp>
        <p:nvSpPr>
          <p:cNvPr id="2" name="Title 1"/>
          <p:cNvSpPr>
            <a:spLocks noGrp="1"/>
          </p:cNvSpPr>
          <p:nvPr>
            <p:ph type="title"/>
          </p:nvPr>
        </p:nvSpPr>
        <p:spPr>
          <a:xfrm>
            <a:off x="-216" y="45525"/>
            <a:ext cx="8902676" cy="687720"/>
          </a:xfrm>
        </p:spPr>
        <p:txBody>
          <a:bodyPr/>
          <a:lstStyle/>
          <a:p>
            <a:r>
              <a:rPr lang="en-US" dirty="0" smtClean="0"/>
              <a:t>ORNL’s “Titan” Hybrid System:</a:t>
            </a:r>
            <a:br>
              <a:rPr lang="en-US" dirty="0" smtClean="0"/>
            </a:br>
            <a:r>
              <a:rPr lang="en-US" dirty="0" smtClean="0"/>
              <a:t>Installation complete and undergoing acceptance testing</a:t>
            </a:r>
            <a:endParaRPr lang="en-US" dirty="0"/>
          </a:p>
        </p:txBody>
      </p:sp>
      <p:pic>
        <p:nvPicPr>
          <p:cNvPr id="2054" name="Picture 6" descr="C:\Users\aib\Pictures\Image Library One\Computers\Titan\TitanCabs_10-3.jpg"/>
          <p:cNvPicPr>
            <a:picLocks noChangeAspect="1" noChangeArrowheads="1"/>
          </p:cNvPicPr>
          <p:nvPr/>
        </p:nvPicPr>
        <p:blipFill>
          <a:blip r:embed="rId3" cstate="screen"/>
          <a:srcRect/>
          <a:stretch>
            <a:fillRect/>
          </a:stretch>
        </p:blipFill>
        <p:spPr bwMode="auto">
          <a:xfrm>
            <a:off x="0" y="1266826"/>
            <a:ext cx="9144000" cy="1447524"/>
          </a:xfrm>
          <a:prstGeom prst="rect">
            <a:avLst/>
          </a:prstGeom>
          <a:noFill/>
        </p:spPr>
      </p:pic>
      <p:sp>
        <p:nvSpPr>
          <p:cNvPr id="8" name="TextBox 7"/>
          <p:cNvSpPr txBox="1"/>
          <p:nvPr/>
        </p:nvSpPr>
        <p:spPr>
          <a:xfrm>
            <a:off x="241540" y="2822218"/>
            <a:ext cx="4170972" cy="3416319"/>
          </a:xfrm>
          <a:prstGeom prst="rect">
            <a:avLst/>
          </a:prstGeom>
          <a:solidFill>
            <a:srgbClr val="FFFFCC"/>
          </a:solidFill>
          <a:ln>
            <a:solidFill>
              <a:schemeClr val="bg1">
                <a:lumMod val="75000"/>
              </a:schemeClr>
            </a:solidFill>
          </a:ln>
          <a:effectLst>
            <a:outerShdw blurRad="177800" dist="152400" dir="2700000" algn="tl" rotWithShape="0">
              <a:prstClr val="black">
                <a:alpha val="40000"/>
              </a:prstClr>
            </a:outerShdw>
          </a:effectLst>
        </p:spPr>
        <p:txBody>
          <a:bodyPr wrap="square" rtlCol="0">
            <a:spAutoFit/>
          </a:bodyPr>
          <a:lstStyle>
            <a:defPPr>
              <a:defRPr lang="en-US"/>
            </a:defPPr>
            <a:lvl1pPr>
              <a:defRPr b="1"/>
            </a:lvl1pPr>
            <a:lvl2pPr marL="628650" lvl="1" indent="-171450">
              <a:buFont typeface="Arial" pitchFamily="34" charset="0"/>
              <a:buChar char="•"/>
            </a:lvl2pPr>
          </a:lstStyle>
          <a:p>
            <a:r>
              <a:rPr lang="en-US" dirty="0"/>
              <a:t>Current Status:</a:t>
            </a:r>
          </a:p>
          <a:p>
            <a:pPr marL="285750" indent="-285750">
              <a:buFont typeface="Arial" pitchFamily="34" charset="0"/>
              <a:buChar char="•"/>
            </a:pPr>
            <a:r>
              <a:rPr lang="en-US" b="0" dirty="0"/>
              <a:t>Passed functionality and performance tests</a:t>
            </a:r>
          </a:p>
          <a:p>
            <a:pPr marL="285750" indent="-285750">
              <a:buFont typeface="Arial" pitchFamily="34" charset="0"/>
              <a:buChar char="•"/>
            </a:pPr>
            <a:r>
              <a:rPr lang="en-US" b="0" dirty="0"/>
              <a:t>Fixing a stability problem that is requiring board repair at Cray</a:t>
            </a:r>
          </a:p>
          <a:p>
            <a:pPr marL="285750" indent="-285750">
              <a:buFont typeface="Arial" pitchFamily="34" charset="0"/>
              <a:buChar char="•"/>
            </a:pPr>
            <a:r>
              <a:rPr lang="en-US" b="0" dirty="0"/>
              <a:t>Users are on the system running on the CPUs</a:t>
            </a:r>
          </a:p>
          <a:p>
            <a:pPr marL="285750" indent="-285750">
              <a:buFont typeface="Arial" pitchFamily="34" charset="0"/>
              <a:buChar char="•"/>
            </a:pPr>
            <a:r>
              <a:rPr lang="en-US" b="0" dirty="0"/>
              <a:t>GPUs will be available to users in mid-March</a:t>
            </a:r>
          </a:p>
          <a:p>
            <a:pPr marL="285750" indent="-285750">
              <a:buFont typeface="Arial" pitchFamily="34" charset="0"/>
              <a:buChar char="•"/>
            </a:pPr>
            <a:r>
              <a:rPr lang="en-US" b="0" dirty="0"/>
              <a:t>Expect to complete acceptance testing in April/May, after all boards are repaired</a:t>
            </a:r>
          </a:p>
        </p:txBody>
      </p:sp>
      <p:sp>
        <p:nvSpPr>
          <p:cNvPr id="6" name="Slide Number Placeholder 5"/>
          <p:cNvSpPr>
            <a:spLocks noGrp="1"/>
          </p:cNvSpPr>
          <p:nvPr>
            <p:ph type="sldNum" sz="quarter" idx="10"/>
          </p:nvPr>
        </p:nvSpPr>
        <p:spPr/>
        <p:txBody>
          <a:bodyPr/>
          <a:lstStyle/>
          <a:p>
            <a:pPr>
              <a:defRPr/>
            </a:pPr>
            <a:fld id="{0E35970C-66DA-42B4-8591-6E363A3B576E}" type="slidenum">
              <a:rPr lang="en-US" smtClean="0"/>
              <a:pPr>
                <a:defRPr/>
              </a:pPr>
              <a:t>5</a:t>
            </a:fld>
            <a:endParaRPr lang="en-US"/>
          </a:p>
        </p:txBody>
      </p:sp>
      <p:sp>
        <p:nvSpPr>
          <p:cNvPr id="7" name="Footer Placeholder 6"/>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34821705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Argonne Leadership Computing Facility</a:t>
            </a:r>
            <a:endParaRPr lang="en-US" sz="3200" dirty="0"/>
          </a:p>
        </p:txBody>
      </p:sp>
      <p:sp>
        <p:nvSpPr>
          <p:cNvPr id="10" name="Content Placeholder 9"/>
          <p:cNvSpPr>
            <a:spLocks noGrp="1"/>
          </p:cNvSpPr>
          <p:nvPr>
            <p:ph idx="1"/>
          </p:nvPr>
        </p:nvSpPr>
        <p:spPr>
          <a:xfrm>
            <a:off x="215660" y="990600"/>
            <a:ext cx="4201065" cy="4873944"/>
          </a:xfrm>
        </p:spPr>
        <p:txBody>
          <a:bodyPr/>
          <a:lstStyle/>
          <a:p>
            <a:r>
              <a:rPr lang="en-US" sz="2000" i="1" dirty="0"/>
              <a:t>Mira</a:t>
            </a:r>
            <a:r>
              <a:rPr lang="en-US" sz="2000" dirty="0"/>
              <a:t> – </a:t>
            </a:r>
            <a:r>
              <a:rPr lang="en-US" sz="2000" dirty="0" smtClean="0"/>
              <a:t>IBM Blue Gene/Q </a:t>
            </a:r>
            <a:r>
              <a:rPr lang="en-US" sz="2000" dirty="0"/>
              <a:t>system</a:t>
            </a:r>
          </a:p>
          <a:p>
            <a:pPr lvl="1"/>
            <a:r>
              <a:rPr lang="en-US" sz="2000" dirty="0"/>
              <a:t>49,152 nodes / 786,432 cores</a:t>
            </a:r>
          </a:p>
          <a:p>
            <a:pPr lvl="1"/>
            <a:r>
              <a:rPr lang="en-US" sz="2000" dirty="0"/>
              <a:t>786 TB of memory</a:t>
            </a:r>
          </a:p>
          <a:p>
            <a:pPr lvl="1"/>
            <a:r>
              <a:rPr lang="en-US" sz="2000" dirty="0"/>
              <a:t>Peak flop rate: 10 PF</a:t>
            </a:r>
          </a:p>
          <a:p>
            <a:pPr lvl="1"/>
            <a:r>
              <a:rPr lang="en-US" sz="2000" dirty="0" err="1"/>
              <a:t>Linpack</a:t>
            </a:r>
            <a:r>
              <a:rPr lang="en-US" sz="2000" dirty="0"/>
              <a:t> flop rate: 8.1 </a:t>
            </a:r>
            <a:r>
              <a:rPr lang="en-US" sz="2000" dirty="0" smtClean="0"/>
              <a:t>PF</a:t>
            </a:r>
          </a:p>
          <a:p>
            <a:pPr marL="400050">
              <a:buFont typeface="Arial" pitchFamily="34" charset="0"/>
              <a:buChar char="•"/>
            </a:pPr>
            <a:r>
              <a:rPr lang="en-US" sz="2000" dirty="0" smtClean="0"/>
              <a:t>Storage</a:t>
            </a:r>
            <a:endParaRPr lang="en-US" sz="2000" dirty="0"/>
          </a:p>
          <a:p>
            <a:pPr marL="800100" lvl="1" indent="-342900">
              <a:buSzPct val="70000"/>
              <a:buFont typeface="Arial" pitchFamily="34" charset="0"/>
              <a:buChar char="•"/>
            </a:pPr>
            <a:r>
              <a:rPr lang="en-US" sz="2000" i="1" dirty="0"/>
              <a:t>Scratch: 28.8 PB raw capacity, 240 GB/s </a:t>
            </a:r>
            <a:r>
              <a:rPr lang="en-US" sz="2000" i="1" dirty="0" err="1"/>
              <a:t>bw</a:t>
            </a:r>
            <a:r>
              <a:rPr lang="en-US" sz="2000" i="1" dirty="0"/>
              <a:t> (GPFS)</a:t>
            </a:r>
          </a:p>
          <a:p>
            <a:pPr marL="800100" lvl="1" indent="-342900">
              <a:buSzPct val="70000"/>
              <a:buFont typeface="Arial" pitchFamily="34" charset="0"/>
              <a:buChar char="•"/>
            </a:pPr>
            <a:r>
              <a:rPr lang="en-US" sz="2000" i="1" dirty="0"/>
              <a:t>Home: 1.8 PB raw capacity, 45 GB/s </a:t>
            </a:r>
            <a:r>
              <a:rPr lang="en-US" sz="2000" i="1" dirty="0" err="1"/>
              <a:t>bw</a:t>
            </a:r>
            <a:r>
              <a:rPr lang="en-US" sz="2000" i="1" dirty="0"/>
              <a:t> (GPFS</a:t>
            </a:r>
            <a:r>
              <a:rPr lang="en-US" sz="2000" i="1" dirty="0" smtClean="0"/>
              <a:t>)</a:t>
            </a:r>
          </a:p>
          <a:p>
            <a:pPr marL="400050">
              <a:buSzPct val="70000"/>
              <a:buFont typeface="Arial" pitchFamily="34" charset="0"/>
              <a:buChar char="•"/>
            </a:pPr>
            <a:r>
              <a:rPr lang="en-US" sz="2000" dirty="0" smtClean="0"/>
              <a:t>Passed acceptance and in Early Science/Shakedown period</a:t>
            </a:r>
            <a:endParaRPr lang="en-US" sz="2000" dirty="0"/>
          </a:p>
          <a:p>
            <a:pPr lvl="1"/>
            <a:endParaRPr lang="en-US" i="1" dirty="0"/>
          </a:p>
        </p:txBody>
      </p:sp>
      <p:pic>
        <p:nvPicPr>
          <p:cNvPr id="9" name="Content Placeholder 6" descr="30292D005.jpg"/>
          <p:cNvPicPr>
            <a:picLocks noGrp="1" noChangeAspect="1"/>
          </p:cNvPicPr>
          <p:nvPr>
            <p:ph sz="half" idx="4294967295"/>
          </p:nvPr>
        </p:nvPicPr>
        <p:blipFill>
          <a:blip r:embed="rId2" cstate="screen">
            <a:extLst>
              <a:ext uri="{28A0092B-C50C-407E-A947-70E740481C1C}">
                <a14:useLocalDpi xmlns:a14="http://schemas.microsoft.com/office/drawing/2010/main" xmlns=""/>
              </a:ext>
            </a:extLst>
          </a:blip>
          <a:srcRect/>
          <a:stretch>
            <a:fillRect/>
          </a:stretch>
        </p:blipFill>
        <p:spPr>
          <a:xfrm>
            <a:off x="4488344" y="1049866"/>
            <a:ext cx="4038600" cy="4525963"/>
          </a:xfrm>
          <a:prstGeom prst="rect">
            <a:avLst/>
          </a:prstGeom>
        </p:spPr>
      </p:pic>
      <p:sp>
        <p:nvSpPr>
          <p:cNvPr id="4" name="Slide Number Placeholder 3"/>
          <p:cNvSpPr>
            <a:spLocks noGrp="1"/>
          </p:cNvSpPr>
          <p:nvPr>
            <p:ph type="sldNum" sz="quarter" idx="4294967295"/>
          </p:nvPr>
        </p:nvSpPr>
        <p:spPr>
          <a:xfrm>
            <a:off x="8416372" y="6372221"/>
            <a:ext cx="381000" cy="290132"/>
          </a:xfrm>
          <a:prstGeom prst="rect">
            <a:avLst/>
          </a:prstGeom>
        </p:spPr>
        <p:txBody>
          <a:bodyPr/>
          <a:lstStyle/>
          <a:p>
            <a:fld id="{39D3F084-D39A-E44D-A0BF-5028FD16F301}" type="slidenum">
              <a:rPr lang="en-US" smtClean="0"/>
              <a:pPr/>
              <a:t>6</a:t>
            </a:fld>
            <a:endParaRPr lang="en-US"/>
          </a:p>
        </p:txBody>
      </p:sp>
      <p:sp>
        <p:nvSpPr>
          <p:cNvPr id="8" name="Footer Placeholder 7"/>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7457525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980" y="634304"/>
            <a:ext cx="4425350" cy="5991226"/>
          </a:xfrm>
        </p:spPr>
        <p:txBody>
          <a:bodyPr lIns="91440" rIns="91440">
            <a:normAutofit fontScale="55000" lnSpcReduction="20000"/>
          </a:bodyPr>
          <a:lstStyle/>
          <a:p>
            <a:pPr eaLnBrk="1" hangingPunct="1">
              <a:spcAft>
                <a:spcPts val="600"/>
              </a:spcAft>
              <a:defRPr/>
            </a:pPr>
            <a:endParaRPr lang="en-US" sz="2560" b="0" dirty="0" smtClean="0"/>
          </a:p>
          <a:p>
            <a:pPr marL="342900" lvl="1" indent="-342900" eaLnBrk="1" hangingPunct="1">
              <a:spcAft>
                <a:spcPts val="600"/>
              </a:spcAft>
              <a:buFont typeface="Arial" charset="0"/>
              <a:buChar char="•"/>
              <a:defRPr/>
            </a:pPr>
            <a:r>
              <a:rPr lang="en-US" sz="2900" dirty="0">
                <a:solidFill>
                  <a:srgbClr val="106636"/>
                </a:solidFill>
              </a:rPr>
              <a:t>NERSC: Hopper 1+ </a:t>
            </a:r>
            <a:r>
              <a:rPr lang="en-US" sz="2900" dirty="0" err="1">
                <a:solidFill>
                  <a:srgbClr val="106636"/>
                </a:solidFill>
              </a:rPr>
              <a:t>Petaflop</a:t>
            </a:r>
            <a:r>
              <a:rPr lang="en-US" sz="2900" dirty="0">
                <a:solidFill>
                  <a:srgbClr val="106636"/>
                </a:solidFill>
              </a:rPr>
              <a:t> Cray XE6; First phase of NERSC-7 delivered  </a:t>
            </a:r>
          </a:p>
          <a:p>
            <a:pPr eaLnBrk="1" hangingPunct="1">
              <a:spcAft>
                <a:spcPts val="600"/>
              </a:spcAft>
              <a:defRPr/>
            </a:pPr>
            <a:r>
              <a:rPr lang="en-US" sz="2900" b="0" dirty="0" smtClean="0"/>
              <a:t>The Cray Cascade System is the </a:t>
            </a:r>
            <a:r>
              <a:rPr lang="en-US" sz="2900" b="0" dirty="0" smtClean="0">
                <a:cs typeface="+mn-cs"/>
              </a:rPr>
              <a:t> result of DOE’s investment in DARPA’s High Productivity Computing Systems Program (HPCS) </a:t>
            </a:r>
          </a:p>
          <a:p>
            <a:pPr eaLnBrk="1" hangingPunct="1">
              <a:spcAft>
                <a:spcPts val="600"/>
              </a:spcAft>
              <a:defRPr/>
            </a:pPr>
            <a:r>
              <a:rPr lang="en-US" sz="2900" b="0" dirty="0" smtClean="0">
                <a:cs typeface="+mn-cs"/>
              </a:rPr>
              <a:t>Will more than double high performance production supercomputing capability for the Office of Science</a:t>
            </a:r>
          </a:p>
          <a:p>
            <a:pPr marL="914400" lvl="1" indent="-457200" eaLnBrk="1" hangingPunct="1">
              <a:spcAft>
                <a:spcPts val="600"/>
              </a:spcAft>
              <a:buFont typeface="Arial" pitchFamily="34" charset="0"/>
              <a:buChar char="•"/>
              <a:defRPr/>
            </a:pPr>
            <a:r>
              <a:rPr lang="en-US" sz="2900" b="0" dirty="0" smtClean="0"/>
              <a:t>First Cray system with Intel processors</a:t>
            </a:r>
          </a:p>
          <a:p>
            <a:pPr marL="914400" lvl="1" indent="-457200" eaLnBrk="1" hangingPunct="1">
              <a:spcAft>
                <a:spcPts val="600"/>
              </a:spcAft>
              <a:buFont typeface="Arial" pitchFamily="34" charset="0"/>
              <a:buChar char="•"/>
              <a:defRPr/>
            </a:pPr>
            <a:r>
              <a:rPr lang="en-US" sz="2900" b="0" dirty="0" smtClean="0"/>
              <a:t>New Aries interconnect and dragonfly topology will enhance data transfer, which is a performance bottleneck for many codes</a:t>
            </a:r>
          </a:p>
          <a:p>
            <a:pPr marL="914400" lvl="1" indent="-457200" eaLnBrk="1" hangingPunct="1">
              <a:spcAft>
                <a:spcPts val="600"/>
              </a:spcAft>
              <a:buFont typeface="Arial" pitchFamily="34" charset="0"/>
              <a:buChar char="•"/>
              <a:defRPr/>
            </a:pPr>
            <a:r>
              <a:rPr lang="en-US" sz="2900" b="0" dirty="0" smtClean="0"/>
              <a:t>High memory per core will enable emerging data-centric applications</a:t>
            </a:r>
          </a:p>
          <a:p>
            <a:pPr eaLnBrk="1" hangingPunct="1">
              <a:spcAft>
                <a:spcPts val="600"/>
              </a:spcAft>
              <a:defRPr/>
            </a:pPr>
            <a:r>
              <a:rPr lang="en-US" sz="2900" b="0" dirty="0" smtClean="0">
                <a:cs typeface="+mn-cs"/>
              </a:rPr>
              <a:t>Users are off and runnin</a:t>
            </a:r>
            <a:r>
              <a:rPr lang="en-US" sz="2900" b="0" dirty="0" smtClean="0"/>
              <a:t>g on the 4 rack Phase 1 system --  the HPCS demo system</a:t>
            </a:r>
          </a:p>
          <a:p>
            <a:pPr eaLnBrk="1" hangingPunct="1">
              <a:spcAft>
                <a:spcPts val="600"/>
              </a:spcAft>
              <a:defRPr/>
            </a:pPr>
            <a:r>
              <a:rPr lang="en-US" sz="2900" b="0" dirty="0" smtClean="0">
                <a:cs typeface="+mn-cs"/>
              </a:rPr>
              <a:t>Phase 2 will be </a:t>
            </a:r>
            <a:r>
              <a:rPr lang="en-US" sz="2900" b="0" dirty="0" smtClean="0"/>
              <a:t>complete later this year and will bring Edison up to  ~ 2 PF with 104K computer cores, 333 TB of aggregate memory and 6.4 PB of disk</a:t>
            </a:r>
          </a:p>
        </p:txBody>
      </p:sp>
      <p:sp>
        <p:nvSpPr>
          <p:cNvPr id="23554" name="Title 1"/>
          <p:cNvSpPr>
            <a:spLocks noGrp="1"/>
          </p:cNvSpPr>
          <p:nvPr>
            <p:ph type="title"/>
          </p:nvPr>
        </p:nvSpPr>
        <p:spPr/>
        <p:txBody>
          <a:bodyPr>
            <a:normAutofit/>
          </a:bodyPr>
          <a:lstStyle/>
          <a:p>
            <a:pPr eaLnBrk="1" hangingPunct="1"/>
            <a:r>
              <a:rPr lang="en-US" sz="3200" dirty="0" smtClean="0"/>
              <a:t>Users are quickly up and running on Edison</a:t>
            </a:r>
          </a:p>
        </p:txBody>
      </p:sp>
      <p:sp>
        <p:nvSpPr>
          <p:cNvPr id="23557" name="Slide Number Placeholder 3"/>
          <p:cNvSpPr>
            <a:spLocks noGrp="1"/>
          </p:cNvSpPr>
          <p:nvPr>
            <p:ph type="sldNum" sz="quarter" idx="10"/>
          </p:nvPr>
        </p:nvSpPr>
        <p:spPr>
          <a:prstGeom prst="rect">
            <a:avLst/>
          </a:prstGeom>
          <a:noFill/>
        </p:spPr>
        <p:txBody>
          <a:bodyPr/>
          <a:lstStyle/>
          <a:p>
            <a:fld id="{8EA777D1-CCBA-CC40-AD72-754F77C6F0EB}" type="slidenum">
              <a:rPr lang="en-US" smtClean="0"/>
              <a:pPr/>
              <a:t>7</a:t>
            </a:fld>
            <a:endParaRPr lang="en-US" smtClean="0"/>
          </a:p>
        </p:txBody>
      </p:sp>
      <p:sp>
        <p:nvSpPr>
          <p:cNvPr id="9" name="Footer Placeholder 8"/>
          <p:cNvSpPr>
            <a:spLocks noGrp="1"/>
          </p:cNvSpPr>
          <p:nvPr>
            <p:ph type="ftr" sz="quarter" idx="11"/>
          </p:nvPr>
        </p:nvSpPr>
        <p:spPr/>
        <p:txBody>
          <a:bodyPr/>
          <a:lstStyle/>
          <a:p>
            <a:r>
              <a:rPr lang="en-US" smtClean="0"/>
              <a:t>ASCAC March 5, 2013</a:t>
            </a:r>
            <a:endParaRPr lang="en-US" dirty="0"/>
          </a:p>
        </p:txBody>
      </p:sp>
      <p:pic>
        <p:nvPicPr>
          <p:cNvPr id="8" name="Picture 7" descr="EdisonOfficeFeb18.png"/>
          <p:cNvPicPr>
            <a:picLocks noChangeAspect="1"/>
          </p:cNvPicPr>
          <p:nvPr/>
        </p:nvPicPr>
        <p:blipFill>
          <a:blip r:embed="rId3" cstate="print"/>
          <a:stretch>
            <a:fillRect/>
          </a:stretch>
        </p:blipFill>
        <p:spPr>
          <a:xfrm>
            <a:off x="4902200" y="3244034"/>
            <a:ext cx="3708400" cy="24511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4479" y="1181278"/>
            <a:ext cx="3706924" cy="1417154"/>
          </a:xfrm>
          <a:prstGeom prst="rect">
            <a:avLst/>
          </a:prstGeom>
        </p:spPr>
      </p:pic>
    </p:spTree>
    <p:extLst>
      <p:ext uri="{BB962C8B-B14F-4D97-AF65-F5344CB8AC3E}">
        <p14:creationId xmlns:p14="http://schemas.microsoft.com/office/powerpoint/2010/main" xmlns="" val="12311904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NERSC Award for High Impact Scientific </a:t>
            </a:r>
            <a:r>
              <a:rPr lang="en-US" b="1" dirty="0" smtClean="0"/>
              <a:t>Achievement 2013</a:t>
            </a:r>
            <a:endParaRPr lang="en-US" dirty="0"/>
          </a:p>
        </p:txBody>
      </p:sp>
      <p:sp>
        <p:nvSpPr>
          <p:cNvPr id="3" name="Slide Number Placeholder 2"/>
          <p:cNvSpPr>
            <a:spLocks noGrp="1"/>
          </p:cNvSpPr>
          <p:nvPr>
            <p:ph type="sldNum" sz="quarter" idx="10"/>
          </p:nvPr>
        </p:nvSpPr>
        <p:spPr>
          <a:xfrm>
            <a:off x="8413750" y="6351588"/>
            <a:ext cx="381000" cy="363844"/>
          </a:xfrm>
        </p:spPr>
        <p:txBody>
          <a:bodyPr/>
          <a:lstStyle/>
          <a:p>
            <a:fld id="{D174BAF6-F8F2-EF4F-936C-8DF63288C82F}" type="slidenum">
              <a:rPr lang="en-US" smtClean="0"/>
              <a:pPr/>
              <a:t>8</a:t>
            </a:fld>
            <a:r>
              <a:rPr lang="en-US" dirty="0" smtClean="0"/>
              <a:t> </a:t>
            </a:r>
            <a:endParaRPr lang="en-US" dirty="0"/>
          </a:p>
        </p:txBody>
      </p:sp>
      <p:pic>
        <p:nvPicPr>
          <p:cNvPr id="2" name="Picture 1" descr="grossman-cohen.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7969" y="1292594"/>
            <a:ext cx="3213019" cy="1606510"/>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360342" y="872982"/>
            <a:ext cx="4999934" cy="3367369"/>
          </a:xfrm>
          <a:prstGeom prst="rect">
            <a:avLst/>
          </a:prstGeom>
          <a:noFill/>
        </p:spPr>
        <p:txBody>
          <a:bodyPr wrap="square" rtlCol="0">
            <a:normAutofit fontScale="77500" lnSpcReduction="20000"/>
          </a:bodyPr>
          <a:lstStyle/>
          <a:p>
            <a:pPr>
              <a:lnSpc>
                <a:spcPct val="120000"/>
              </a:lnSpc>
            </a:pPr>
            <a:r>
              <a:rPr lang="en-US" sz="2800" b="1" dirty="0" smtClean="0"/>
              <a:t>A New Approach to Water Desalination</a:t>
            </a:r>
          </a:p>
          <a:p>
            <a:pPr>
              <a:lnSpc>
                <a:spcPct val="120000"/>
              </a:lnSpc>
            </a:pPr>
            <a:r>
              <a:rPr lang="en-US" dirty="0" smtClean="0"/>
              <a:t>Jeff Grossman and David Cohen-</a:t>
            </a:r>
            <a:r>
              <a:rPr lang="en-US" dirty="0" err="1" smtClean="0"/>
              <a:t>Tanugi</a:t>
            </a:r>
            <a:r>
              <a:rPr lang="en-US" dirty="0" smtClean="0"/>
              <a:t>, MIT</a:t>
            </a:r>
          </a:p>
          <a:p>
            <a:pPr>
              <a:lnSpc>
                <a:spcPct val="120000"/>
              </a:lnSpc>
            </a:pPr>
            <a:endParaRPr lang="en-US" dirty="0" smtClean="0"/>
          </a:p>
          <a:p>
            <a:pPr>
              <a:lnSpc>
                <a:spcPct val="120000"/>
              </a:lnSpc>
            </a:pPr>
            <a:r>
              <a:rPr lang="en-US" sz="2100" i="1" dirty="0" smtClean="0"/>
              <a:t>New material’s water permeability is several orders of magnitude greater than conventional membranes</a:t>
            </a:r>
            <a:r>
              <a:rPr lang="en-US" sz="2200" i="1" dirty="0" smtClean="0"/>
              <a:t>.</a:t>
            </a:r>
          </a:p>
          <a:p>
            <a:pPr>
              <a:lnSpc>
                <a:spcPct val="120000"/>
              </a:lnSpc>
            </a:pPr>
            <a:endParaRPr lang="en-US" sz="1300" dirty="0" smtClean="0"/>
          </a:p>
          <a:p>
            <a:pPr algn="just">
              <a:lnSpc>
                <a:spcPct val="120000"/>
              </a:lnSpc>
            </a:pPr>
            <a:r>
              <a:rPr lang="en-US" sz="1500" dirty="0" smtClean="0"/>
              <a:t>Using </a:t>
            </a:r>
            <a:r>
              <a:rPr lang="en-US" sz="1500" dirty="0"/>
              <a:t>supercomputers at NERSC, Grossman and Cohen-</a:t>
            </a:r>
            <a:r>
              <a:rPr lang="en-US" sz="1500" dirty="0" err="1"/>
              <a:t>Tanugi</a:t>
            </a:r>
            <a:r>
              <a:rPr lang="en-US" sz="1500" dirty="0"/>
              <a:t> came up with a new approach for desalinating seawater using sheets of </a:t>
            </a:r>
            <a:r>
              <a:rPr lang="en-US" sz="1500" dirty="0" err="1"/>
              <a:t>graphene</a:t>
            </a:r>
            <a:r>
              <a:rPr lang="en-US" sz="1500" dirty="0"/>
              <a:t>, a one-atom-thick form of the element </a:t>
            </a:r>
            <a:r>
              <a:rPr lang="en-US" sz="1500" dirty="0" smtClean="0"/>
              <a:t>carbon. This </a:t>
            </a:r>
            <a:r>
              <a:rPr lang="en-US" sz="1500" dirty="0"/>
              <a:t>method holds the promise of being far more efficient and </a:t>
            </a:r>
            <a:r>
              <a:rPr lang="en-US" sz="1500" dirty="0" smtClean="0"/>
              <a:t>less </a:t>
            </a:r>
            <a:r>
              <a:rPr lang="en-US" sz="1500" dirty="0"/>
              <a:t>expensive than existing desalination systems. </a:t>
            </a:r>
            <a:endParaRPr lang="en-US" sz="1500" dirty="0" smtClean="0"/>
          </a:p>
          <a:p>
            <a:pPr algn="just">
              <a:lnSpc>
                <a:spcPct val="120000"/>
              </a:lnSpc>
            </a:pPr>
            <a:endParaRPr lang="en-US" sz="1500" dirty="0"/>
          </a:p>
          <a:p>
            <a:pPr algn="just">
              <a:lnSpc>
                <a:spcPct val="120000"/>
              </a:lnSpc>
            </a:pPr>
            <a:r>
              <a:rPr lang="en-US" sz="1500" dirty="0"/>
              <a:t>Grossman’s project “Quantum Simulations of </a:t>
            </a:r>
            <a:r>
              <a:rPr lang="en-US" sz="1500" dirty="0" err="1"/>
              <a:t>Nanoscale</a:t>
            </a:r>
            <a:r>
              <a:rPr lang="en-US" sz="1500" dirty="0"/>
              <a:t> Energy </a:t>
            </a:r>
            <a:r>
              <a:rPr lang="en-US" sz="1500" dirty="0" smtClean="0"/>
              <a:t>Conversion” has used 5.6 Million hours at NERSC since 2010.</a:t>
            </a:r>
          </a:p>
          <a:p>
            <a:pPr algn="just">
              <a:lnSpc>
                <a:spcPct val="120000"/>
              </a:lnSpc>
            </a:pPr>
            <a:endParaRPr lang="en-US" dirty="0"/>
          </a:p>
        </p:txBody>
      </p:sp>
      <p:sp>
        <p:nvSpPr>
          <p:cNvPr id="8" name="TextBox 7"/>
          <p:cNvSpPr txBox="1"/>
          <p:nvPr/>
        </p:nvSpPr>
        <p:spPr>
          <a:xfrm>
            <a:off x="5419210" y="3478642"/>
            <a:ext cx="3221778" cy="690461"/>
          </a:xfrm>
          <a:prstGeom prst="rect">
            <a:avLst/>
          </a:prstGeom>
          <a:solidFill>
            <a:schemeClr val="accent1">
              <a:lumMod val="20000"/>
              <a:lumOff val="80000"/>
            </a:schemeClr>
          </a:solidFill>
          <a:ln w="12700" cmpd="sng">
            <a:solidFill>
              <a:schemeClr val="accent1"/>
            </a:solidFill>
          </a:ln>
          <a:effectLst>
            <a:outerShdw blurRad="50800" dist="38100" dir="2700000" algn="tl" rotWithShape="0">
              <a:srgbClr val="000000">
                <a:alpha val="43000"/>
              </a:srgbClr>
            </a:outerShdw>
          </a:effectLst>
        </p:spPr>
        <p:txBody>
          <a:bodyPr wrap="square" rtlCol="0">
            <a:normAutofit/>
          </a:bodyPr>
          <a:lstStyle/>
          <a:p>
            <a:r>
              <a:rPr lang="en-US" sz="1600" i="1" dirty="0" smtClean="0">
                <a:latin typeface="Arial Narrow"/>
                <a:cs typeface="Arial Narrow"/>
              </a:rPr>
              <a:t>One of Smithsonian Magazine’s Top Ten “Surprising Scientific Milestones of 2012”</a:t>
            </a:r>
          </a:p>
        </p:txBody>
      </p:sp>
      <p:sp>
        <p:nvSpPr>
          <p:cNvPr id="9" name="TextBox 8"/>
          <p:cNvSpPr txBox="1"/>
          <p:nvPr/>
        </p:nvSpPr>
        <p:spPr>
          <a:xfrm>
            <a:off x="5427969" y="2977196"/>
            <a:ext cx="3150068" cy="369332"/>
          </a:xfrm>
          <a:prstGeom prst="rect">
            <a:avLst/>
          </a:prstGeom>
          <a:noFill/>
        </p:spPr>
        <p:txBody>
          <a:bodyPr wrap="square" rtlCol="0">
            <a:normAutofit fontScale="55000" lnSpcReduction="20000"/>
          </a:bodyPr>
          <a:lstStyle/>
          <a:p>
            <a:r>
              <a:rPr lang="en-US" dirty="0" smtClean="0"/>
              <a:t>Jeff Grossman (left) and David Cohen-</a:t>
            </a:r>
            <a:r>
              <a:rPr lang="en-US" dirty="0" err="1" smtClean="0"/>
              <a:t>Tanugi</a:t>
            </a:r>
            <a:r>
              <a:rPr lang="en-US" dirty="0" smtClean="0"/>
              <a:t> are the recipients of the inaugural NERSC award.</a:t>
            </a:r>
          </a:p>
        </p:txBody>
      </p:sp>
      <p:pic>
        <p:nvPicPr>
          <p:cNvPr id="10" name="Picture 9" descr="da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8441" y="4348575"/>
            <a:ext cx="1305772" cy="1824124"/>
          </a:xfrm>
          <a:prstGeom prst="rect">
            <a:avLst/>
          </a:prstGeom>
        </p:spPr>
      </p:pic>
      <p:sp>
        <p:nvSpPr>
          <p:cNvPr id="11" name="TextBox 10"/>
          <p:cNvSpPr txBox="1"/>
          <p:nvPr/>
        </p:nvSpPr>
        <p:spPr>
          <a:xfrm>
            <a:off x="1908358" y="4337142"/>
            <a:ext cx="6184607" cy="1785104"/>
          </a:xfrm>
          <a:prstGeom prst="rect">
            <a:avLst/>
          </a:prstGeom>
          <a:noFill/>
        </p:spPr>
        <p:txBody>
          <a:bodyPr wrap="square" rtlCol="0">
            <a:spAutoFit/>
          </a:bodyPr>
          <a:lstStyle/>
          <a:p>
            <a:r>
              <a:rPr lang="en-US" sz="2000" b="1" dirty="0" smtClean="0"/>
              <a:t>Early Career Award</a:t>
            </a:r>
          </a:p>
          <a:p>
            <a:r>
              <a:rPr lang="en-US" sz="1400" dirty="0" err="1" smtClean="0"/>
              <a:t>Tanmoy</a:t>
            </a:r>
            <a:r>
              <a:rPr lang="en-US" sz="1400" dirty="0" smtClean="0"/>
              <a:t> Das, Las Alamos National Laboratory</a:t>
            </a:r>
          </a:p>
          <a:p>
            <a:endParaRPr lang="en-US" sz="1600" dirty="0"/>
          </a:p>
          <a:p>
            <a:r>
              <a:rPr lang="en-US" sz="1200" dirty="0"/>
              <a:t>Das </a:t>
            </a:r>
            <a:r>
              <a:rPr lang="en-US" sz="1200" dirty="0" smtClean="0"/>
              <a:t>completed groundbreaking </a:t>
            </a:r>
            <a:r>
              <a:rPr lang="en-US" sz="1200" dirty="0"/>
              <a:t>computational work to understand fundamental </a:t>
            </a:r>
            <a:r>
              <a:rPr lang="en-US" sz="1200" dirty="0" smtClean="0"/>
              <a:t>properties of novel superconductors </a:t>
            </a:r>
            <a:r>
              <a:rPr lang="en-US" sz="1200" dirty="0"/>
              <a:t>and spin-orbit ordering effects in two-dimensional electron gases</a:t>
            </a:r>
            <a:r>
              <a:rPr lang="en-US" sz="1200" dirty="0" smtClean="0"/>
              <a:t>. A postdoctoral researcher at LANL, Das was the first author on three, and the sole author on one, 2012 articles published in the highly regarded journal Physical Review Letters.  The topics spanned superconductors, actinides, and Fermi gases.</a:t>
            </a:r>
          </a:p>
        </p:txBody>
      </p:sp>
      <p:sp>
        <p:nvSpPr>
          <p:cNvPr id="14" name="Footer Placeholder 13"/>
          <p:cNvSpPr>
            <a:spLocks noGrp="1"/>
          </p:cNvSpPr>
          <p:nvPr>
            <p:ph type="ftr" sz="quarter" idx="11"/>
          </p:nvPr>
        </p:nvSpPr>
        <p:spPr/>
        <p:txBody>
          <a:bodyPr/>
          <a:lstStyle/>
          <a:p>
            <a:r>
              <a:rPr lang="en-US" smtClean="0"/>
              <a:t>ASCAC March 5, 2013</a:t>
            </a:r>
            <a:endParaRPr lang="en-US" dirty="0"/>
          </a:p>
        </p:txBody>
      </p:sp>
    </p:spTree>
    <p:extLst>
      <p:ext uri="{BB962C8B-B14F-4D97-AF65-F5344CB8AC3E}">
        <p14:creationId xmlns:p14="http://schemas.microsoft.com/office/powerpoint/2010/main" xmlns="" val="104684337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NERSC Award for Innovative Use of High Performance </a:t>
            </a:r>
            <a:r>
              <a:rPr lang="en-US" b="1" dirty="0" smtClean="0"/>
              <a:t>Computing</a:t>
            </a:r>
            <a:endParaRPr lang="en-US" dirty="0"/>
          </a:p>
        </p:txBody>
      </p:sp>
      <p:sp>
        <p:nvSpPr>
          <p:cNvPr id="3" name="Slide Number Placeholder 2"/>
          <p:cNvSpPr>
            <a:spLocks noGrp="1"/>
          </p:cNvSpPr>
          <p:nvPr>
            <p:ph type="sldNum" sz="quarter" idx="10"/>
          </p:nvPr>
        </p:nvSpPr>
        <p:spPr/>
        <p:txBody>
          <a:bodyPr/>
          <a:lstStyle/>
          <a:p>
            <a:fld id="{D174BAF6-F8F2-EF4F-936C-8DF63288C82F}" type="slidenum">
              <a:rPr lang="en-US" smtClean="0"/>
              <a:pPr/>
              <a:t>9</a:t>
            </a:fld>
            <a:endParaRPr lang="en-US" dirty="0"/>
          </a:p>
        </p:txBody>
      </p:sp>
      <p:sp>
        <p:nvSpPr>
          <p:cNvPr id="10" name="Footer Placeholder 9"/>
          <p:cNvSpPr>
            <a:spLocks noGrp="1"/>
          </p:cNvSpPr>
          <p:nvPr>
            <p:ph type="ftr" sz="quarter" idx="11"/>
          </p:nvPr>
        </p:nvSpPr>
        <p:spPr/>
        <p:txBody>
          <a:bodyPr/>
          <a:lstStyle/>
          <a:p>
            <a:r>
              <a:rPr lang="en-US" smtClean="0"/>
              <a:t>ASCAC March 5, 2013</a:t>
            </a:r>
            <a:endParaRPr lang="en-US" dirty="0"/>
          </a:p>
        </p:txBody>
      </p:sp>
      <p:sp>
        <p:nvSpPr>
          <p:cNvPr id="5" name="TextBox 4"/>
          <p:cNvSpPr txBox="1"/>
          <p:nvPr/>
        </p:nvSpPr>
        <p:spPr>
          <a:xfrm>
            <a:off x="360341" y="1000798"/>
            <a:ext cx="5131809" cy="3238718"/>
          </a:xfrm>
          <a:prstGeom prst="rect">
            <a:avLst/>
          </a:prstGeom>
          <a:noFill/>
        </p:spPr>
        <p:txBody>
          <a:bodyPr wrap="square" rtlCol="0">
            <a:normAutofit fontScale="55000" lnSpcReduction="20000"/>
          </a:bodyPr>
          <a:lstStyle/>
          <a:p>
            <a:pPr>
              <a:lnSpc>
                <a:spcPct val="120000"/>
              </a:lnSpc>
              <a:spcAft>
                <a:spcPts val="600"/>
              </a:spcAft>
            </a:pPr>
            <a:r>
              <a:rPr lang="en-US" sz="3200" b="1" dirty="0" smtClean="0"/>
              <a:t>Data Pipeline Transfers, Analyzes, Stores, &amp; Disseminates Astronomical Observations</a:t>
            </a:r>
          </a:p>
          <a:p>
            <a:pPr>
              <a:lnSpc>
                <a:spcPct val="120000"/>
              </a:lnSpc>
            </a:pPr>
            <a:r>
              <a:rPr lang="en-US" sz="2200" dirty="0" smtClean="0"/>
              <a:t>Peter Nugent and the PTF Team, Berkeley Lab &amp; UC Berkeley, California Institute of Technology</a:t>
            </a:r>
          </a:p>
          <a:p>
            <a:pPr>
              <a:lnSpc>
                <a:spcPct val="120000"/>
              </a:lnSpc>
            </a:pPr>
            <a:endParaRPr lang="en-US" sz="1300" dirty="0" smtClean="0"/>
          </a:p>
          <a:p>
            <a:pPr>
              <a:lnSpc>
                <a:spcPct val="120000"/>
              </a:lnSpc>
            </a:pPr>
            <a:r>
              <a:rPr lang="en-US" sz="2600" i="1" dirty="0" smtClean="0"/>
              <a:t>Innovative workflow enables earliest supernova discovery, first direct observations of progenitor systems</a:t>
            </a:r>
            <a:r>
              <a:rPr lang="en-US" sz="2200" i="1" dirty="0" smtClean="0"/>
              <a:t>.</a:t>
            </a:r>
          </a:p>
          <a:p>
            <a:pPr>
              <a:lnSpc>
                <a:spcPct val="120000"/>
              </a:lnSpc>
            </a:pPr>
            <a:endParaRPr lang="en-US" sz="1300" dirty="0" smtClean="0"/>
          </a:p>
          <a:p>
            <a:pPr algn="just">
              <a:lnSpc>
                <a:spcPct val="120000"/>
              </a:lnSpc>
            </a:pPr>
            <a:r>
              <a:rPr lang="en-US" sz="1900" dirty="0"/>
              <a:t>Every night </a:t>
            </a:r>
            <a:r>
              <a:rPr lang="en-US" sz="1900" dirty="0" smtClean="0"/>
              <a:t>observations from the Palomar </a:t>
            </a:r>
            <a:r>
              <a:rPr lang="en-US" sz="1900" dirty="0"/>
              <a:t>Observatory in Southern </a:t>
            </a:r>
            <a:r>
              <a:rPr lang="en-US" sz="1900" dirty="0" smtClean="0"/>
              <a:t>California are sent to NERSC </a:t>
            </a:r>
            <a:r>
              <a:rPr lang="en-US" sz="1900" dirty="0"/>
              <a:t>where computers running machine learning algorithms </a:t>
            </a:r>
            <a:r>
              <a:rPr lang="en-US" sz="1900" dirty="0" smtClean="0"/>
              <a:t>scour the data </a:t>
            </a:r>
            <a:r>
              <a:rPr lang="en-US" sz="1900" dirty="0"/>
              <a:t>for </a:t>
            </a:r>
            <a:r>
              <a:rPr lang="en-US" sz="1900" dirty="0" smtClean="0"/>
              <a:t>transients</a:t>
            </a:r>
            <a:r>
              <a:rPr lang="en-US" sz="1900" dirty="0"/>
              <a:t>.</a:t>
            </a:r>
            <a:r>
              <a:rPr lang="en-US" sz="1900" dirty="0" smtClean="0"/>
              <a:t> Once </a:t>
            </a:r>
            <a:r>
              <a:rPr lang="en-US" sz="1900" dirty="0"/>
              <a:t>an interesting event </a:t>
            </a:r>
            <a:r>
              <a:rPr lang="en-US" sz="1900" dirty="0" smtClean="0"/>
              <a:t>is discovered</a:t>
            </a:r>
            <a:r>
              <a:rPr lang="en-US" sz="1900" dirty="0"/>
              <a:t>, an automated system </a:t>
            </a:r>
            <a:r>
              <a:rPr lang="en-US" sz="1900" dirty="0" smtClean="0"/>
              <a:t>sends its </a:t>
            </a:r>
            <a:r>
              <a:rPr lang="en-US" sz="1900" dirty="0"/>
              <a:t>coordinates to ground-based telescopes around the world for follow-up observations. NERSC also </a:t>
            </a:r>
            <a:r>
              <a:rPr lang="en-US" sz="1900" dirty="0" smtClean="0"/>
              <a:t>archives this </a:t>
            </a:r>
            <a:r>
              <a:rPr lang="en-US" sz="1900" dirty="0"/>
              <a:t>data and </a:t>
            </a:r>
            <a:r>
              <a:rPr lang="en-US" sz="1900" dirty="0" smtClean="0"/>
              <a:t>allows collaborators </a:t>
            </a:r>
            <a:r>
              <a:rPr lang="en-US" sz="1900" dirty="0"/>
              <a:t>to access it over the Internet through a web-based science </a:t>
            </a:r>
            <a:r>
              <a:rPr lang="en-US" sz="1900" dirty="0" smtClean="0"/>
              <a:t>gateway.</a:t>
            </a:r>
            <a:endParaRPr lang="en-US" sz="1900" dirty="0"/>
          </a:p>
        </p:txBody>
      </p:sp>
      <p:pic>
        <p:nvPicPr>
          <p:cNvPr id="6" name="Picture 5"/>
          <p:cNvPicPr>
            <a:picLocks noChangeAspect="1"/>
          </p:cNvPicPr>
          <p:nvPr/>
        </p:nvPicPr>
        <p:blipFill>
          <a:blip r:embed="rId2" cstate="print"/>
          <a:stretch>
            <a:fillRect/>
          </a:stretch>
        </p:blipFill>
        <p:spPr>
          <a:xfrm>
            <a:off x="5886011" y="1000798"/>
            <a:ext cx="2586725" cy="2248993"/>
          </a:xfrm>
          <a:prstGeom prst="rect">
            <a:avLst/>
          </a:prstGeom>
        </p:spPr>
      </p:pic>
      <p:sp>
        <p:nvSpPr>
          <p:cNvPr id="7" name="TextBox 6"/>
          <p:cNvSpPr txBox="1"/>
          <p:nvPr/>
        </p:nvSpPr>
        <p:spPr>
          <a:xfrm>
            <a:off x="5886011" y="3407103"/>
            <a:ext cx="2586725" cy="989725"/>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wrap="square" rtlCol="0">
            <a:normAutofit fontScale="62500" lnSpcReduction="20000"/>
          </a:bodyPr>
          <a:lstStyle/>
          <a:p>
            <a:pPr>
              <a:lnSpc>
                <a:spcPct val="120000"/>
              </a:lnSpc>
            </a:pPr>
            <a:r>
              <a:rPr lang="en-US" dirty="0" smtClean="0"/>
              <a:t>Peter Nugent, the PTF’s </a:t>
            </a:r>
            <a:r>
              <a:rPr lang="en-US" dirty="0" err="1" smtClean="0"/>
              <a:t>Realtime</a:t>
            </a:r>
            <a:r>
              <a:rPr lang="en-US" dirty="0" smtClean="0"/>
              <a:t> Transient Detection Lead, is interviewed on the PBS News Hour following the discovery of supernova PTF 11kly within hours of its appearance.</a:t>
            </a:r>
          </a:p>
        </p:txBody>
      </p:sp>
      <p:pic>
        <p:nvPicPr>
          <p:cNvPr id="8" name="Picture 7"/>
          <p:cNvPicPr>
            <a:picLocks noChangeAspect="1"/>
          </p:cNvPicPr>
          <p:nvPr/>
        </p:nvPicPr>
        <p:blipFill>
          <a:blip r:embed="rId3" cstate="print"/>
          <a:stretch>
            <a:fillRect/>
          </a:stretch>
        </p:blipFill>
        <p:spPr>
          <a:xfrm>
            <a:off x="468586" y="4222136"/>
            <a:ext cx="1326931" cy="1997768"/>
          </a:xfrm>
          <a:prstGeom prst="rect">
            <a:avLst/>
          </a:prstGeom>
          <a:scene3d>
            <a:camera prst="orthographicFront">
              <a:rot lat="0" lon="10800000" rev="0"/>
            </a:camera>
            <a:lightRig rig="threePt" dir="t"/>
          </a:scene3d>
        </p:spPr>
      </p:pic>
      <p:sp>
        <p:nvSpPr>
          <p:cNvPr id="9" name="TextBox 8"/>
          <p:cNvSpPr txBox="1"/>
          <p:nvPr/>
        </p:nvSpPr>
        <p:spPr>
          <a:xfrm>
            <a:off x="1908358" y="4241584"/>
            <a:ext cx="6184607" cy="2062103"/>
          </a:xfrm>
          <a:prstGeom prst="rect">
            <a:avLst/>
          </a:prstGeom>
          <a:noFill/>
        </p:spPr>
        <p:txBody>
          <a:bodyPr wrap="square" rtlCol="0">
            <a:spAutoFit/>
          </a:bodyPr>
          <a:lstStyle/>
          <a:p>
            <a:r>
              <a:rPr lang="en-US" sz="2000" b="1" dirty="0" smtClean="0"/>
              <a:t>Early Career Award</a:t>
            </a:r>
          </a:p>
          <a:p>
            <a:r>
              <a:rPr lang="en-US" sz="1400" dirty="0" smtClean="0"/>
              <a:t>Edgar </a:t>
            </a:r>
            <a:r>
              <a:rPr lang="en-US" sz="1400" dirty="0" err="1" smtClean="0"/>
              <a:t>Solomonik</a:t>
            </a:r>
            <a:r>
              <a:rPr lang="en-US" sz="1400" dirty="0" smtClean="0"/>
              <a:t>, UC Berkeley</a:t>
            </a:r>
          </a:p>
          <a:p>
            <a:endParaRPr lang="en-US" dirty="0"/>
          </a:p>
          <a:p>
            <a:r>
              <a:rPr lang="en-US" sz="1200" dirty="0" err="1" smtClean="0"/>
              <a:t>Solomonik</a:t>
            </a:r>
            <a:r>
              <a:rPr lang="en-US" sz="1200" dirty="0" smtClean="0"/>
              <a:t>, a graduate student at UC Berkeley,  </a:t>
            </a:r>
            <a:r>
              <a:rPr lang="en-US" sz="1200" dirty="0"/>
              <a:t>has </a:t>
            </a:r>
            <a:r>
              <a:rPr lang="en-US" sz="1200" dirty="0" smtClean="0"/>
              <a:t>developed novel </a:t>
            </a:r>
            <a:r>
              <a:rPr lang="en-US" sz="1200" dirty="0"/>
              <a:t>algorithms for massively parallel tensor contractions and </a:t>
            </a:r>
            <a:r>
              <a:rPr lang="en-US" sz="1200" dirty="0" smtClean="0"/>
              <a:t>applied them </a:t>
            </a:r>
            <a:r>
              <a:rPr lang="en-US" sz="1200" dirty="0"/>
              <a:t>to quantum chemistry problems. </a:t>
            </a:r>
            <a:r>
              <a:rPr lang="en-US" sz="1200" dirty="0" err="1"/>
              <a:t>Solomonik’s</a:t>
            </a:r>
            <a:r>
              <a:rPr lang="en-US" sz="1200" dirty="0"/>
              <a:t> algorithmic developments are instantiated in the Cyclops Tensor Framework (CTF), which has been used on some of the largest supercomputers in the world, including the NERSC Hopper system, and the IBM Blue Gene/Q systems at the Lawrence Livermore National Laboratory and Argonne Leadership Computing Facility.</a:t>
            </a:r>
            <a:endParaRPr lang="en-US" sz="1200" dirty="0" smtClean="0"/>
          </a:p>
        </p:txBody>
      </p:sp>
    </p:spTree>
    <p:extLst>
      <p:ext uri="{BB962C8B-B14F-4D97-AF65-F5344CB8AC3E}">
        <p14:creationId xmlns:p14="http://schemas.microsoft.com/office/powerpoint/2010/main" xmlns="" val="410329026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15106</TotalTime>
  <Words>8087</Words>
  <Application>Microsoft Office PowerPoint</Application>
  <PresentationFormat>On-screen Show (4:3)</PresentationFormat>
  <Paragraphs>885</Paragraphs>
  <Slides>46</Slides>
  <Notes>24</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View from Germantown </vt:lpstr>
      <vt:lpstr>ASCR Budget Overview</vt:lpstr>
      <vt:lpstr>World Class Facilities</vt:lpstr>
      <vt:lpstr>Innovative and Novel Computational Impact on Theory and Experiment</vt:lpstr>
      <vt:lpstr>ORNL’s “Titan” Hybrid System: Installation complete and undergoing acceptance testing</vt:lpstr>
      <vt:lpstr>Argonne Leadership Computing Facility</vt:lpstr>
      <vt:lpstr>Users are quickly up and running on Edison</vt:lpstr>
      <vt:lpstr>NERSC Award for High Impact Scientific Achievement 2013</vt:lpstr>
      <vt:lpstr>NERSC Award for Innovative Use of High Performance Computing</vt:lpstr>
      <vt:lpstr>ESnet5: World’s First Continental 100G Network Moved to Full Production Status</vt:lpstr>
      <vt:lpstr>Two Awards for Deployment of ESnet5</vt:lpstr>
      <vt:lpstr>Requirements Gathering Ensure ESnet and NERSC Meet DOE Needs</vt:lpstr>
      <vt:lpstr>Facilities Strategic Planning  </vt:lpstr>
      <vt:lpstr>Overall Acquisition Strategy for Next  Systems:   Hundreds of Petaflops and beyond</vt:lpstr>
      <vt:lpstr>Slide 15</vt:lpstr>
      <vt:lpstr>DOE Progress Toward Exascale </vt:lpstr>
      <vt:lpstr>Timeline for Context</vt:lpstr>
      <vt:lpstr>Co-Design Deep Dives  </vt:lpstr>
      <vt:lpstr>Proxy Apps help answer co-design questions</vt:lpstr>
      <vt:lpstr>Early Collaborations: Fast Forward Projects</vt:lpstr>
      <vt:lpstr>Fast Forward Part 2: Design Forward</vt:lpstr>
      <vt:lpstr>Path Towards Exascale:  The X-Stack Programming Environment Program</vt:lpstr>
      <vt:lpstr>X-Stack Portfolio</vt:lpstr>
      <vt:lpstr>Exascale Research Conference October 2012</vt:lpstr>
      <vt:lpstr>Exascale Research Conference </vt:lpstr>
      <vt:lpstr>Workshops and Meetings</vt:lpstr>
      <vt:lpstr>Applied Math:  RX-Solvers Synopsis</vt:lpstr>
      <vt:lpstr>Math COV Status Update</vt:lpstr>
      <vt:lpstr>DOE Office of Science  Early Career Research Program</vt:lpstr>
      <vt:lpstr>ASCR Researchers Named 2012 ACM Fellows</vt:lpstr>
      <vt:lpstr>ASCR Researchers Named ACM Distinguished Scientist</vt:lpstr>
      <vt:lpstr>Professional recognition for ASCR researchers</vt:lpstr>
      <vt:lpstr>Applied Mathematics Researcher Awarded SIAM / ACM Prize in Computational Science and Engineering</vt:lpstr>
      <vt:lpstr>Computer Science Researcher Recognized for Excellence in Scalable Computing </vt:lpstr>
      <vt:lpstr>ASCR Personnel News</vt:lpstr>
      <vt:lpstr>ASCR at a Glance</vt:lpstr>
      <vt:lpstr>BACKUP</vt:lpstr>
      <vt:lpstr>Full-Scale Simulations of ITER Plasmas</vt:lpstr>
      <vt:lpstr>Slide 39</vt:lpstr>
      <vt:lpstr>Slide 40</vt:lpstr>
      <vt:lpstr>Domain-Adaptive High-Order Accurate Algorithms for PDEs  Bill Henshaw, LLNL</vt:lpstr>
      <vt:lpstr>Slide 42</vt:lpstr>
      <vt:lpstr> SciDAC:  Discontinuous methods for accurate, massively parallel quantum molecular dynamics:  Lithium Ion interface dynamics from first principles John Pask, Vince Lordi, Erik Draeger (LLNL);  Lin Lin, Chao Yang  (LBNL)</vt:lpstr>
      <vt:lpstr>Largest, Most Detailed Simulation of Universe</vt:lpstr>
      <vt:lpstr>Energy-Storage Materials and Catalysis</vt:lpstr>
      <vt:lpstr>Understanding Solar Storm/Magnetosphere Interaction</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weiljoh</cp:lastModifiedBy>
  <cp:revision>1697</cp:revision>
  <cp:lastPrinted>2013-03-05T12:03:38Z</cp:lastPrinted>
  <dcterms:created xsi:type="dcterms:W3CDTF">2009-10-19T15:58:14Z</dcterms:created>
  <dcterms:modified xsi:type="dcterms:W3CDTF">2013-03-20T12:10:50Z</dcterms:modified>
</cp:coreProperties>
</file>